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433" autoAdjust="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6DA31E8-AA68-4016-899E-62028CD16E38}" type="datetimeFigureOut">
              <a:rPr lang="en-US" smtClean="0"/>
              <a:t>12/6/2022</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A00C505-B646-40BB-84F3-90F2BD4D159C}" type="slidenum">
              <a:rPr lang="en-US" smtClean="0"/>
              <a:t>‹#›</a:t>
            </a:fld>
            <a:endParaRPr lang="en-US"/>
          </a:p>
        </p:txBody>
      </p:sp>
    </p:spTree>
    <p:extLst>
      <p:ext uri="{BB962C8B-B14F-4D97-AF65-F5344CB8AC3E}">
        <p14:creationId xmlns:p14="http://schemas.microsoft.com/office/powerpoint/2010/main" val="3989411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00C505-B646-40BB-84F3-90F2BD4D159C}" type="slidenum">
              <a:rPr lang="en-US" smtClean="0"/>
              <a:t>1</a:t>
            </a:fld>
            <a:endParaRPr lang="en-US"/>
          </a:p>
        </p:txBody>
      </p:sp>
    </p:spTree>
    <p:extLst>
      <p:ext uri="{BB962C8B-B14F-4D97-AF65-F5344CB8AC3E}">
        <p14:creationId xmlns:p14="http://schemas.microsoft.com/office/powerpoint/2010/main" val="3161345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AEC998-448D-4D83-B0AA-11F6B39E5A62}"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1844087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AEC998-448D-4D83-B0AA-11F6B39E5A62}"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602396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AEC998-448D-4D83-B0AA-11F6B39E5A62}"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1280672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AEC998-448D-4D83-B0AA-11F6B39E5A62}"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3096613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AEC998-448D-4D83-B0AA-11F6B39E5A62}"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2715526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AEC998-448D-4D83-B0AA-11F6B39E5A62}" type="datetimeFigureOut">
              <a:rPr lang="en-US" smtClean="0"/>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1332247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AEC998-448D-4D83-B0AA-11F6B39E5A62}" type="datetimeFigureOut">
              <a:rPr lang="en-US" smtClean="0"/>
              <a:t>12/6/2022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3174191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AEC998-448D-4D83-B0AA-11F6B39E5A62}" type="datetimeFigureOut">
              <a:rPr lang="en-US" smtClean="0"/>
              <a:t>12/6/2022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1706014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AEC998-448D-4D83-B0AA-11F6B39E5A62}" type="datetimeFigureOut">
              <a:rPr lang="en-US" smtClean="0"/>
              <a:t>12/6/2022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170365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AEC998-448D-4D83-B0AA-11F6B39E5A62}" type="datetimeFigureOut">
              <a:rPr lang="en-US" smtClean="0"/>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2363308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AEC998-448D-4D83-B0AA-11F6B39E5A62}" type="datetimeFigureOut">
              <a:rPr lang="en-US" smtClean="0"/>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276291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AEC998-448D-4D83-B0AA-11F6B39E5A62}" type="datetimeFigureOut">
              <a:rPr lang="en-US" smtClean="0"/>
              <a:t>12/6/2022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ABC45-F3FD-48DA-8247-3F433F4FE105}" type="slidenum">
              <a:rPr lang="en-US" smtClean="0"/>
              <a:t>‹#›</a:t>
            </a:fld>
            <a:endParaRPr lang="en-US"/>
          </a:p>
        </p:txBody>
      </p:sp>
    </p:spTree>
    <p:extLst>
      <p:ext uri="{BB962C8B-B14F-4D97-AF65-F5344CB8AC3E}">
        <p14:creationId xmlns:p14="http://schemas.microsoft.com/office/powerpoint/2010/main" val="3517131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48225722"/>
              </p:ext>
            </p:extLst>
          </p:nvPr>
        </p:nvGraphicFramePr>
        <p:xfrm>
          <a:off x="5027354" y="1105806"/>
          <a:ext cx="6872725" cy="3563115"/>
        </p:xfrm>
        <a:graphic>
          <a:graphicData uri="http://schemas.openxmlformats.org/drawingml/2006/table">
            <a:tbl>
              <a:tblPr firstRow="1" bandRow="1">
                <a:tableStyleId>{5C22544A-7EE6-4342-B048-85BDC9FD1C3A}</a:tableStyleId>
              </a:tblPr>
              <a:tblGrid>
                <a:gridCol w="1454671">
                  <a:extLst>
                    <a:ext uri="{9D8B030D-6E8A-4147-A177-3AD203B41FA5}">
                      <a16:colId xmlns:a16="http://schemas.microsoft.com/office/drawing/2014/main" val="20000"/>
                    </a:ext>
                  </a:extLst>
                </a:gridCol>
                <a:gridCol w="2709027">
                  <a:extLst>
                    <a:ext uri="{9D8B030D-6E8A-4147-A177-3AD203B41FA5}">
                      <a16:colId xmlns:a16="http://schemas.microsoft.com/office/drawing/2014/main" val="20001"/>
                    </a:ext>
                  </a:extLst>
                </a:gridCol>
                <a:gridCol w="2709027">
                  <a:extLst>
                    <a:ext uri="{9D8B030D-6E8A-4147-A177-3AD203B41FA5}">
                      <a16:colId xmlns:a16="http://schemas.microsoft.com/office/drawing/2014/main" val="20002"/>
                    </a:ext>
                  </a:extLst>
                </a:gridCol>
              </a:tblGrid>
              <a:tr h="591315">
                <a:tc gridSpan="3">
                  <a:txBody>
                    <a:bodyPr/>
                    <a:lstStyle/>
                    <a:p>
                      <a:pPr algn="ctr"/>
                      <a:r>
                        <a:rPr lang="en-GB" b="0" dirty="0" smtClean="0">
                          <a:solidFill>
                            <a:schemeClr val="tx1"/>
                          </a:solidFill>
                          <a:latin typeface="XCCW Joined 1a" panose="03050602040000000000" pitchFamily="66" charset="0"/>
                        </a:rPr>
                        <a:t>Subject Specific Vocabulary: Electricity</a:t>
                      </a:r>
                      <a:endParaRPr lang="en-US" b="0"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b="0"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94654">
                <a:tc>
                  <a:txBody>
                    <a:bodyPr/>
                    <a:lstStyle/>
                    <a:p>
                      <a:r>
                        <a:rPr lang="en-US" sz="1100" dirty="0" smtClean="0">
                          <a:latin typeface="XCCW Joined 1a" panose="03050602040000000000" pitchFamily="66" charset="0"/>
                        </a:rPr>
                        <a:t>Series Circuit</a:t>
                      </a:r>
                      <a:endParaRPr lang="en-US" sz="1100" dirty="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smtClean="0">
                          <a:latin typeface="XCCW Joined 1a" panose="03050602040000000000" pitchFamily="66" charset="0"/>
                        </a:rPr>
                        <a:t>Has just one path fo</a:t>
                      </a:r>
                      <a:r>
                        <a:rPr lang="en-US" sz="1100" baseline="0" dirty="0" smtClean="0">
                          <a:latin typeface="XCCW Joined 1a" panose="03050602040000000000" pitchFamily="66" charset="0"/>
                        </a:rPr>
                        <a:t>r electricity to flow around. They are generally only used when there is one component, such as one light bulb or one buzzer. </a:t>
                      </a:r>
                      <a:endParaRPr lang="en-US" sz="1100" dirty="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smtClean="0">
                        <a:latin typeface="XCCW Joined 1a" panose="03050602040000000000" pitchFamily="66" charset="0"/>
                      </a:endParaRPr>
                    </a:p>
                    <a:p>
                      <a:endParaRPr lang="en-US" sz="900" dirty="0" smtClean="0">
                        <a:latin typeface="XCCW Joined 1a" panose="03050602040000000000" pitchFamily="66" charset="0"/>
                      </a:endParaRPr>
                    </a:p>
                    <a:p>
                      <a:endParaRPr lang="en-US" sz="900" dirty="0" smtClean="0">
                        <a:latin typeface="XCCW Joined 1a" panose="03050602040000000000" pitchFamily="66" charset="0"/>
                      </a:endParaRPr>
                    </a:p>
                    <a:p>
                      <a:endParaRPr lang="en-US" sz="900" dirty="0" smtClean="0">
                        <a:latin typeface="XCCW Joined 1a" panose="03050602040000000000" pitchFamily="66" charset="0"/>
                      </a:endParaRPr>
                    </a:p>
                    <a:p>
                      <a:endParaRPr lang="en-US" sz="900" dirty="0" smtClean="0">
                        <a:latin typeface="XCCW Joined 1a" panose="03050602040000000000" pitchFamily="66" charset="0"/>
                      </a:endParaRPr>
                    </a:p>
                    <a:p>
                      <a:endParaRPr lang="en-US" sz="900" dirty="0" smtClean="0">
                        <a:latin typeface="XCCW Joined 1a" panose="03050602040000000000" pitchFamily="66" charset="0"/>
                      </a:endParaRPr>
                    </a:p>
                    <a:p>
                      <a:endParaRPr lang="en-US" sz="900" dirty="0" smtClean="0">
                        <a:latin typeface="XCCW Joined 1a" panose="03050602040000000000" pitchFamily="66" charset="0"/>
                      </a:endParaRPr>
                    </a:p>
                    <a:p>
                      <a:endParaRPr lang="en-US" sz="900" dirty="0" smtClean="0">
                        <a:latin typeface="XCCW Joined 1a" panose="03050602040000000000" pitchFamily="66" charset="0"/>
                      </a:endParaRPr>
                    </a:p>
                    <a:p>
                      <a:endParaRPr lang="en-US" sz="900" dirty="0" smtClean="0">
                        <a:latin typeface="XCCW Joined 1a" panose="03050602040000000000" pitchFamily="66" charset="0"/>
                      </a:endParaRPr>
                    </a:p>
                    <a:p>
                      <a:endParaRPr lang="en-US" sz="900" dirty="0" smtClean="0">
                        <a:latin typeface="XCCW Joined 1a" panose="03050602040000000000" pitchFamily="66" charset="0"/>
                      </a:endParaRPr>
                    </a:p>
                    <a:p>
                      <a:endParaRPr lang="en-US" sz="900" dirty="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94210">
                <a:tc>
                  <a:txBody>
                    <a:bodyPr/>
                    <a:lstStyle/>
                    <a:p>
                      <a:r>
                        <a:rPr lang="en-US" sz="1100" dirty="0" smtClean="0">
                          <a:latin typeface="XCCW Joined 1a" panose="03050602040000000000" pitchFamily="66" charset="0"/>
                        </a:rPr>
                        <a:t>Parallel Circuit</a:t>
                      </a:r>
                      <a:endParaRPr lang="en-US" sz="1100" dirty="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XCCW Joined 1a" panose="03050602040000000000" pitchFamily="66" charset="0"/>
                        </a:rPr>
                        <a:t>Provides</a:t>
                      </a:r>
                      <a:r>
                        <a:rPr lang="en-US" sz="1050" baseline="0" dirty="0" smtClean="0">
                          <a:latin typeface="XCCW Joined 1a" panose="03050602040000000000" pitchFamily="66" charset="0"/>
                        </a:rPr>
                        <a:t> more than one path for electricity to flow around. If one of the bulbs in the circuit were to blow, the other would still work because there is another complete circuit for the electricity to flow around. </a:t>
                      </a:r>
                    </a:p>
                    <a:p>
                      <a:endParaRPr lang="en-US" sz="1050" dirty="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5" name="TextBox 4"/>
          <p:cNvSpPr txBox="1"/>
          <p:nvPr/>
        </p:nvSpPr>
        <p:spPr>
          <a:xfrm>
            <a:off x="283336" y="270456"/>
            <a:ext cx="11616744" cy="646331"/>
          </a:xfrm>
          <a:prstGeom prst="rect">
            <a:avLst/>
          </a:prstGeom>
          <a:noFill/>
        </p:spPr>
        <p:txBody>
          <a:bodyPr wrap="square" rtlCol="0">
            <a:spAutoFit/>
          </a:bodyPr>
          <a:lstStyle/>
          <a:p>
            <a:pPr algn="ctr"/>
            <a:r>
              <a:rPr lang="en-GB" sz="3600" dirty="0" smtClean="0">
                <a:latin typeface="XCCW Joined 1a" panose="03050602040000000000" pitchFamily="66" charset="0"/>
              </a:rPr>
              <a:t>Year 6 Knowledge Mat: Electricity </a:t>
            </a:r>
            <a:endParaRPr lang="en-US" sz="3600" dirty="0">
              <a:latin typeface="XCCW Joined 1a" panose="03050602040000000000" pitchFamily="66"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4258522201"/>
              </p:ext>
            </p:extLst>
          </p:nvPr>
        </p:nvGraphicFramePr>
        <p:xfrm>
          <a:off x="283336" y="988970"/>
          <a:ext cx="4586744" cy="5212080"/>
        </p:xfrm>
        <a:graphic>
          <a:graphicData uri="http://schemas.openxmlformats.org/drawingml/2006/table">
            <a:tbl>
              <a:tblPr firstRow="1" bandRow="1">
                <a:tableStyleId>{5C22544A-7EE6-4342-B048-85BDC9FD1C3A}</a:tableStyleId>
              </a:tblPr>
              <a:tblGrid>
                <a:gridCol w="1550966">
                  <a:extLst>
                    <a:ext uri="{9D8B030D-6E8A-4147-A177-3AD203B41FA5}">
                      <a16:colId xmlns:a16="http://schemas.microsoft.com/office/drawing/2014/main" val="20000"/>
                    </a:ext>
                  </a:extLst>
                </a:gridCol>
                <a:gridCol w="3035778">
                  <a:extLst>
                    <a:ext uri="{9D8B030D-6E8A-4147-A177-3AD203B41FA5}">
                      <a16:colId xmlns:a16="http://schemas.microsoft.com/office/drawing/2014/main" val="20001"/>
                    </a:ext>
                  </a:extLst>
                </a:gridCol>
              </a:tblGrid>
              <a:tr h="396459">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b="0" dirty="0" smtClean="0">
                          <a:solidFill>
                            <a:schemeClr val="tx1"/>
                          </a:solidFill>
                          <a:latin typeface="XCCW Joined 1a" panose="03050602040000000000" pitchFamily="66" charset="0"/>
                        </a:rPr>
                        <a:t>Subject</a:t>
                      </a:r>
                      <a:r>
                        <a:rPr lang="en-GB" sz="1800" b="0" baseline="0" dirty="0" smtClean="0">
                          <a:solidFill>
                            <a:schemeClr val="tx1"/>
                          </a:solidFill>
                          <a:latin typeface="XCCW Joined 1a" panose="03050602040000000000" pitchFamily="66" charset="0"/>
                        </a:rPr>
                        <a:t> Specific Vocabulary: Electricity</a:t>
                      </a:r>
                      <a:endParaRPr lang="en-US" sz="1800" b="0" dirty="0" smtClean="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96459">
                <a:tc>
                  <a:txBody>
                    <a:bodyPr/>
                    <a:lstStyle/>
                    <a:p>
                      <a:r>
                        <a:rPr lang="en-US" sz="1100" b="0" dirty="0" smtClean="0">
                          <a:solidFill>
                            <a:schemeClr val="tx1"/>
                          </a:solidFill>
                          <a:latin typeface="XCCW Joined 1a" panose="03050602040000000000" pitchFamily="66" charset="0"/>
                        </a:rPr>
                        <a:t>Volt</a:t>
                      </a:r>
                      <a:endParaRPr lang="en-US" sz="1100" b="0"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b="0" dirty="0" smtClean="0">
                          <a:solidFill>
                            <a:schemeClr val="tx1"/>
                          </a:solidFill>
                          <a:latin typeface="XCCW Joined 1a" panose="03050602040000000000" pitchFamily="66" charset="0"/>
                        </a:rPr>
                        <a:t>A volt is a unit of measurement that shows the</a:t>
                      </a:r>
                      <a:r>
                        <a:rPr lang="en-US" sz="1050" b="0" baseline="0" dirty="0" smtClean="0">
                          <a:solidFill>
                            <a:schemeClr val="tx1"/>
                          </a:solidFill>
                          <a:latin typeface="XCCW Joined 1a" panose="03050602040000000000" pitchFamily="66" charset="0"/>
                        </a:rPr>
                        <a:t> rate at which energy is drawn from a source that produces the flow of electricity.</a:t>
                      </a:r>
                      <a:endParaRPr lang="en-US" sz="1050" b="0" dirty="0" smtClean="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1528">
                <a:tc>
                  <a:txBody>
                    <a:bodyPr/>
                    <a:lstStyle/>
                    <a:p>
                      <a:r>
                        <a:rPr lang="en-US" sz="1100" b="0" dirty="0" smtClean="0">
                          <a:solidFill>
                            <a:schemeClr val="tx1"/>
                          </a:solidFill>
                          <a:latin typeface="XCCW Joined 1a" panose="03050602040000000000" pitchFamily="66" charset="0"/>
                        </a:rPr>
                        <a:t>Circuit</a:t>
                      </a:r>
                      <a:endParaRPr lang="en-US" sz="1100" b="0"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b="0" dirty="0" smtClean="0">
                          <a:solidFill>
                            <a:schemeClr val="tx1"/>
                          </a:solidFill>
                          <a:latin typeface="XCCW Joined 1a" panose="03050602040000000000" pitchFamily="66" charset="0"/>
                        </a:rPr>
                        <a:t>A</a:t>
                      </a:r>
                      <a:r>
                        <a:rPr lang="en-US" sz="1050" b="0" baseline="0" dirty="0" smtClean="0">
                          <a:solidFill>
                            <a:schemeClr val="tx1"/>
                          </a:solidFill>
                          <a:latin typeface="XCCW Joined 1a" panose="03050602040000000000" pitchFamily="66" charset="0"/>
                        </a:rPr>
                        <a:t> closed path along which electrical current can flow.</a:t>
                      </a:r>
                      <a:endParaRPr lang="en-US" sz="1050" b="0" dirty="0" smtClean="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96459">
                <a:tc>
                  <a:txBody>
                    <a:bodyPr/>
                    <a:lstStyle/>
                    <a:p>
                      <a:r>
                        <a:rPr lang="en-US" sz="1100" b="0" dirty="0" smtClean="0">
                          <a:solidFill>
                            <a:schemeClr val="tx1"/>
                          </a:solidFill>
                          <a:latin typeface="XCCW Joined 1a" panose="03050602040000000000" pitchFamily="66" charset="0"/>
                        </a:rPr>
                        <a:t>Current</a:t>
                      </a:r>
                      <a:endParaRPr lang="en-US" sz="1100" b="0"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b="0" dirty="0" smtClean="0">
                          <a:solidFill>
                            <a:schemeClr val="tx1"/>
                          </a:solidFill>
                          <a:latin typeface="XCCW Joined 1a" panose="03050602040000000000" pitchFamily="66" charset="0"/>
                        </a:rPr>
                        <a:t>The flow of electrical charge around</a:t>
                      </a:r>
                      <a:r>
                        <a:rPr lang="en-US" sz="1050" b="0" baseline="0" dirty="0" smtClean="0">
                          <a:solidFill>
                            <a:schemeClr val="tx1"/>
                          </a:solidFill>
                          <a:latin typeface="XCCW Joined 1a" panose="03050602040000000000" pitchFamily="66" charset="0"/>
                        </a:rPr>
                        <a:t> a circuit. Current is usually measured in amperes.</a:t>
                      </a:r>
                      <a:endParaRPr lang="en-US" sz="1050" b="0"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96459">
                <a:tc>
                  <a:txBody>
                    <a:bodyPr/>
                    <a:lstStyle/>
                    <a:p>
                      <a:r>
                        <a:rPr lang="en-US" sz="1100" b="0" dirty="0" smtClean="0">
                          <a:solidFill>
                            <a:schemeClr val="tx1"/>
                          </a:solidFill>
                          <a:latin typeface="XCCW Joined 1a" panose="03050602040000000000" pitchFamily="66" charset="0"/>
                        </a:rPr>
                        <a:t>Insulator</a:t>
                      </a:r>
                      <a:endParaRPr lang="en-US" sz="1100" b="0"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b="0" dirty="0" smtClean="0">
                          <a:solidFill>
                            <a:schemeClr val="tx1"/>
                          </a:solidFill>
                          <a:latin typeface="XCCW Joined 1a" panose="03050602040000000000" pitchFamily="66" charset="0"/>
                        </a:rPr>
                        <a:t>A material that does</a:t>
                      </a:r>
                      <a:r>
                        <a:rPr lang="en-US" sz="1050" b="0" baseline="0" dirty="0" smtClean="0">
                          <a:solidFill>
                            <a:schemeClr val="tx1"/>
                          </a:solidFill>
                          <a:latin typeface="XCCW Joined 1a" panose="03050602040000000000" pitchFamily="66" charset="0"/>
                        </a:rPr>
                        <a:t> not allow electricity to flow through it. </a:t>
                      </a:r>
                      <a:endParaRPr lang="en-US" sz="1050" b="0"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96459">
                <a:tc>
                  <a:txBody>
                    <a:bodyPr/>
                    <a:lstStyle/>
                    <a:p>
                      <a:r>
                        <a:rPr lang="en-US" sz="1100" b="0" dirty="0" smtClean="0">
                          <a:solidFill>
                            <a:schemeClr val="tx1"/>
                          </a:solidFill>
                          <a:latin typeface="XCCW Joined 1a" panose="03050602040000000000" pitchFamily="66" charset="0"/>
                        </a:rPr>
                        <a:t>Conductor</a:t>
                      </a:r>
                      <a:endParaRPr lang="en-US" sz="1100" b="0"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b="0" dirty="0" smtClean="0">
                          <a:solidFill>
                            <a:schemeClr val="tx1"/>
                          </a:solidFill>
                          <a:latin typeface="XCCW Joined 1a" panose="03050602040000000000" pitchFamily="66" charset="0"/>
                        </a:rPr>
                        <a:t>A material that allows electricity to</a:t>
                      </a:r>
                      <a:r>
                        <a:rPr lang="en-US" sz="1050" b="0" baseline="0" dirty="0" smtClean="0">
                          <a:solidFill>
                            <a:schemeClr val="tx1"/>
                          </a:solidFill>
                          <a:latin typeface="XCCW Joined 1a" panose="03050602040000000000" pitchFamily="66" charset="0"/>
                        </a:rPr>
                        <a:t> flow through it. </a:t>
                      </a:r>
                      <a:endParaRPr lang="en-US" sz="1050" b="0"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96459">
                <a:tc>
                  <a:txBody>
                    <a:bodyPr/>
                    <a:lstStyle/>
                    <a:p>
                      <a:r>
                        <a:rPr lang="en-US" sz="1100" b="0" dirty="0" smtClean="0">
                          <a:solidFill>
                            <a:schemeClr val="tx1"/>
                          </a:solidFill>
                          <a:latin typeface="XCCW Joined 1a" panose="03050602040000000000" pitchFamily="66" charset="0"/>
                        </a:rPr>
                        <a:t>Component</a:t>
                      </a:r>
                      <a:endParaRPr lang="en-US" sz="1100" b="0"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b="0" dirty="0" smtClean="0">
                          <a:solidFill>
                            <a:schemeClr val="tx1"/>
                          </a:solidFill>
                          <a:latin typeface="XCCW Joined 1a" panose="03050602040000000000" pitchFamily="66" charset="0"/>
                        </a:rPr>
                        <a:t>A component</a:t>
                      </a:r>
                      <a:r>
                        <a:rPr lang="en-US" sz="1050" b="0" baseline="0" dirty="0" smtClean="0">
                          <a:solidFill>
                            <a:schemeClr val="tx1"/>
                          </a:solidFill>
                          <a:latin typeface="XCCW Joined 1a" panose="03050602040000000000" pitchFamily="66" charset="0"/>
                        </a:rPr>
                        <a:t> is a part of the whole electrical circuit. Wires, bulbs, motors and batteries are all components.</a:t>
                      </a:r>
                      <a:endParaRPr lang="en-US" sz="1050" b="0"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96459">
                <a:tc>
                  <a:txBody>
                    <a:bodyPr/>
                    <a:lstStyle/>
                    <a:p>
                      <a:r>
                        <a:rPr lang="en-US" sz="1100" b="0" dirty="0" smtClean="0">
                          <a:solidFill>
                            <a:schemeClr val="tx1"/>
                          </a:solidFill>
                          <a:latin typeface="XCCW Joined 1a" panose="03050602040000000000" pitchFamily="66" charset="0"/>
                        </a:rPr>
                        <a:t>Battery</a:t>
                      </a:r>
                      <a:endParaRPr lang="en-US" sz="1100" b="0"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b="0" dirty="0" smtClean="0">
                          <a:solidFill>
                            <a:schemeClr val="tx1"/>
                          </a:solidFill>
                          <a:latin typeface="XCCW Joined 1a" panose="03050602040000000000" pitchFamily="66" charset="0"/>
                        </a:rPr>
                        <a:t>A container</a:t>
                      </a:r>
                      <a:r>
                        <a:rPr lang="en-US" sz="1050" b="0" baseline="0" dirty="0" smtClean="0">
                          <a:solidFill>
                            <a:schemeClr val="tx1"/>
                          </a:solidFill>
                          <a:latin typeface="XCCW Joined 1a" panose="03050602040000000000" pitchFamily="66" charset="0"/>
                        </a:rPr>
                        <a:t> containing cells in which chemical energy is converted into electricity and used as a power source.</a:t>
                      </a:r>
                      <a:endParaRPr lang="en-US" sz="1050" b="0"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96459">
                <a:tc>
                  <a:txBody>
                    <a:bodyPr/>
                    <a:lstStyle/>
                    <a:p>
                      <a:r>
                        <a:rPr lang="en-US" sz="1100" b="0" dirty="0" smtClean="0">
                          <a:solidFill>
                            <a:schemeClr val="tx1"/>
                          </a:solidFill>
                          <a:latin typeface="XCCW Joined 1a" panose="03050602040000000000" pitchFamily="66" charset="0"/>
                        </a:rPr>
                        <a:t>Motor</a:t>
                      </a:r>
                      <a:endParaRPr lang="en-US" sz="1100" b="0"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b="0" dirty="0" smtClean="0">
                          <a:solidFill>
                            <a:schemeClr val="tx1"/>
                          </a:solidFill>
                          <a:latin typeface="XCCW Joined 1a" panose="03050602040000000000" pitchFamily="66" charset="0"/>
                        </a:rPr>
                        <a:t>A machine charged by</a:t>
                      </a:r>
                      <a:r>
                        <a:rPr lang="en-US" sz="1050" b="0" baseline="0" dirty="0" smtClean="0">
                          <a:solidFill>
                            <a:schemeClr val="tx1"/>
                          </a:solidFill>
                          <a:latin typeface="XCCW Joined 1a" panose="03050602040000000000" pitchFamily="66" charset="0"/>
                        </a:rPr>
                        <a:t> electricity that causes movement. </a:t>
                      </a:r>
                      <a:endParaRPr lang="en-US" sz="1050" b="0"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pic>
        <p:nvPicPr>
          <p:cNvPr id="9" name="Picture 8"/>
          <p:cNvPicPr>
            <a:picLocks noChangeAspect="1"/>
          </p:cNvPicPr>
          <p:nvPr/>
        </p:nvPicPr>
        <p:blipFill>
          <a:blip r:embed="rId3"/>
          <a:stretch>
            <a:fillRect/>
          </a:stretch>
        </p:blipFill>
        <p:spPr>
          <a:xfrm>
            <a:off x="9442499" y="1844825"/>
            <a:ext cx="2318092" cy="1326738"/>
          </a:xfrm>
          <a:prstGeom prst="rect">
            <a:avLst/>
          </a:prstGeom>
        </p:spPr>
      </p:pic>
      <p:pic>
        <p:nvPicPr>
          <p:cNvPr id="10" name="Picture 9"/>
          <p:cNvPicPr>
            <a:picLocks noChangeAspect="1"/>
          </p:cNvPicPr>
          <p:nvPr/>
        </p:nvPicPr>
        <p:blipFill rotWithShape="1">
          <a:blip r:embed="rId4"/>
          <a:srcRect l="4653" r="2709"/>
          <a:stretch/>
        </p:blipFill>
        <p:spPr>
          <a:xfrm>
            <a:off x="9363588" y="3386659"/>
            <a:ext cx="2475913" cy="1166934"/>
          </a:xfrm>
          <a:prstGeom prst="rect">
            <a:avLst/>
          </a:prstGeom>
        </p:spPr>
      </p:pic>
      <p:pic>
        <p:nvPicPr>
          <p:cNvPr id="20" name="Picture 19"/>
          <p:cNvPicPr>
            <a:picLocks noChangeAspect="1"/>
          </p:cNvPicPr>
          <p:nvPr/>
        </p:nvPicPr>
        <p:blipFill rotWithShape="1">
          <a:blip r:embed="rId5"/>
          <a:srcRect l="4910" t="57593" r="9760" b="5339"/>
          <a:stretch/>
        </p:blipFill>
        <p:spPr>
          <a:xfrm>
            <a:off x="8303321" y="5778799"/>
            <a:ext cx="3629735" cy="946048"/>
          </a:xfrm>
          <a:prstGeom prst="rect">
            <a:avLst/>
          </a:prstGeom>
        </p:spPr>
      </p:pic>
      <p:pic>
        <p:nvPicPr>
          <p:cNvPr id="21" name="Picture 20"/>
          <p:cNvPicPr>
            <a:picLocks noChangeAspect="1"/>
          </p:cNvPicPr>
          <p:nvPr/>
        </p:nvPicPr>
        <p:blipFill rotWithShape="1">
          <a:blip r:embed="rId5"/>
          <a:srcRect l="4854" t="6152" r="6002" b="54801"/>
          <a:stretch/>
        </p:blipFill>
        <p:spPr>
          <a:xfrm>
            <a:off x="5001167" y="4695567"/>
            <a:ext cx="4121567" cy="1083232"/>
          </a:xfrm>
          <a:prstGeom prst="rect">
            <a:avLst/>
          </a:prstGeom>
        </p:spPr>
      </p:pic>
      <p:pic>
        <p:nvPicPr>
          <p:cNvPr id="25" name="Picture 24"/>
          <p:cNvPicPr>
            <a:picLocks noChangeAspect="1"/>
          </p:cNvPicPr>
          <p:nvPr/>
        </p:nvPicPr>
        <p:blipFill>
          <a:blip r:embed="rId6">
            <a:extLst>
              <a:ext uri="{BEBA8EAE-BF5A-486C-A8C5-ECC9F3942E4B}">
                <a14:imgProps xmlns:a14="http://schemas.microsoft.com/office/drawing/2010/main">
                  <a14:imgLayer r:embed="rId7">
                    <a14:imgEffect>
                      <a14:backgroundRemoval t="472" b="100000" l="420" r="100000"/>
                    </a14:imgEffect>
                  </a14:imgLayer>
                </a14:imgProps>
              </a:ext>
            </a:extLst>
          </a:blip>
          <a:stretch>
            <a:fillRect/>
          </a:stretch>
        </p:blipFill>
        <p:spPr>
          <a:xfrm>
            <a:off x="10536190" y="-133048"/>
            <a:ext cx="1399672" cy="1246767"/>
          </a:xfrm>
          <a:prstGeom prst="rect">
            <a:avLst/>
          </a:prstGeom>
        </p:spPr>
      </p:pic>
      <p:pic>
        <p:nvPicPr>
          <p:cNvPr id="29" name="Picture 28"/>
          <p:cNvPicPr>
            <a:picLocks noChangeAspect="1"/>
          </p:cNvPicPr>
          <p:nvPr/>
        </p:nvPicPr>
        <p:blipFill>
          <a:blip r:embed="rId8"/>
          <a:stretch>
            <a:fillRect/>
          </a:stretch>
        </p:blipFill>
        <p:spPr>
          <a:xfrm>
            <a:off x="247554" y="-220398"/>
            <a:ext cx="1402202" cy="1249788"/>
          </a:xfrm>
          <a:prstGeom prst="rect">
            <a:avLst/>
          </a:prstGeom>
        </p:spPr>
      </p:pic>
    </p:spTree>
    <p:extLst>
      <p:ext uri="{BB962C8B-B14F-4D97-AF65-F5344CB8AC3E}">
        <p14:creationId xmlns:p14="http://schemas.microsoft.com/office/powerpoint/2010/main" val="29642315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TotalTime>
  <Words>224</Words>
  <Application>Microsoft Office PowerPoint</Application>
  <PresentationFormat>Widescreen</PresentationFormat>
  <Paragraphs>33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XCCW Joined 1a</vt:lpstr>
      <vt:lpstr>Office Theme</vt:lpstr>
      <vt:lpstr>PowerPoint Presentation</vt:lpstr>
    </vt:vector>
  </TitlesOfParts>
  <Company>College Town Juniors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Cross</dc:creator>
  <cp:lastModifiedBy>Katherine Pain</cp:lastModifiedBy>
  <cp:revision>19</cp:revision>
  <cp:lastPrinted>2019-07-04T08:20:01Z</cp:lastPrinted>
  <dcterms:created xsi:type="dcterms:W3CDTF">2019-07-01T10:01:22Z</dcterms:created>
  <dcterms:modified xsi:type="dcterms:W3CDTF">2022-12-06T12:42:43Z</dcterms:modified>
</cp:coreProperties>
</file>