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0433" autoAdjust="0"/>
  </p:normalViewPr>
  <p:slideViewPr>
    <p:cSldViewPr snapToGrid="0">
      <p:cViewPr>
        <p:scale>
          <a:sx n="62" d="100"/>
          <a:sy n="62" d="100"/>
        </p:scale>
        <p:origin x="82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DA31E8-AA68-4016-899E-62028CD16E38}" type="datetimeFigureOut">
              <a:rPr lang="en-US" smtClean="0"/>
              <a:t>3/16/2021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00C505-B646-40BB-84F3-90F2BD4D15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4118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00C505-B646-40BB-84F3-90F2BD4D159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3453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EC998-448D-4D83-B0AA-11F6B39E5A62}" type="datetimeFigureOut">
              <a:rPr lang="en-US" smtClean="0"/>
              <a:t>3/16/2021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ABC45-F3FD-48DA-8247-3F433F4FE1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0876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EC998-448D-4D83-B0AA-11F6B39E5A62}" type="datetimeFigureOut">
              <a:rPr lang="en-US" smtClean="0"/>
              <a:t>3/16/2021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ABC45-F3FD-48DA-8247-3F433F4FE1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3969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EC998-448D-4D83-B0AA-11F6B39E5A62}" type="datetimeFigureOut">
              <a:rPr lang="en-US" smtClean="0"/>
              <a:t>3/16/2021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ABC45-F3FD-48DA-8247-3F433F4FE1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6721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EC998-448D-4D83-B0AA-11F6B39E5A62}" type="datetimeFigureOut">
              <a:rPr lang="en-US" smtClean="0"/>
              <a:t>3/16/2021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ABC45-F3FD-48DA-8247-3F433F4FE1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6135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EC998-448D-4D83-B0AA-11F6B39E5A62}" type="datetimeFigureOut">
              <a:rPr lang="en-US" smtClean="0"/>
              <a:t>3/16/2021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ABC45-F3FD-48DA-8247-3F433F4FE1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526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EC998-448D-4D83-B0AA-11F6B39E5A62}" type="datetimeFigureOut">
              <a:rPr lang="en-US" smtClean="0"/>
              <a:t>3/16/2021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ABC45-F3FD-48DA-8247-3F433F4FE1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2474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EC998-448D-4D83-B0AA-11F6B39E5A62}" type="datetimeFigureOut">
              <a:rPr lang="en-US" smtClean="0"/>
              <a:t>3/16/2021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ABC45-F3FD-48DA-8247-3F433F4FE1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1914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EC998-448D-4D83-B0AA-11F6B39E5A62}" type="datetimeFigureOut">
              <a:rPr lang="en-US" smtClean="0"/>
              <a:t>3/16/2021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ABC45-F3FD-48DA-8247-3F433F4FE1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0142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EC998-448D-4D83-B0AA-11F6B39E5A62}" type="datetimeFigureOut">
              <a:rPr lang="en-US" smtClean="0"/>
              <a:t>3/16/2021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ABC45-F3FD-48DA-8247-3F433F4FE1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6517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EC998-448D-4D83-B0AA-11F6B39E5A62}" type="datetimeFigureOut">
              <a:rPr lang="en-US" smtClean="0"/>
              <a:t>3/16/2021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ABC45-F3FD-48DA-8247-3F433F4FE1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3080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EC998-448D-4D83-B0AA-11F6B39E5A62}" type="datetimeFigureOut">
              <a:rPr lang="en-US" smtClean="0"/>
              <a:t>3/16/2021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ABC45-F3FD-48DA-8247-3F433F4FE1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9147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AEC998-448D-4D83-B0AA-11F6B39E5A62}" type="datetimeFigureOut">
              <a:rPr lang="en-US" smtClean="0"/>
              <a:t>3/16/2021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BABC45-F3FD-48DA-8247-3F433F4FE1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131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4208439"/>
              </p:ext>
            </p:extLst>
          </p:nvPr>
        </p:nvGraphicFramePr>
        <p:xfrm>
          <a:off x="306231" y="916783"/>
          <a:ext cx="4286317" cy="57172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70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692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17234">
                <a:tc gridSpan="2"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solidFill>
                            <a:schemeClr val="tx1"/>
                          </a:solidFill>
                          <a:latin typeface="XCCW Joined 1a" panose="03050602040000000000" pitchFamily="66" charset="0"/>
                        </a:rPr>
                        <a:t>Subject Specific Vocabulary</a:t>
                      </a:r>
                      <a:endParaRPr lang="en-US" b="0" dirty="0">
                        <a:solidFill>
                          <a:schemeClr val="tx1"/>
                        </a:solidFill>
                        <a:latin typeface="XCCW Joined 1a" panose="03050602040000000000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66303"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latin typeface="XCCW Joined 1a" panose="03050602040000000000" pitchFamily="66" charset="0"/>
                        </a:rPr>
                        <a:t>Carbohydrates</a:t>
                      </a:r>
                      <a:endParaRPr lang="en-US" sz="1000" dirty="0">
                        <a:latin typeface="XCCW Joined 1a" panose="03050602040000000000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b="0" i="0" kern="1200" dirty="0" smtClean="0">
                          <a:solidFill>
                            <a:schemeClr val="dk1"/>
                          </a:solidFill>
                          <a:effectLst/>
                          <a:latin typeface="XCCW Joined 1a" panose="03050602040000000000" pitchFamily="66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GB" sz="11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XCCW Joined 1a" panose="03050602040000000000" pitchFamily="66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100" b="0" i="0" kern="1200" dirty="0" smtClean="0">
                          <a:solidFill>
                            <a:schemeClr val="dk1"/>
                          </a:solidFill>
                          <a:effectLst/>
                          <a:latin typeface="XCCW Joined 1a" panose="03050602040000000000" pitchFamily="66" charset="0"/>
                          <a:ea typeface="+mn-ea"/>
                          <a:cs typeface="+mn-cs"/>
                        </a:rPr>
                        <a:t>source of energy. </a:t>
                      </a:r>
                      <a:r>
                        <a:rPr lang="en-GB" sz="1100" b="1" i="0" kern="1200" dirty="0" smtClean="0">
                          <a:solidFill>
                            <a:schemeClr val="dk1"/>
                          </a:solidFill>
                          <a:effectLst/>
                          <a:latin typeface="XCCW Joined 1a" panose="03050602040000000000" pitchFamily="66" charset="0"/>
                          <a:ea typeface="+mn-ea"/>
                          <a:cs typeface="+mn-cs"/>
                        </a:rPr>
                        <a:t>Carbohydrates</a:t>
                      </a:r>
                      <a:r>
                        <a:rPr lang="en-GB" sz="1100" b="0" i="0" kern="1200" dirty="0" smtClean="0">
                          <a:solidFill>
                            <a:schemeClr val="dk1"/>
                          </a:solidFill>
                          <a:effectLst/>
                          <a:latin typeface="XCCW Joined 1a" panose="03050602040000000000" pitchFamily="66" charset="0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en-GB" sz="1100" b="0" i="0" kern="1200" dirty="0" smtClean="0">
                          <a:solidFill>
                            <a:schemeClr val="dk1"/>
                          </a:solidFill>
                          <a:effectLst/>
                          <a:latin typeface="XCCW Joined 1a" panose="03050602040000000000" pitchFamily="66" charset="0"/>
                          <a:ea typeface="+mn-ea"/>
                          <a:cs typeface="+mn-cs"/>
                        </a:rPr>
                        <a:t>are mainly sugars and starches that the body breaks down into glucose.</a:t>
                      </a:r>
                      <a:endParaRPr lang="en-US" sz="500" dirty="0">
                        <a:latin typeface="XCCW Joined 1a" panose="03050602040000000000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92052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XCCW Joined 1a" panose="03050602040000000000" pitchFamily="66" charset="0"/>
                        </a:rPr>
                        <a:t>Fats</a:t>
                      </a:r>
                      <a:endParaRPr lang="en-US" sz="1100" dirty="0">
                        <a:latin typeface="XCCW Joined 1a" panose="03050602040000000000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b="0" i="0" kern="1200" dirty="0" smtClean="0">
                          <a:solidFill>
                            <a:schemeClr val="dk1"/>
                          </a:solidFill>
                          <a:effectLst/>
                          <a:latin typeface="XCCW Joined 1a" panose="03050602040000000000" pitchFamily="66" charset="0"/>
                          <a:ea typeface="+mn-ea"/>
                          <a:cs typeface="+mn-cs"/>
                        </a:rPr>
                        <a:t>The body uses </a:t>
                      </a:r>
                      <a:r>
                        <a:rPr lang="en-GB" sz="1100" b="1" i="0" kern="1200" dirty="0" smtClean="0">
                          <a:solidFill>
                            <a:schemeClr val="dk1"/>
                          </a:solidFill>
                          <a:effectLst/>
                          <a:latin typeface="XCCW Joined 1a" panose="03050602040000000000" pitchFamily="66" charset="0"/>
                          <a:ea typeface="+mn-ea"/>
                          <a:cs typeface="+mn-cs"/>
                        </a:rPr>
                        <a:t>fats</a:t>
                      </a:r>
                      <a:r>
                        <a:rPr lang="en-GB" sz="1100" b="0" i="0" kern="1200" dirty="0" smtClean="0">
                          <a:solidFill>
                            <a:schemeClr val="dk1"/>
                          </a:solidFill>
                          <a:effectLst/>
                          <a:latin typeface="XCCW Joined 1a" panose="03050602040000000000" pitchFamily="66" charset="0"/>
                          <a:ea typeface="+mn-ea"/>
                          <a:cs typeface="+mn-cs"/>
                        </a:rPr>
                        <a:t> to store energy, to maintain its temperature, and to cushion organs. </a:t>
                      </a:r>
                      <a:r>
                        <a:rPr lang="en-GB" sz="1100" b="1" i="0" kern="1200" dirty="0" smtClean="0">
                          <a:solidFill>
                            <a:schemeClr val="dk1"/>
                          </a:solidFill>
                          <a:effectLst/>
                          <a:latin typeface="XCCW Joined 1a" panose="03050602040000000000" pitchFamily="66" charset="0"/>
                          <a:ea typeface="+mn-ea"/>
                          <a:cs typeface="+mn-cs"/>
                        </a:rPr>
                        <a:t>Fats</a:t>
                      </a:r>
                      <a:r>
                        <a:rPr lang="en-GB" sz="1100" b="0" i="0" kern="1200" dirty="0" smtClean="0">
                          <a:solidFill>
                            <a:schemeClr val="dk1"/>
                          </a:solidFill>
                          <a:effectLst/>
                          <a:latin typeface="XCCW Joined 1a" panose="03050602040000000000" pitchFamily="66" charset="0"/>
                          <a:ea typeface="+mn-ea"/>
                          <a:cs typeface="+mn-cs"/>
                        </a:rPr>
                        <a:t> also help the body use certain vitamins.</a:t>
                      </a:r>
                      <a:endParaRPr lang="en-US" sz="500" dirty="0">
                        <a:latin typeface="XCCW Joined 1a" panose="03050602040000000000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08266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XCCW Joined 1a" panose="03050602040000000000" pitchFamily="66" charset="0"/>
                        </a:rPr>
                        <a:t>Proteins</a:t>
                      </a:r>
                      <a:endParaRPr lang="en-US" sz="1100" dirty="0">
                        <a:latin typeface="XCCW Joined 1a" panose="03050602040000000000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kern="1200" dirty="0" smtClean="0">
                          <a:solidFill>
                            <a:schemeClr val="dk1"/>
                          </a:solidFill>
                          <a:effectLst/>
                          <a:latin typeface="XCCW Joined 1a" panose="03050602040000000000" pitchFamily="66" charset="0"/>
                          <a:ea typeface="+mn-ea"/>
                          <a:cs typeface="+mn-cs"/>
                        </a:rPr>
                        <a:t>Protein</a:t>
                      </a:r>
                      <a:r>
                        <a:rPr lang="en-GB" sz="1100" kern="1200" dirty="0" smtClean="0">
                          <a:solidFill>
                            <a:schemeClr val="dk1"/>
                          </a:solidFill>
                          <a:effectLst/>
                          <a:latin typeface="XCCW Joined 1a" panose="03050602040000000000" pitchFamily="66" charset="0"/>
                          <a:ea typeface="+mn-ea"/>
                          <a:cs typeface="+mn-cs"/>
                        </a:rPr>
                        <a:t> builds, maintains, and replaces the tissues in your muscles, organs, and immune system.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19403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XCCW Joined 1a" panose="03050602040000000000" pitchFamily="66" charset="0"/>
                        </a:rPr>
                        <a:t>Circulatory System</a:t>
                      </a:r>
                      <a:endParaRPr lang="en-US" sz="1100" dirty="0">
                        <a:latin typeface="XCCW Joined 1a" panose="03050602040000000000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b="0" i="0" kern="1200" dirty="0" smtClean="0">
                          <a:solidFill>
                            <a:schemeClr val="dk1"/>
                          </a:solidFill>
                          <a:effectLst/>
                          <a:latin typeface="XCCW Joined 1a" panose="03050602040000000000" pitchFamily="66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GB" sz="11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XCCW Joined 1a" panose="03050602040000000000" pitchFamily="66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100" b="1" i="0" kern="1200" dirty="0" smtClean="0">
                          <a:solidFill>
                            <a:schemeClr val="dk1"/>
                          </a:solidFill>
                          <a:effectLst/>
                          <a:latin typeface="XCCW Joined 1a" panose="03050602040000000000" pitchFamily="66" charset="0"/>
                          <a:ea typeface="+mn-ea"/>
                          <a:cs typeface="+mn-cs"/>
                        </a:rPr>
                        <a:t>system</a:t>
                      </a:r>
                      <a:r>
                        <a:rPr lang="en-GB" sz="1100" b="0" i="0" kern="1200" dirty="0" smtClean="0">
                          <a:solidFill>
                            <a:schemeClr val="dk1"/>
                          </a:solidFill>
                          <a:effectLst/>
                          <a:latin typeface="XCCW Joined 1a" panose="03050602040000000000" pitchFamily="66" charset="0"/>
                          <a:ea typeface="+mn-ea"/>
                          <a:cs typeface="+mn-cs"/>
                        </a:rPr>
                        <a:t> of the body that circulates blood and includes the heart and blood vessels.</a:t>
                      </a:r>
                      <a:endParaRPr lang="en-US" sz="500" dirty="0">
                        <a:latin typeface="XCCW Joined 1a" panose="03050602040000000000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40761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XCCW Joined 1a" panose="03050602040000000000" pitchFamily="66" charset="0"/>
                        </a:rPr>
                        <a:t>Pulmonary System</a:t>
                      </a:r>
                      <a:endParaRPr lang="en-US" sz="1100" dirty="0">
                        <a:latin typeface="XCCW Joined 1a" panose="03050602040000000000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b="0" i="0" kern="1200" dirty="0" smtClean="0">
                          <a:solidFill>
                            <a:schemeClr val="dk1"/>
                          </a:solidFill>
                          <a:effectLst/>
                          <a:latin typeface="XCCW Joined 1a" panose="03050602040000000000" pitchFamily="66" charset="0"/>
                          <a:ea typeface="+mn-ea"/>
                          <a:cs typeface="+mn-cs"/>
                        </a:rPr>
                        <a:t>A </a:t>
                      </a:r>
                      <a:r>
                        <a:rPr lang="en-GB" sz="1100" b="1" i="0" kern="1200" dirty="0" smtClean="0">
                          <a:solidFill>
                            <a:schemeClr val="dk1"/>
                          </a:solidFill>
                          <a:effectLst/>
                          <a:latin typeface="XCCW Joined 1a" panose="03050602040000000000" pitchFamily="66" charset="0"/>
                          <a:ea typeface="+mn-ea"/>
                          <a:cs typeface="+mn-cs"/>
                        </a:rPr>
                        <a:t>system</a:t>
                      </a:r>
                      <a:r>
                        <a:rPr lang="en-GB" sz="1100" b="0" i="0" kern="1200" dirty="0" smtClean="0">
                          <a:solidFill>
                            <a:schemeClr val="dk1"/>
                          </a:solidFill>
                          <a:effectLst/>
                          <a:latin typeface="XCCW Joined 1a" panose="03050602040000000000" pitchFamily="66" charset="0"/>
                          <a:ea typeface="+mn-ea"/>
                          <a:cs typeface="+mn-cs"/>
                        </a:rPr>
                        <a:t> of the body used in </a:t>
                      </a:r>
                      <a:r>
                        <a:rPr lang="en-GB" sz="1100" b="1" i="0" kern="1200" dirty="0" smtClean="0">
                          <a:solidFill>
                            <a:schemeClr val="dk1"/>
                          </a:solidFill>
                          <a:effectLst/>
                          <a:latin typeface="XCCW Joined 1a" panose="03050602040000000000" pitchFamily="66" charset="0"/>
                          <a:ea typeface="+mn-ea"/>
                          <a:cs typeface="+mn-cs"/>
                        </a:rPr>
                        <a:t>breathing</a:t>
                      </a:r>
                      <a:r>
                        <a:rPr lang="en-GB" sz="1100" b="0" i="0" kern="1200" dirty="0" smtClean="0">
                          <a:solidFill>
                            <a:schemeClr val="dk1"/>
                          </a:solidFill>
                          <a:effectLst/>
                          <a:latin typeface="XCCW Joined 1a" panose="03050602040000000000" pitchFamily="66" charset="0"/>
                          <a:ea typeface="+mn-ea"/>
                          <a:cs typeface="+mn-cs"/>
                        </a:rPr>
                        <a:t> and</a:t>
                      </a:r>
                      <a:r>
                        <a:rPr lang="en-GB" sz="11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XCCW Joined 1a" panose="03050602040000000000" pitchFamily="66" charset="0"/>
                          <a:ea typeface="+mn-ea"/>
                          <a:cs typeface="+mn-cs"/>
                        </a:rPr>
                        <a:t> includes the nose, throat and lungs.</a:t>
                      </a:r>
                      <a:endParaRPr lang="en-US" sz="500" b="0" dirty="0">
                        <a:latin typeface="XCCW Joined 1a" panose="03050602040000000000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17800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XCCW Joined 1a" panose="03050602040000000000" pitchFamily="66" charset="0"/>
                        </a:rPr>
                        <a:t>Artery</a:t>
                      </a:r>
                      <a:endParaRPr lang="en-US" sz="1100" dirty="0">
                        <a:latin typeface="XCCW Joined 1a" panose="03050602040000000000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b="0" i="0" kern="1200" dirty="0" smtClean="0">
                          <a:solidFill>
                            <a:schemeClr val="dk1"/>
                          </a:solidFill>
                          <a:effectLst/>
                          <a:latin typeface="XCCW Joined 1a" panose="03050602040000000000" pitchFamily="66" charset="0"/>
                          <a:ea typeface="+mn-ea"/>
                          <a:cs typeface="+mn-cs"/>
                        </a:rPr>
                        <a:t>Tubes that mostly</a:t>
                      </a:r>
                      <a:r>
                        <a:rPr lang="en-GB" sz="11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XCCW Joined 1a" panose="03050602040000000000" pitchFamily="66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100" b="0" i="0" kern="1200" dirty="0" smtClean="0">
                          <a:solidFill>
                            <a:schemeClr val="dk1"/>
                          </a:solidFill>
                          <a:effectLst/>
                          <a:latin typeface="XCCW Joined 1a" panose="03050602040000000000" pitchFamily="66" charset="0"/>
                          <a:ea typeface="+mn-ea"/>
                          <a:cs typeface="+mn-cs"/>
                        </a:rPr>
                        <a:t>carry oxygen full blood from the heart to all parts of the body.</a:t>
                      </a:r>
                      <a:endParaRPr lang="en-US" sz="500" dirty="0">
                        <a:latin typeface="XCCW Joined 1a" panose="03050602040000000000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17800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XCCW Joined 1a" panose="03050602040000000000" pitchFamily="66" charset="0"/>
                        </a:rPr>
                        <a:t>Vein</a:t>
                      </a:r>
                      <a:endParaRPr lang="en-US" sz="1100" dirty="0">
                        <a:latin typeface="XCCW Joined 1a" panose="03050602040000000000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b="0" i="0" kern="1200" dirty="0" smtClean="0">
                          <a:solidFill>
                            <a:schemeClr val="dk1"/>
                          </a:solidFill>
                          <a:effectLst/>
                          <a:latin typeface="XCCW Joined 1a" panose="03050602040000000000" pitchFamily="66" charset="0"/>
                          <a:ea typeface="+mn-ea"/>
                          <a:cs typeface="+mn-cs"/>
                        </a:rPr>
                        <a:t>Tubes</a:t>
                      </a:r>
                      <a:r>
                        <a:rPr lang="en-GB" sz="11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XCCW Joined 1a" panose="03050602040000000000" pitchFamily="66" charset="0"/>
                          <a:ea typeface="+mn-ea"/>
                          <a:cs typeface="+mn-cs"/>
                        </a:rPr>
                        <a:t> that c</a:t>
                      </a:r>
                      <a:r>
                        <a:rPr lang="en-GB" sz="1100" b="0" i="0" kern="1200" dirty="0" smtClean="0">
                          <a:solidFill>
                            <a:schemeClr val="dk1"/>
                          </a:solidFill>
                          <a:effectLst/>
                          <a:latin typeface="XCCW Joined 1a" panose="03050602040000000000" pitchFamily="66" charset="0"/>
                          <a:ea typeface="+mn-ea"/>
                          <a:cs typeface="+mn-cs"/>
                        </a:rPr>
                        <a:t>arry blood to the heart. Most </a:t>
                      </a:r>
                      <a:r>
                        <a:rPr lang="en-GB" sz="1100" b="1" i="0" kern="1200" dirty="0" smtClean="0">
                          <a:solidFill>
                            <a:schemeClr val="dk1"/>
                          </a:solidFill>
                          <a:effectLst/>
                          <a:latin typeface="XCCW Joined 1a" panose="03050602040000000000" pitchFamily="66" charset="0"/>
                          <a:ea typeface="+mn-ea"/>
                          <a:cs typeface="+mn-cs"/>
                        </a:rPr>
                        <a:t>veins</a:t>
                      </a:r>
                      <a:r>
                        <a:rPr lang="en-GB" sz="1100" b="0" i="0" kern="1200" dirty="0" smtClean="0">
                          <a:solidFill>
                            <a:schemeClr val="dk1"/>
                          </a:solidFill>
                          <a:effectLst/>
                          <a:latin typeface="XCCW Joined 1a" panose="03050602040000000000" pitchFamily="66" charset="0"/>
                          <a:ea typeface="+mn-ea"/>
                          <a:cs typeface="+mn-cs"/>
                        </a:rPr>
                        <a:t> carry blood that is low in oxygen</a:t>
                      </a:r>
                      <a:endParaRPr lang="en-US" sz="500" dirty="0">
                        <a:latin typeface="XCCW Joined 1a" panose="03050602040000000000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83336" y="270456"/>
            <a:ext cx="116167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latin typeface="XCCW Joined 1a" panose="03050602040000000000" pitchFamily="66" charset="0"/>
              </a:rPr>
              <a:t>Year 6 Knowledge Mat: Healthy Bodies</a:t>
            </a:r>
            <a:endParaRPr lang="en-US" sz="3600" dirty="0">
              <a:latin typeface="XCCW Joined 1a" panose="03050602040000000000" pitchFamily="66" charset="0"/>
            </a:endParaRPr>
          </a:p>
        </p:txBody>
      </p:sp>
      <p:pic>
        <p:nvPicPr>
          <p:cNvPr id="1026" name="Picture 2" descr="blood | Definition, Composition, &amp; Functions | Britannic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9529" y="971575"/>
            <a:ext cx="3301328" cy="2721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572140"/>
              </p:ext>
            </p:extLst>
          </p:nvPr>
        </p:nvGraphicFramePr>
        <p:xfrm>
          <a:off x="4808305" y="3747896"/>
          <a:ext cx="4011417" cy="274850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34184">
                  <a:extLst>
                    <a:ext uri="{9D8B030D-6E8A-4147-A177-3AD203B41FA5}">
                      <a16:colId xmlns:a16="http://schemas.microsoft.com/office/drawing/2014/main" val="506072091"/>
                    </a:ext>
                  </a:extLst>
                </a:gridCol>
                <a:gridCol w="2977233">
                  <a:extLst>
                    <a:ext uri="{9D8B030D-6E8A-4147-A177-3AD203B41FA5}">
                      <a16:colId xmlns:a16="http://schemas.microsoft.com/office/drawing/2014/main" val="3388803536"/>
                    </a:ext>
                  </a:extLst>
                </a:gridCol>
              </a:tblGrid>
              <a:tr h="706618">
                <a:tc>
                  <a:txBody>
                    <a:bodyPr/>
                    <a:lstStyle/>
                    <a:p>
                      <a:r>
                        <a:rPr lang="en-GB" sz="1200" dirty="0" smtClean="0">
                          <a:latin typeface="XCCW Joined 1a" panose="03050602040000000000" pitchFamily="66" charset="0"/>
                        </a:rPr>
                        <a:t>Plasma</a:t>
                      </a:r>
                      <a:endParaRPr lang="en-GB" sz="1200" dirty="0">
                        <a:latin typeface="XCCW Joined 1a" panose="03050602040000000000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altLang="en-US" sz="1100" dirty="0" smtClean="0">
                          <a:latin typeface="XCCW Joined 1a" panose="03050602040000000000" pitchFamily="66" charset="0"/>
                        </a:rPr>
                        <a:t>Yellowish liquid portion of the blood that contains electrolytes, nutrients and vitamins and hormones </a:t>
                      </a:r>
                      <a:endParaRPr lang="en-GB" sz="1100" dirty="0">
                        <a:latin typeface="XCCW Joined 1a" panose="03050602040000000000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4091261"/>
                  </a:ext>
                </a:extLst>
              </a:tr>
              <a:tr h="765545">
                <a:tc>
                  <a:txBody>
                    <a:bodyPr/>
                    <a:lstStyle/>
                    <a:p>
                      <a:r>
                        <a:rPr lang="en-GB" sz="1200" dirty="0" smtClean="0">
                          <a:latin typeface="XCCW Joined 1a" panose="03050602040000000000" pitchFamily="66" charset="0"/>
                        </a:rPr>
                        <a:t>White</a:t>
                      </a:r>
                      <a:r>
                        <a:rPr lang="en-GB" sz="1200" baseline="0" dirty="0" smtClean="0">
                          <a:latin typeface="XCCW Joined 1a" panose="03050602040000000000" pitchFamily="66" charset="0"/>
                        </a:rPr>
                        <a:t> Blood Cells</a:t>
                      </a:r>
                      <a:endParaRPr lang="en-GB" sz="1200" dirty="0">
                        <a:latin typeface="XCCW Joined 1a" panose="03050602040000000000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altLang="en-US" sz="1100" dirty="0" smtClean="0">
                          <a:latin typeface="XCCW Joined 1a" panose="03050602040000000000" pitchFamily="66" charset="0"/>
                        </a:rPr>
                        <a:t>They are part of the immune system</a:t>
                      </a:r>
                    </a:p>
                    <a:p>
                      <a:r>
                        <a:rPr lang="en-GB" altLang="en-US" sz="1100" dirty="0" smtClean="0">
                          <a:latin typeface="XCCW Joined 1a" panose="03050602040000000000" pitchFamily="66" charset="0"/>
                        </a:rPr>
                        <a:t>White blood cells protect the body from infections.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2028867"/>
                  </a:ext>
                </a:extLst>
              </a:tr>
              <a:tr h="700390">
                <a:tc>
                  <a:txBody>
                    <a:bodyPr/>
                    <a:lstStyle/>
                    <a:p>
                      <a:r>
                        <a:rPr lang="en-GB" sz="1200" dirty="0" smtClean="0">
                          <a:latin typeface="XCCW Joined 1a" panose="03050602040000000000" pitchFamily="66" charset="0"/>
                        </a:rPr>
                        <a:t>Red Blood Cells</a:t>
                      </a:r>
                      <a:endParaRPr lang="en-GB" sz="1200" dirty="0">
                        <a:latin typeface="XCCW Joined 1a" panose="03050602040000000000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en-US" sz="1100" dirty="0" smtClean="0">
                          <a:latin typeface="XCCW Joined 1a" panose="03050602040000000000" pitchFamily="66" charset="0"/>
                        </a:rPr>
                        <a:t>Red blood cells carry oxygen from your lungs to your heart, and then to your muscles.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0187585"/>
                  </a:ext>
                </a:extLst>
              </a:tr>
              <a:tr h="520571">
                <a:tc>
                  <a:txBody>
                    <a:bodyPr/>
                    <a:lstStyle/>
                    <a:p>
                      <a:r>
                        <a:rPr lang="en-GB" sz="1200" dirty="0" smtClean="0">
                          <a:latin typeface="XCCW Joined 1a" panose="03050602040000000000" pitchFamily="66" charset="0"/>
                        </a:rPr>
                        <a:t>Platelets</a:t>
                      </a:r>
                      <a:endParaRPr lang="en-GB" sz="1200" dirty="0">
                        <a:latin typeface="XCCW Joined 1a" panose="03050602040000000000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en-US" sz="1100" dirty="0" smtClean="0">
                          <a:latin typeface="XCCW Joined 1a" panose="03050602040000000000" pitchFamily="66" charset="0"/>
                        </a:rPr>
                        <a:t>These help the blood to clot if you get a cut.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9984005"/>
                  </a:ext>
                </a:extLst>
              </a:tr>
            </a:tbl>
          </a:graphicData>
        </a:graphic>
      </p:graphicFrame>
      <p:pic>
        <p:nvPicPr>
          <p:cNvPr id="1030" name="Picture 6" descr="Illustration showing the circulatory system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8604" y="1859624"/>
            <a:ext cx="3166287" cy="4466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8915447" y="1326801"/>
            <a:ext cx="323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latin typeface="XCCW Joined 1a" panose="03050602040000000000" pitchFamily="66" charset="0"/>
              </a:rPr>
              <a:t>Circulatory System</a:t>
            </a:r>
            <a:endParaRPr lang="en-GB" dirty="0">
              <a:latin typeface="XCCW Joined 1a" panose="0305060204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42315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</TotalTime>
  <Words>129</Words>
  <Application>Microsoft Office PowerPoint</Application>
  <PresentationFormat>Widescreen</PresentationFormat>
  <Paragraphs>28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XCCW Joined 1a</vt:lpstr>
      <vt:lpstr>Office Theme</vt:lpstr>
      <vt:lpstr>PowerPoint Presentation</vt:lpstr>
    </vt:vector>
  </TitlesOfParts>
  <Company>College Town Juniors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Amy Cross</dc:creator>
  <cp:lastModifiedBy>Alex Thompson</cp:lastModifiedBy>
  <cp:revision>21</cp:revision>
  <cp:lastPrinted>2019-07-04T08:20:01Z</cp:lastPrinted>
  <dcterms:created xsi:type="dcterms:W3CDTF">2019-07-01T10:01:22Z</dcterms:created>
  <dcterms:modified xsi:type="dcterms:W3CDTF">2021-03-16T07:42:33Z</dcterms:modified>
</cp:coreProperties>
</file>