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0433" autoAdjust="0"/>
  </p:normalViewPr>
  <p:slideViewPr>
    <p:cSldViewPr snapToGrid="0">
      <p:cViewPr varScale="1">
        <p:scale>
          <a:sx n="67" d="100"/>
          <a:sy n="67" d="100"/>
        </p:scale>
        <p:origin x="85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5348"/>
          </a:xfrm>
          <a:prstGeom prst="rect">
            <a:avLst/>
          </a:prstGeom>
        </p:spPr>
        <p:txBody>
          <a:bodyPr vert="horz" lIns="91440" tIns="45720" rIns="91440" bIns="45720" rtlCol="0"/>
          <a:lstStyle>
            <a:lvl1pPr algn="r">
              <a:defRPr sz="1200"/>
            </a:lvl1pPr>
          </a:lstStyle>
          <a:p>
            <a:fld id="{66DA31E8-AA68-4016-899E-62028CD16E38}" type="datetimeFigureOut">
              <a:rPr lang="en-US" smtClean="0"/>
              <a:t>1/22/2025</a:t>
            </a:fld>
            <a:endParaRPr lang="en-US"/>
          </a:p>
        </p:txBody>
      </p:sp>
      <p:sp>
        <p:nvSpPr>
          <p:cNvPr id="4" name="Slide Image Placehold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377318"/>
            <a:ext cx="2945659" cy="4953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377318"/>
            <a:ext cx="2945659" cy="495347"/>
          </a:xfrm>
          <a:prstGeom prst="rect">
            <a:avLst/>
          </a:prstGeom>
        </p:spPr>
        <p:txBody>
          <a:bodyPr vert="horz" lIns="91440" tIns="45720" rIns="91440" bIns="45720" rtlCol="0" anchor="b"/>
          <a:lstStyle>
            <a:lvl1pPr algn="r">
              <a:defRPr sz="1200"/>
            </a:lvl1pPr>
          </a:lstStyle>
          <a:p>
            <a:fld id="{2A00C505-B646-40BB-84F3-90F2BD4D159C}" type="slidenum">
              <a:rPr lang="en-US" smtClean="0"/>
              <a:t>‹#›</a:t>
            </a:fld>
            <a:endParaRPr lang="en-US"/>
          </a:p>
        </p:txBody>
      </p:sp>
    </p:spTree>
    <p:extLst>
      <p:ext uri="{BB962C8B-B14F-4D97-AF65-F5344CB8AC3E}">
        <p14:creationId xmlns:p14="http://schemas.microsoft.com/office/powerpoint/2010/main" val="398941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00C505-B646-40BB-84F3-90F2BD4D159C}" type="slidenum">
              <a:rPr lang="en-US" smtClean="0"/>
              <a:t>1</a:t>
            </a:fld>
            <a:endParaRPr lang="en-US"/>
          </a:p>
        </p:txBody>
      </p:sp>
    </p:spTree>
    <p:extLst>
      <p:ext uri="{BB962C8B-B14F-4D97-AF65-F5344CB8AC3E}">
        <p14:creationId xmlns:p14="http://schemas.microsoft.com/office/powerpoint/2010/main" val="3161345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DAEC998-448D-4D83-B0AA-11F6B39E5A62}"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ABC45-F3FD-48DA-8247-3F433F4FE105}" type="slidenum">
              <a:rPr lang="en-US" smtClean="0"/>
              <a:t>‹#›</a:t>
            </a:fld>
            <a:endParaRPr lang="en-US"/>
          </a:p>
        </p:txBody>
      </p:sp>
    </p:spTree>
    <p:extLst>
      <p:ext uri="{BB962C8B-B14F-4D97-AF65-F5344CB8AC3E}">
        <p14:creationId xmlns:p14="http://schemas.microsoft.com/office/powerpoint/2010/main" val="1844087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AEC998-448D-4D83-B0AA-11F6B39E5A62}"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ABC45-F3FD-48DA-8247-3F433F4FE105}" type="slidenum">
              <a:rPr lang="en-US" smtClean="0"/>
              <a:t>‹#›</a:t>
            </a:fld>
            <a:endParaRPr lang="en-US"/>
          </a:p>
        </p:txBody>
      </p:sp>
    </p:spTree>
    <p:extLst>
      <p:ext uri="{BB962C8B-B14F-4D97-AF65-F5344CB8AC3E}">
        <p14:creationId xmlns:p14="http://schemas.microsoft.com/office/powerpoint/2010/main" val="602396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AEC998-448D-4D83-B0AA-11F6B39E5A62}"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ABC45-F3FD-48DA-8247-3F433F4FE105}" type="slidenum">
              <a:rPr lang="en-US" smtClean="0"/>
              <a:t>‹#›</a:t>
            </a:fld>
            <a:endParaRPr lang="en-US"/>
          </a:p>
        </p:txBody>
      </p:sp>
    </p:spTree>
    <p:extLst>
      <p:ext uri="{BB962C8B-B14F-4D97-AF65-F5344CB8AC3E}">
        <p14:creationId xmlns:p14="http://schemas.microsoft.com/office/powerpoint/2010/main" val="1280672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AEC998-448D-4D83-B0AA-11F6B39E5A62}"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ABC45-F3FD-48DA-8247-3F433F4FE105}" type="slidenum">
              <a:rPr lang="en-US" smtClean="0"/>
              <a:t>‹#›</a:t>
            </a:fld>
            <a:endParaRPr lang="en-US"/>
          </a:p>
        </p:txBody>
      </p:sp>
    </p:spTree>
    <p:extLst>
      <p:ext uri="{BB962C8B-B14F-4D97-AF65-F5344CB8AC3E}">
        <p14:creationId xmlns:p14="http://schemas.microsoft.com/office/powerpoint/2010/main" val="3096613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AEC998-448D-4D83-B0AA-11F6B39E5A62}"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ABC45-F3FD-48DA-8247-3F433F4FE105}" type="slidenum">
              <a:rPr lang="en-US" smtClean="0"/>
              <a:t>‹#›</a:t>
            </a:fld>
            <a:endParaRPr lang="en-US"/>
          </a:p>
        </p:txBody>
      </p:sp>
    </p:spTree>
    <p:extLst>
      <p:ext uri="{BB962C8B-B14F-4D97-AF65-F5344CB8AC3E}">
        <p14:creationId xmlns:p14="http://schemas.microsoft.com/office/powerpoint/2010/main" val="2715526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AEC998-448D-4D83-B0AA-11F6B39E5A62}"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ABC45-F3FD-48DA-8247-3F433F4FE105}" type="slidenum">
              <a:rPr lang="en-US" smtClean="0"/>
              <a:t>‹#›</a:t>
            </a:fld>
            <a:endParaRPr lang="en-US"/>
          </a:p>
        </p:txBody>
      </p:sp>
    </p:spTree>
    <p:extLst>
      <p:ext uri="{BB962C8B-B14F-4D97-AF65-F5344CB8AC3E}">
        <p14:creationId xmlns:p14="http://schemas.microsoft.com/office/powerpoint/2010/main" val="1332247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AEC998-448D-4D83-B0AA-11F6B39E5A62}" type="datetimeFigureOut">
              <a:rPr lang="en-US" smtClean="0"/>
              <a:t>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BABC45-F3FD-48DA-8247-3F433F4FE105}" type="slidenum">
              <a:rPr lang="en-US" smtClean="0"/>
              <a:t>‹#›</a:t>
            </a:fld>
            <a:endParaRPr lang="en-US"/>
          </a:p>
        </p:txBody>
      </p:sp>
    </p:spTree>
    <p:extLst>
      <p:ext uri="{BB962C8B-B14F-4D97-AF65-F5344CB8AC3E}">
        <p14:creationId xmlns:p14="http://schemas.microsoft.com/office/powerpoint/2010/main" val="3174191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AEC998-448D-4D83-B0AA-11F6B39E5A62}" type="datetimeFigureOut">
              <a:rPr lang="en-US" smtClean="0"/>
              <a:t>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BABC45-F3FD-48DA-8247-3F433F4FE105}" type="slidenum">
              <a:rPr lang="en-US" smtClean="0"/>
              <a:t>‹#›</a:t>
            </a:fld>
            <a:endParaRPr lang="en-US"/>
          </a:p>
        </p:txBody>
      </p:sp>
    </p:spTree>
    <p:extLst>
      <p:ext uri="{BB962C8B-B14F-4D97-AF65-F5344CB8AC3E}">
        <p14:creationId xmlns:p14="http://schemas.microsoft.com/office/powerpoint/2010/main" val="1706014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AEC998-448D-4D83-B0AA-11F6B39E5A62}" type="datetimeFigureOut">
              <a:rPr lang="en-US" smtClean="0"/>
              <a:t>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BABC45-F3FD-48DA-8247-3F433F4FE105}" type="slidenum">
              <a:rPr lang="en-US" smtClean="0"/>
              <a:t>‹#›</a:t>
            </a:fld>
            <a:endParaRPr lang="en-US"/>
          </a:p>
        </p:txBody>
      </p:sp>
    </p:spTree>
    <p:extLst>
      <p:ext uri="{BB962C8B-B14F-4D97-AF65-F5344CB8AC3E}">
        <p14:creationId xmlns:p14="http://schemas.microsoft.com/office/powerpoint/2010/main" val="1703651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AEC998-448D-4D83-B0AA-11F6B39E5A62}"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ABC45-F3FD-48DA-8247-3F433F4FE105}" type="slidenum">
              <a:rPr lang="en-US" smtClean="0"/>
              <a:t>‹#›</a:t>
            </a:fld>
            <a:endParaRPr lang="en-US"/>
          </a:p>
        </p:txBody>
      </p:sp>
    </p:spTree>
    <p:extLst>
      <p:ext uri="{BB962C8B-B14F-4D97-AF65-F5344CB8AC3E}">
        <p14:creationId xmlns:p14="http://schemas.microsoft.com/office/powerpoint/2010/main" val="2363308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AEC998-448D-4D83-B0AA-11F6B39E5A62}"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ABC45-F3FD-48DA-8247-3F433F4FE105}" type="slidenum">
              <a:rPr lang="en-US" smtClean="0"/>
              <a:t>‹#›</a:t>
            </a:fld>
            <a:endParaRPr lang="en-US"/>
          </a:p>
        </p:txBody>
      </p:sp>
    </p:spTree>
    <p:extLst>
      <p:ext uri="{BB962C8B-B14F-4D97-AF65-F5344CB8AC3E}">
        <p14:creationId xmlns:p14="http://schemas.microsoft.com/office/powerpoint/2010/main" val="2762914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AEC998-448D-4D83-B0AA-11F6B39E5A62}" type="datetimeFigureOut">
              <a:rPr lang="en-US" smtClean="0"/>
              <a:t>1/22/2025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BABC45-F3FD-48DA-8247-3F433F4FE105}" type="slidenum">
              <a:rPr lang="en-US" smtClean="0"/>
              <a:t>‹#›</a:t>
            </a:fld>
            <a:endParaRPr lang="en-US"/>
          </a:p>
        </p:txBody>
      </p:sp>
    </p:spTree>
    <p:extLst>
      <p:ext uri="{BB962C8B-B14F-4D97-AF65-F5344CB8AC3E}">
        <p14:creationId xmlns:p14="http://schemas.microsoft.com/office/powerpoint/2010/main" val="3517131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59894248"/>
              </p:ext>
            </p:extLst>
          </p:nvPr>
        </p:nvGraphicFramePr>
        <p:xfrm>
          <a:off x="155575" y="916786"/>
          <a:ext cx="3973514" cy="5827112"/>
        </p:xfrm>
        <a:graphic>
          <a:graphicData uri="http://schemas.openxmlformats.org/drawingml/2006/table">
            <a:tbl>
              <a:tblPr firstRow="1" bandRow="1">
                <a:tableStyleId>{5C22544A-7EE6-4342-B048-85BDC9FD1C3A}</a:tableStyleId>
              </a:tblPr>
              <a:tblGrid>
                <a:gridCol w="801688">
                  <a:extLst>
                    <a:ext uri="{9D8B030D-6E8A-4147-A177-3AD203B41FA5}">
                      <a16:colId xmlns:a16="http://schemas.microsoft.com/office/drawing/2014/main" xmlns="" val="20000"/>
                    </a:ext>
                  </a:extLst>
                </a:gridCol>
                <a:gridCol w="3171826">
                  <a:extLst>
                    <a:ext uri="{9D8B030D-6E8A-4147-A177-3AD203B41FA5}">
                      <a16:colId xmlns:a16="http://schemas.microsoft.com/office/drawing/2014/main" xmlns="" val="20001"/>
                    </a:ext>
                  </a:extLst>
                </a:gridCol>
              </a:tblGrid>
              <a:tr h="570430">
                <a:tc gridSpan="2">
                  <a:txBody>
                    <a:bodyPr/>
                    <a:lstStyle/>
                    <a:p>
                      <a:pPr algn="ctr"/>
                      <a:r>
                        <a:rPr lang="en-GB" sz="1400" b="1" dirty="0">
                          <a:solidFill>
                            <a:schemeClr val="tx1"/>
                          </a:solidFill>
                          <a:latin typeface="XCCW Joined 1a" panose="03050602040000000000" pitchFamily="66" charset="0"/>
                        </a:rPr>
                        <a:t>Subject Specific Vocabulary</a:t>
                      </a:r>
                      <a:endParaRPr lang="en-US" sz="1400" b="1" dirty="0">
                        <a:solidFill>
                          <a:schemeClr val="tx1"/>
                        </a:solidFill>
                        <a:latin typeface="XCCW Joined 1a"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712956">
                <a:tc>
                  <a:txBody>
                    <a:bodyPr/>
                    <a:lstStyle/>
                    <a:p>
                      <a:r>
                        <a:rPr lang="en-GB" sz="800" dirty="0">
                          <a:latin typeface="XCCW Joined 1a" panose="03050602040000000000" pitchFamily="66" charset="0"/>
                        </a:rPr>
                        <a:t>Equator</a:t>
                      </a:r>
                      <a:endParaRPr lang="en-US" sz="800" dirty="0">
                        <a:latin typeface="XCCW Joined 1a"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00" dirty="0">
                          <a:latin typeface="XCCW Joined 1a" panose="03050602040000000000" pitchFamily="66" charset="0"/>
                        </a:rPr>
                        <a:t>An imaginary line around the middle of the globe which separates the north and the south.</a:t>
                      </a:r>
                      <a:endParaRPr lang="en-US" sz="1000" dirty="0">
                        <a:latin typeface="XCCW Joined 1a"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903077">
                <a:tc>
                  <a:txBody>
                    <a:bodyPr/>
                    <a:lstStyle/>
                    <a:p>
                      <a:r>
                        <a:rPr lang="en-GB" sz="800" smtClean="0">
                          <a:latin typeface="XCCW Joined 1a" panose="03050602040000000000" pitchFamily="66" charset="0"/>
                        </a:rPr>
                        <a:t>Contine-nts</a:t>
                      </a:r>
                      <a:endParaRPr lang="en-US" sz="800" dirty="0">
                        <a:latin typeface="XCCW Joined 1a"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00" dirty="0">
                          <a:latin typeface="XCCW Joined 1a" panose="03050602040000000000" pitchFamily="66" charset="0"/>
                        </a:rPr>
                        <a:t>The world’s main continuous expanses of land </a:t>
                      </a:r>
                      <a:r>
                        <a:rPr lang="en-US" sz="1000" b="0" i="0" kern="1200" dirty="0">
                          <a:solidFill>
                            <a:schemeClr val="dk1"/>
                          </a:solidFill>
                          <a:effectLst/>
                          <a:latin typeface="XCCW Joined 1a" panose="03050602040000000000"/>
                          <a:ea typeface="+mn-ea"/>
                          <a:cs typeface="+mn-cs"/>
                        </a:rPr>
                        <a:t>(Europe, Asia, Africa, North and South America, Australia, Antarctica)</a:t>
                      </a:r>
                      <a:endParaRPr lang="en-US" sz="1000" dirty="0">
                        <a:latin typeface="XCCW Joined 1a" panose="0305060204000000000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006641">
                <a:tc>
                  <a:txBody>
                    <a:bodyPr/>
                    <a:lstStyle/>
                    <a:p>
                      <a:r>
                        <a:rPr lang="en-US" sz="800" dirty="0" smtClean="0">
                          <a:latin typeface="XCCW Joined 1a" panose="03050602040000000000" pitchFamily="66" charset="0"/>
                        </a:rPr>
                        <a:t>Volcano-</a:t>
                      </a:r>
                      <a:r>
                        <a:rPr lang="en-US" sz="800" dirty="0" err="1" smtClean="0">
                          <a:latin typeface="XCCW Joined 1a" panose="03050602040000000000" pitchFamily="66" charset="0"/>
                        </a:rPr>
                        <a:t>es</a:t>
                      </a:r>
                      <a:endParaRPr lang="en-US" sz="800" dirty="0">
                        <a:latin typeface="XCCW Joined 1a"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00" b="0" i="0" kern="1200" dirty="0" smtClean="0">
                          <a:solidFill>
                            <a:schemeClr val="dk1"/>
                          </a:solidFill>
                          <a:effectLst/>
                          <a:latin typeface="XCCW Joined 1a" panose="03050602040000000000" pitchFamily="66" charset="0"/>
                          <a:ea typeface="+mn-ea"/>
                          <a:cs typeface="+mn-cs"/>
                        </a:rPr>
                        <a:t>A</a:t>
                      </a:r>
                      <a:r>
                        <a:rPr lang="en-GB" sz="1000" b="0" i="0" kern="1200" baseline="0" dirty="0" smtClean="0">
                          <a:solidFill>
                            <a:schemeClr val="dk1"/>
                          </a:solidFill>
                          <a:effectLst/>
                          <a:latin typeface="XCCW Joined 1a" panose="03050602040000000000" pitchFamily="66" charset="0"/>
                          <a:ea typeface="+mn-ea"/>
                          <a:cs typeface="+mn-cs"/>
                        </a:rPr>
                        <a:t> </a:t>
                      </a:r>
                      <a:r>
                        <a:rPr lang="en-GB" sz="1000" b="0" i="0" kern="1200" dirty="0" smtClean="0">
                          <a:solidFill>
                            <a:schemeClr val="dk1"/>
                          </a:solidFill>
                          <a:effectLst/>
                          <a:latin typeface="XCCW Joined 1a" panose="03050602040000000000" pitchFamily="66" charset="0"/>
                          <a:ea typeface="+mn-ea"/>
                          <a:cs typeface="+mn-cs"/>
                        </a:rPr>
                        <a:t>mountain or hill, </a:t>
                      </a:r>
                    </a:p>
                    <a:p>
                      <a:r>
                        <a:rPr lang="en-GB" sz="1000" b="0" i="0" kern="1200" dirty="0" smtClean="0">
                          <a:solidFill>
                            <a:schemeClr val="dk1"/>
                          </a:solidFill>
                          <a:effectLst/>
                          <a:latin typeface="XCCW Joined 1a" panose="03050602040000000000" pitchFamily="66" charset="0"/>
                          <a:ea typeface="+mn-ea"/>
                          <a:cs typeface="+mn-cs"/>
                        </a:rPr>
                        <a:t> with a crater or vent through which lava, rock fragments, hot vapour, and gas are or have been erupted from the earth's crust.</a:t>
                      </a:r>
                      <a:endParaRPr lang="en-US" sz="1000" dirty="0">
                        <a:latin typeface="XCCW Joined 1a"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05080287"/>
                  </a:ext>
                </a:extLst>
              </a:tr>
              <a:tr h="1006641">
                <a:tc>
                  <a:txBody>
                    <a:bodyPr/>
                    <a:lstStyle/>
                    <a:p>
                      <a:r>
                        <a:rPr lang="en-US" sz="800" dirty="0" err="1" smtClean="0">
                          <a:latin typeface="XCCW Joined 1a" panose="03050602040000000000" pitchFamily="66" charset="0"/>
                        </a:rPr>
                        <a:t>Earthq-uakes</a:t>
                      </a:r>
                      <a:endParaRPr lang="en-US" sz="800" dirty="0">
                        <a:latin typeface="XCCW Joined 1a"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00" b="0" i="0" kern="1200" dirty="0" smtClean="0">
                          <a:solidFill>
                            <a:schemeClr val="dk1"/>
                          </a:solidFill>
                          <a:effectLst/>
                          <a:latin typeface="XCCW Joined 1a" panose="03050602040000000000" pitchFamily="66" charset="0"/>
                          <a:ea typeface="+mn-ea"/>
                          <a:cs typeface="+mn-cs"/>
                        </a:rPr>
                        <a:t>A sudden violent shaking of the ground, typically causing great destruction, as a result of movements within the earth's crust or volcanic action.</a:t>
                      </a:r>
                      <a:endParaRPr lang="en-US" sz="1000" dirty="0">
                        <a:latin typeface="XCCW Joined 1a"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91559816"/>
                  </a:ext>
                </a:extLst>
              </a:tr>
              <a:tr h="724290">
                <a:tc>
                  <a:txBody>
                    <a:bodyPr/>
                    <a:lstStyle/>
                    <a:p>
                      <a:r>
                        <a:rPr lang="en-US" sz="800" dirty="0" err="1" smtClean="0">
                          <a:latin typeface="XCCW Joined 1a" panose="03050602040000000000" pitchFamily="66" charset="0"/>
                        </a:rPr>
                        <a:t>Tsunam</a:t>
                      </a:r>
                      <a:r>
                        <a:rPr lang="en-US" sz="800" dirty="0" smtClean="0">
                          <a:latin typeface="XCCW Joined 1a" panose="03050602040000000000" pitchFamily="66" charset="0"/>
                        </a:rPr>
                        <a:t>-is</a:t>
                      </a:r>
                      <a:endParaRPr lang="en-US" sz="800" dirty="0">
                        <a:latin typeface="XCCW Joined 1a"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00" b="0" i="0" kern="1200" dirty="0" smtClean="0">
                          <a:solidFill>
                            <a:schemeClr val="dk1"/>
                          </a:solidFill>
                          <a:effectLst/>
                          <a:latin typeface="XCCW Joined 1a" panose="03050602040000000000" pitchFamily="66" charset="0"/>
                          <a:ea typeface="+mn-ea"/>
                          <a:cs typeface="+mn-cs"/>
                        </a:rPr>
                        <a:t>A</a:t>
                      </a:r>
                      <a:r>
                        <a:rPr lang="en-GB" sz="1000" b="0" i="0" kern="1200" baseline="0" dirty="0" smtClean="0">
                          <a:solidFill>
                            <a:schemeClr val="dk1"/>
                          </a:solidFill>
                          <a:effectLst/>
                          <a:latin typeface="XCCW Joined 1a" panose="03050602040000000000" pitchFamily="66" charset="0"/>
                          <a:ea typeface="+mn-ea"/>
                          <a:cs typeface="+mn-cs"/>
                        </a:rPr>
                        <a:t> </a:t>
                      </a:r>
                      <a:r>
                        <a:rPr lang="en-GB" sz="1000" b="0" i="0" kern="1200" dirty="0" smtClean="0">
                          <a:solidFill>
                            <a:schemeClr val="dk1"/>
                          </a:solidFill>
                          <a:effectLst/>
                          <a:latin typeface="XCCW Joined 1a" panose="03050602040000000000" pitchFamily="66" charset="0"/>
                          <a:ea typeface="+mn-ea"/>
                          <a:cs typeface="+mn-cs"/>
                        </a:rPr>
                        <a:t>long, high sea wave caused by an earthquake or other disturbance.</a:t>
                      </a:r>
                      <a:endParaRPr lang="en-US" sz="1000" dirty="0">
                        <a:latin typeface="XCCW Joined 1a"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77061985"/>
                  </a:ext>
                </a:extLst>
              </a:tr>
              <a:tr h="903077">
                <a:tc>
                  <a:txBody>
                    <a:bodyPr/>
                    <a:lstStyle/>
                    <a:p>
                      <a:r>
                        <a:rPr lang="en-US" sz="800" dirty="0" smtClean="0">
                          <a:latin typeface="XCCW Joined 1a" panose="03050602040000000000" pitchFamily="66" charset="0"/>
                        </a:rPr>
                        <a:t>The Water Cycle</a:t>
                      </a:r>
                      <a:endParaRPr lang="en-US" sz="800" dirty="0">
                        <a:latin typeface="XCCW Joined 1a"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00" b="0" i="0" kern="1200" dirty="0" smtClean="0">
                          <a:solidFill>
                            <a:schemeClr val="dk1"/>
                          </a:solidFill>
                          <a:effectLst/>
                          <a:latin typeface="XCCW Joined 1a" panose="03050602040000000000" pitchFamily="66" charset="0"/>
                          <a:ea typeface="+mn-ea"/>
                          <a:cs typeface="+mn-cs"/>
                        </a:rPr>
                        <a:t>The cycle of processes by which water circulates between the earth's oceans, atmosphere, and land.</a:t>
                      </a:r>
                      <a:endParaRPr lang="en-US" sz="1000" dirty="0">
                        <a:latin typeface="XCCW Joined 1a"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85371414"/>
                  </a:ext>
                </a:extLst>
              </a:tr>
            </a:tbl>
          </a:graphicData>
        </a:graphic>
      </p:graphicFrame>
      <p:sp>
        <p:nvSpPr>
          <p:cNvPr id="5" name="TextBox 4"/>
          <p:cNvSpPr txBox="1"/>
          <p:nvPr/>
        </p:nvSpPr>
        <p:spPr>
          <a:xfrm>
            <a:off x="155575" y="270456"/>
            <a:ext cx="11905717" cy="584775"/>
          </a:xfrm>
          <a:prstGeom prst="rect">
            <a:avLst/>
          </a:prstGeom>
          <a:noFill/>
        </p:spPr>
        <p:txBody>
          <a:bodyPr wrap="square" rtlCol="0">
            <a:spAutoFit/>
          </a:bodyPr>
          <a:lstStyle/>
          <a:p>
            <a:r>
              <a:rPr lang="en-GB" sz="3200" dirty="0">
                <a:latin typeface="XCCW Joined 1a" panose="03050602040000000000" pitchFamily="66" charset="0"/>
              </a:rPr>
              <a:t>Year 6 Knowledge Mat: </a:t>
            </a:r>
            <a:r>
              <a:rPr lang="en-GB" sz="3200" dirty="0" smtClean="0">
                <a:latin typeface="XCCW Joined 1a" panose="03050602040000000000" pitchFamily="66" charset="0"/>
              </a:rPr>
              <a:t>Extreme Earth</a:t>
            </a:r>
            <a:endParaRPr lang="en-US" sz="3200" dirty="0">
              <a:latin typeface="XCCW Joined 1a" panose="03050602040000000000" pitchFamily="66"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123801198"/>
              </p:ext>
            </p:extLst>
          </p:nvPr>
        </p:nvGraphicFramePr>
        <p:xfrm>
          <a:off x="4157662" y="1179306"/>
          <a:ext cx="4158801" cy="2461632"/>
        </p:xfrm>
        <a:graphic>
          <a:graphicData uri="http://schemas.openxmlformats.org/drawingml/2006/table">
            <a:tbl>
              <a:tblPr firstRow="1" bandRow="1">
                <a:tableStyleId>{5C22544A-7EE6-4342-B048-85BDC9FD1C3A}</a:tableStyleId>
              </a:tblPr>
              <a:tblGrid>
                <a:gridCol w="4158801">
                  <a:extLst>
                    <a:ext uri="{9D8B030D-6E8A-4147-A177-3AD203B41FA5}">
                      <a16:colId xmlns:a16="http://schemas.microsoft.com/office/drawing/2014/main" xmlns="" val="20000"/>
                    </a:ext>
                  </a:extLst>
                </a:gridCol>
              </a:tblGrid>
              <a:tr h="378712">
                <a:tc>
                  <a:txBody>
                    <a:bodyPr/>
                    <a:lstStyle/>
                    <a:p>
                      <a:pPr algn="ctr"/>
                      <a:r>
                        <a:rPr lang="en-GB" b="0" dirty="0">
                          <a:solidFill>
                            <a:schemeClr val="tx1"/>
                          </a:solidFill>
                          <a:latin typeface="XCCW Joined 1a" panose="03050602040000000000" pitchFamily="66" charset="0"/>
                        </a:rPr>
                        <a:t>Exciting Books</a:t>
                      </a:r>
                      <a:endParaRPr lang="en-US" b="0" dirty="0">
                        <a:solidFill>
                          <a:schemeClr val="tx1"/>
                        </a:solidFill>
                        <a:latin typeface="XCCW Joined 1a"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2082920">
                <a:tc>
                  <a:txBody>
                    <a:bodyPr/>
                    <a:lstStyle/>
                    <a:p>
                      <a:endParaRPr lang="en-GB" dirty="0"/>
                    </a:p>
                    <a:p>
                      <a:endParaRPr lang="en-GB" dirty="0"/>
                    </a:p>
                    <a:p>
                      <a:endParaRPr lang="en-GB" dirty="0"/>
                    </a:p>
                    <a:p>
                      <a:endParaRPr lang="en-GB" dirty="0"/>
                    </a:p>
                    <a:p>
                      <a:endParaRPr lang="en-GB" dirty="0"/>
                    </a:p>
                    <a:p>
                      <a:endParaRPr lang="en-GB"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061566710"/>
              </p:ext>
            </p:extLst>
          </p:nvPr>
        </p:nvGraphicFramePr>
        <p:xfrm>
          <a:off x="8157791" y="845628"/>
          <a:ext cx="3903501" cy="3785654"/>
        </p:xfrm>
        <a:graphic>
          <a:graphicData uri="http://schemas.openxmlformats.org/drawingml/2006/table">
            <a:tbl>
              <a:tblPr firstRow="1" bandRow="1">
                <a:tableStyleId>{5C22544A-7EE6-4342-B048-85BDC9FD1C3A}</a:tableStyleId>
              </a:tblPr>
              <a:tblGrid>
                <a:gridCol w="3903501">
                  <a:extLst>
                    <a:ext uri="{9D8B030D-6E8A-4147-A177-3AD203B41FA5}">
                      <a16:colId xmlns:a16="http://schemas.microsoft.com/office/drawing/2014/main" xmlns="" val="20000"/>
                    </a:ext>
                  </a:extLst>
                </a:gridCol>
              </a:tblGrid>
              <a:tr h="286169">
                <a:tc>
                  <a:txBody>
                    <a:bodyPr/>
                    <a:lstStyle/>
                    <a:p>
                      <a:pPr algn="ctr"/>
                      <a:r>
                        <a:rPr lang="en-GB" sz="1200" b="0" dirty="0" smtClean="0">
                          <a:solidFill>
                            <a:schemeClr val="tx1"/>
                          </a:solidFill>
                          <a:latin typeface="XCCW Joined 1a" panose="03050602040000000000" pitchFamily="66" charset="0"/>
                        </a:rPr>
                        <a:t>The</a:t>
                      </a:r>
                      <a:r>
                        <a:rPr lang="en-GB" sz="1200" b="0" baseline="0" dirty="0" smtClean="0">
                          <a:solidFill>
                            <a:schemeClr val="tx1"/>
                          </a:solidFill>
                          <a:latin typeface="XCCW Joined 1a" panose="03050602040000000000" pitchFamily="66" charset="0"/>
                        </a:rPr>
                        <a:t> Water Cycle</a:t>
                      </a:r>
                      <a:endParaRPr lang="en-US" sz="1200" b="0" dirty="0">
                        <a:solidFill>
                          <a:schemeClr val="tx1"/>
                        </a:solidFill>
                        <a:latin typeface="XCCW Joined 1a"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3068728">
                <a:tc>
                  <a:txBody>
                    <a:bodyPr/>
                    <a:lstStyle/>
                    <a:p>
                      <a:pPr algn="l">
                        <a:lnSpc>
                          <a:spcPct val="115000"/>
                        </a:lnSpc>
                        <a:spcAft>
                          <a:spcPts val="0"/>
                        </a:spcAft>
                      </a:pPr>
                      <a:r>
                        <a:rPr lang="en-GB" sz="1000" dirty="0">
                          <a:effectLst/>
                          <a:latin typeface="XCCW Joined 1a" panose="03050602040000000000" pitchFamily="66" charset="0"/>
                          <a:ea typeface="Cambria" panose="02040503050406030204" pitchFamily="18" charset="0"/>
                          <a:cs typeface="Times New Roman" panose="02020603050405020304" pitchFamily="18" charset="0"/>
                        </a:rPr>
                        <a:t>Four main stages in the water cycle: </a:t>
                      </a:r>
                    </a:p>
                    <a:p>
                      <a:pPr algn="l">
                        <a:lnSpc>
                          <a:spcPct val="115000"/>
                        </a:lnSpc>
                        <a:spcAft>
                          <a:spcPts val="0"/>
                        </a:spcAft>
                      </a:pPr>
                      <a:r>
                        <a:rPr lang="en-GB" sz="1000" dirty="0">
                          <a:effectLst/>
                          <a:latin typeface="XCCW Joined 1a" panose="03050602040000000000" pitchFamily="66" charset="0"/>
                          <a:ea typeface="Cambria" panose="02040503050406030204" pitchFamily="18" charset="0"/>
                          <a:cs typeface="Times New Roman" panose="02020603050405020304" pitchFamily="18" charset="0"/>
                        </a:rPr>
                        <a:t> </a:t>
                      </a:r>
                    </a:p>
                    <a:p>
                      <a:pPr marL="342900" lvl="0" indent="-342900" algn="l">
                        <a:lnSpc>
                          <a:spcPct val="115000"/>
                        </a:lnSpc>
                        <a:spcAft>
                          <a:spcPts val="0"/>
                        </a:spcAft>
                        <a:buFont typeface="+mj-lt"/>
                        <a:buAutoNum type="arabicPeriod"/>
                      </a:pPr>
                      <a:r>
                        <a:rPr lang="en-GB" sz="1000" dirty="0">
                          <a:effectLst/>
                          <a:latin typeface="XCCW Joined 1a" panose="03050602040000000000" pitchFamily="66" charset="0"/>
                          <a:ea typeface="Cambria" panose="02040503050406030204" pitchFamily="18" charset="0"/>
                          <a:cs typeface="Times New Roman" panose="02020603050405020304" pitchFamily="18" charset="0"/>
                        </a:rPr>
                        <a:t>Evaporation happens when warmth from the sun causes water from the sea, lakes and rivers to rise into the air and turn to vapour, which then merge together to form clouds.</a:t>
                      </a:r>
                    </a:p>
                    <a:p>
                      <a:pPr marL="342900" lvl="0" indent="-342900" algn="l">
                        <a:lnSpc>
                          <a:spcPct val="115000"/>
                        </a:lnSpc>
                        <a:spcAft>
                          <a:spcPts val="0"/>
                        </a:spcAft>
                        <a:buFont typeface="+mj-lt"/>
                        <a:buAutoNum type="arabicPeriod"/>
                      </a:pPr>
                      <a:r>
                        <a:rPr lang="en-GB" sz="1000" dirty="0">
                          <a:effectLst/>
                          <a:latin typeface="XCCW Joined 1a" panose="03050602040000000000" pitchFamily="66" charset="0"/>
                          <a:ea typeface="Cambria" panose="02040503050406030204" pitchFamily="18" charset="0"/>
                          <a:cs typeface="Times New Roman" panose="02020603050405020304" pitchFamily="18" charset="0"/>
                        </a:rPr>
                        <a:t>Condensation happens when water vapour turns back into liquid, and forms clouds in the sky.</a:t>
                      </a:r>
                    </a:p>
                    <a:p>
                      <a:pPr marL="342900" lvl="0" indent="-342900" algn="l">
                        <a:lnSpc>
                          <a:spcPct val="115000"/>
                        </a:lnSpc>
                        <a:spcAft>
                          <a:spcPts val="0"/>
                        </a:spcAft>
                        <a:buFont typeface="+mj-lt"/>
                        <a:buAutoNum type="arabicPeriod"/>
                      </a:pPr>
                      <a:r>
                        <a:rPr lang="en-GB" sz="1000" dirty="0">
                          <a:effectLst/>
                          <a:latin typeface="XCCW Joined 1a" panose="03050602040000000000" pitchFamily="66" charset="0"/>
                          <a:ea typeface="Cambria" panose="02040503050406030204" pitchFamily="18" charset="0"/>
                          <a:cs typeface="Times New Roman" panose="02020603050405020304" pitchFamily="18" charset="0"/>
                        </a:rPr>
                        <a:t>Precipitation is when water (which could be rain, snow, hail or sleet) falls from clouds in the sky. </a:t>
                      </a:r>
                    </a:p>
                    <a:p>
                      <a:pPr marL="342900" lvl="0" indent="-342900" algn="l">
                        <a:lnSpc>
                          <a:spcPct val="115000"/>
                        </a:lnSpc>
                        <a:spcAft>
                          <a:spcPts val="0"/>
                        </a:spcAft>
                        <a:buFont typeface="+mj-lt"/>
                        <a:buAutoNum type="arabicPeriod"/>
                      </a:pPr>
                      <a:r>
                        <a:rPr lang="en-GB" sz="1000" dirty="0">
                          <a:effectLst/>
                          <a:latin typeface="XCCW Joined 1a" panose="03050602040000000000" pitchFamily="66" charset="0"/>
                          <a:ea typeface="Cambria" panose="02040503050406030204" pitchFamily="18" charset="0"/>
                          <a:cs typeface="Times New Roman" panose="02020603050405020304" pitchFamily="18" charset="0"/>
                        </a:rPr>
                        <a:t>Run off happens when much of this water flows into lakes and rivers, and gets carried back to the sea.</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pic>
        <p:nvPicPr>
          <p:cNvPr id="2" name="Picture 2" descr="Earthshattering Events!: The Science Behind Natural Disasters : Williams,  Sophie, Jacobs, Robin: Amazon.co.uk: Book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5424" y="1600739"/>
            <a:ext cx="1472919" cy="1847695"/>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8" descr="Volcanoes: How often do they erupt and what happens when they do? - ABC New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10" descr="Volcanoes: How often do they erupt and what happens when they do? - ABC New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p:cNvPicPr>
            <a:picLocks noChangeAspect="1"/>
          </p:cNvPicPr>
          <p:nvPr/>
        </p:nvPicPr>
        <p:blipFill>
          <a:blip r:embed="rId4"/>
          <a:stretch>
            <a:fillRect/>
          </a:stretch>
        </p:blipFill>
        <p:spPr>
          <a:xfrm>
            <a:off x="4225424" y="3842919"/>
            <a:ext cx="2748922" cy="2162195"/>
          </a:xfrm>
          <a:prstGeom prst="rect">
            <a:avLst/>
          </a:prstGeom>
          <a:ln>
            <a:solidFill>
              <a:schemeClr val="tx1"/>
            </a:solidFill>
          </a:ln>
        </p:spPr>
      </p:pic>
      <p:pic>
        <p:nvPicPr>
          <p:cNvPr id="12" name="Picture 11"/>
          <p:cNvPicPr>
            <a:picLocks noChangeAspect="1"/>
          </p:cNvPicPr>
          <p:nvPr/>
        </p:nvPicPr>
        <p:blipFill rotWithShape="1">
          <a:blip r:embed="rId5"/>
          <a:srcRect l="2996" r="7868"/>
          <a:stretch/>
        </p:blipFill>
        <p:spPr>
          <a:xfrm>
            <a:off x="6812181" y="4670418"/>
            <a:ext cx="2600984" cy="2057242"/>
          </a:xfrm>
          <a:prstGeom prst="rect">
            <a:avLst/>
          </a:prstGeom>
          <a:ln>
            <a:solidFill>
              <a:schemeClr val="tx1"/>
            </a:solidFill>
          </a:ln>
        </p:spPr>
      </p:pic>
      <p:sp>
        <p:nvSpPr>
          <p:cNvPr id="16" name="TextBox 15"/>
          <p:cNvSpPr txBox="1"/>
          <p:nvPr/>
        </p:nvSpPr>
        <p:spPr>
          <a:xfrm>
            <a:off x="4631987" y="6025464"/>
            <a:ext cx="1935795" cy="307777"/>
          </a:xfrm>
          <a:prstGeom prst="rect">
            <a:avLst/>
          </a:prstGeom>
          <a:noFill/>
        </p:spPr>
        <p:txBody>
          <a:bodyPr wrap="square" rtlCol="0">
            <a:spAutoFit/>
          </a:bodyPr>
          <a:lstStyle/>
          <a:p>
            <a:r>
              <a:rPr lang="en-GB" sz="1400" dirty="0" smtClean="0">
                <a:latin typeface="XCCW Joined 1a" panose="03050602040000000000" pitchFamily="66" charset="0"/>
              </a:rPr>
              <a:t>Volcanoes</a:t>
            </a:r>
            <a:endParaRPr lang="en-GB" dirty="0">
              <a:latin typeface="XCCW Joined 1a" panose="03050602040000000000" pitchFamily="66" charset="0"/>
            </a:endParaRPr>
          </a:p>
        </p:txBody>
      </p:sp>
      <p:sp>
        <p:nvSpPr>
          <p:cNvPr id="17" name="TextBox 16"/>
          <p:cNvSpPr txBox="1"/>
          <p:nvPr/>
        </p:nvSpPr>
        <p:spPr>
          <a:xfrm>
            <a:off x="6945738" y="4680609"/>
            <a:ext cx="1374461" cy="307777"/>
          </a:xfrm>
          <a:prstGeom prst="rect">
            <a:avLst/>
          </a:prstGeom>
          <a:noFill/>
        </p:spPr>
        <p:txBody>
          <a:bodyPr wrap="square" rtlCol="0">
            <a:spAutoFit/>
          </a:bodyPr>
          <a:lstStyle/>
          <a:p>
            <a:pPr algn="ctr"/>
            <a:r>
              <a:rPr lang="en-GB" sz="1400" dirty="0" smtClean="0">
                <a:latin typeface="XCCW Joined 1a" panose="03050602040000000000" pitchFamily="66" charset="0"/>
              </a:rPr>
              <a:t>Tsunami</a:t>
            </a:r>
            <a:endParaRPr lang="en-GB" sz="1100" dirty="0">
              <a:latin typeface="XCCW Joined 1a" panose="03050602040000000000" pitchFamily="66" charset="0"/>
            </a:endParaRPr>
          </a:p>
        </p:txBody>
      </p:sp>
      <p:pic>
        <p:nvPicPr>
          <p:cNvPr id="19" name="Picture 18"/>
          <p:cNvPicPr>
            <a:picLocks noChangeAspect="1"/>
          </p:cNvPicPr>
          <p:nvPr/>
        </p:nvPicPr>
        <p:blipFill>
          <a:blip r:embed="rId6"/>
          <a:stretch>
            <a:fillRect/>
          </a:stretch>
        </p:blipFill>
        <p:spPr>
          <a:xfrm>
            <a:off x="9458283" y="4573446"/>
            <a:ext cx="2603009" cy="2175151"/>
          </a:xfrm>
          <a:prstGeom prst="rect">
            <a:avLst/>
          </a:prstGeom>
          <a:ln>
            <a:solidFill>
              <a:schemeClr val="tx1"/>
            </a:solidFill>
          </a:ln>
        </p:spPr>
      </p:pic>
      <p:pic>
        <p:nvPicPr>
          <p:cNvPr id="20" name="Picture 19"/>
          <p:cNvPicPr>
            <a:picLocks noChangeAspect="1"/>
          </p:cNvPicPr>
          <p:nvPr/>
        </p:nvPicPr>
        <p:blipFill rotWithShape="1">
          <a:blip r:embed="rId7"/>
          <a:srcRect l="28307" r="28097"/>
          <a:stretch/>
        </p:blipFill>
        <p:spPr>
          <a:xfrm>
            <a:off x="7027377" y="1607155"/>
            <a:ext cx="1211184" cy="1824958"/>
          </a:xfrm>
          <a:prstGeom prst="rect">
            <a:avLst/>
          </a:prstGeom>
        </p:spPr>
      </p:pic>
      <p:pic>
        <p:nvPicPr>
          <p:cNvPr id="21" name="Picture 20"/>
          <p:cNvPicPr>
            <a:picLocks noChangeAspect="1"/>
          </p:cNvPicPr>
          <p:nvPr/>
        </p:nvPicPr>
        <p:blipFill>
          <a:blip r:embed="rId8"/>
          <a:stretch>
            <a:fillRect/>
          </a:stretch>
        </p:blipFill>
        <p:spPr>
          <a:xfrm>
            <a:off x="5698343" y="1594350"/>
            <a:ext cx="1329034" cy="1847695"/>
          </a:xfrm>
          <a:prstGeom prst="rect">
            <a:avLst/>
          </a:prstGeom>
        </p:spPr>
      </p:pic>
      <p:sp>
        <p:nvSpPr>
          <p:cNvPr id="18" name="TextBox 17"/>
          <p:cNvSpPr txBox="1"/>
          <p:nvPr/>
        </p:nvSpPr>
        <p:spPr>
          <a:xfrm>
            <a:off x="9413165" y="4608429"/>
            <a:ext cx="2088866" cy="315587"/>
          </a:xfrm>
          <a:prstGeom prst="rect">
            <a:avLst/>
          </a:prstGeom>
          <a:noFill/>
        </p:spPr>
        <p:txBody>
          <a:bodyPr wrap="square" rtlCol="0">
            <a:spAutoFit/>
          </a:bodyPr>
          <a:lstStyle/>
          <a:p>
            <a:r>
              <a:rPr lang="en-GB" sz="1400" dirty="0" smtClean="0">
                <a:latin typeface="XCCW Joined 1a" panose="03050602040000000000" pitchFamily="66" charset="0"/>
              </a:rPr>
              <a:t>Earthquakes</a:t>
            </a:r>
            <a:endParaRPr lang="en-GB" sz="2000" dirty="0">
              <a:latin typeface="XCCW Joined 1a" panose="03050602040000000000" pitchFamily="66" charset="0"/>
            </a:endParaRPr>
          </a:p>
        </p:txBody>
      </p:sp>
    </p:spTree>
    <p:extLst>
      <p:ext uri="{BB962C8B-B14F-4D97-AF65-F5344CB8AC3E}">
        <p14:creationId xmlns:p14="http://schemas.microsoft.com/office/powerpoint/2010/main" val="29642315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166</Words>
  <Application>Microsoft Office PowerPoint</Application>
  <PresentationFormat>Widescreen</PresentationFormat>
  <Paragraphs>32</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Cambria</vt:lpstr>
      <vt:lpstr>Times New Roman</vt:lpstr>
      <vt:lpstr>XCCW Joined 1a</vt:lpstr>
      <vt:lpstr>Office Theme</vt:lpstr>
      <vt:lpstr>PowerPoint Presentation</vt:lpstr>
    </vt:vector>
  </TitlesOfParts>
  <Company>College Town Juniors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Cross</dc:creator>
  <cp:lastModifiedBy>Vicky Shay</cp:lastModifiedBy>
  <cp:revision>23</cp:revision>
  <cp:lastPrinted>2025-01-22T14:22:37Z</cp:lastPrinted>
  <dcterms:created xsi:type="dcterms:W3CDTF">2019-07-01T10:01:22Z</dcterms:created>
  <dcterms:modified xsi:type="dcterms:W3CDTF">2025-01-22T14:22:40Z</dcterms:modified>
</cp:coreProperties>
</file>