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9" autoAdjust="0"/>
    <p:restoredTop sz="90455" autoAdjust="0"/>
  </p:normalViewPr>
  <p:slideViewPr>
    <p:cSldViewPr snapToGrid="0">
      <p:cViewPr varScale="1">
        <p:scale>
          <a:sx n="61" d="100"/>
          <a:sy n="61" d="100"/>
        </p:scale>
        <p:origin x="113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DA31E8-AA68-4016-899E-62028CD16E38}" type="datetimeFigureOut">
              <a:rPr lang="en-US" smtClean="0"/>
              <a:t>7/5/2024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00C505-B646-40BB-84F3-90F2BD4D159C}" type="slidenum">
              <a:rPr lang="en-US" smtClean="0"/>
              <a:t>‹#›</a:t>
            </a:fld>
            <a:endParaRPr lang="en-US"/>
          </a:p>
        </p:txBody>
      </p:sp>
    </p:spTree>
    <p:extLst>
      <p:ext uri="{BB962C8B-B14F-4D97-AF65-F5344CB8AC3E}">
        <p14:creationId xmlns:p14="http://schemas.microsoft.com/office/powerpoint/2010/main" val="398941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0C505-B646-40BB-84F3-90F2BD4D159C}" type="slidenum">
              <a:rPr lang="en-US" smtClean="0"/>
              <a:t>1</a:t>
            </a:fld>
            <a:endParaRPr lang="en-US"/>
          </a:p>
        </p:txBody>
      </p:sp>
    </p:spTree>
    <p:extLst>
      <p:ext uri="{BB962C8B-B14F-4D97-AF65-F5344CB8AC3E}">
        <p14:creationId xmlns:p14="http://schemas.microsoft.com/office/powerpoint/2010/main" val="316134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AEC998-448D-4D83-B0AA-11F6B39E5A62}"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84408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EC998-448D-4D83-B0AA-11F6B39E5A62}"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60239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EC998-448D-4D83-B0AA-11F6B39E5A62}"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2806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EC998-448D-4D83-B0AA-11F6B39E5A62}"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309661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AEC998-448D-4D83-B0AA-11F6B39E5A62}"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271552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AEC998-448D-4D83-B0AA-11F6B39E5A62}"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33224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AEC998-448D-4D83-B0AA-11F6B39E5A62}" type="datetimeFigureOut">
              <a:rPr lang="en-US" smtClean="0"/>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317419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AEC998-448D-4D83-B0AA-11F6B39E5A62}" type="datetimeFigureOut">
              <a:rPr lang="en-US" smtClean="0"/>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70601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EC998-448D-4D83-B0AA-11F6B39E5A62}" type="datetimeFigureOut">
              <a:rPr lang="en-US" smtClean="0"/>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70365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AEC998-448D-4D83-B0AA-11F6B39E5A62}"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236330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AEC998-448D-4D83-B0AA-11F6B39E5A62}"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27629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EC998-448D-4D83-B0AA-11F6B39E5A62}" type="datetimeFigureOut">
              <a:rPr lang="en-US" smtClean="0"/>
              <a:t>7/5/2024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ABC45-F3FD-48DA-8247-3F433F4FE105}" type="slidenum">
              <a:rPr lang="en-US" smtClean="0"/>
              <a:t>‹#›</a:t>
            </a:fld>
            <a:endParaRPr lang="en-US"/>
          </a:p>
        </p:txBody>
      </p:sp>
    </p:spTree>
    <p:extLst>
      <p:ext uri="{BB962C8B-B14F-4D97-AF65-F5344CB8AC3E}">
        <p14:creationId xmlns:p14="http://schemas.microsoft.com/office/powerpoint/2010/main" val="351713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65866287"/>
              </p:ext>
            </p:extLst>
          </p:nvPr>
        </p:nvGraphicFramePr>
        <p:xfrm>
          <a:off x="8852908" y="917884"/>
          <a:ext cx="3078071" cy="3677701"/>
        </p:xfrm>
        <a:graphic>
          <a:graphicData uri="http://schemas.openxmlformats.org/drawingml/2006/table">
            <a:tbl>
              <a:tblPr firstRow="1" bandRow="1">
                <a:tableStyleId>{5C22544A-7EE6-4342-B048-85BDC9FD1C3A}</a:tableStyleId>
              </a:tblPr>
              <a:tblGrid>
                <a:gridCol w="1394490">
                  <a:extLst>
                    <a:ext uri="{9D8B030D-6E8A-4147-A177-3AD203B41FA5}">
                      <a16:colId xmlns:a16="http://schemas.microsoft.com/office/drawing/2014/main" val="20000"/>
                    </a:ext>
                  </a:extLst>
                </a:gridCol>
                <a:gridCol w="1683581">
                  <a:extLst>
                    <a:ext uri="{9D8B030D-6E8A-4147-A177-3AD203B41FA5}">
                      <a16:colId xmlns:a16="http://schemas.microsoft.com/office/drawing/2014/main" val="20001"/>
                    </a:ext>
                  </a:extLst>
                </a:gridCol>
              </a:tblGrid>
              <a:tr h="339797">
                <a:tc gridSpan="2">
                  <a:txBody>
                    <a:bodyPr/>
                    <a:lstStyle/>
                    <a:p>
                      <a:pPr algn="ctr"/>
                      <a:r>
                        <a:rPr lang="en-GB" sz="1400" b="1" dirty="0">
                          <a:solidFill>
                            <a:schemeClr val="tx1"/>
                          </a:solidFill>
                          <a:latin typeface="XCCW Joined 1a" panose="03050602040000000000" pitchFamily="66" charset="0"/>
                        </a:rPr>
                        <a:t>Subject Specific Vocabulary</a:t>
                      </a:r>
                      <a:endParaRPr lang="en-US" sz="1400" b="1"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8866">
                <a:tc>
                  <a:txBody>
                    <a:bodyPr/>
                    <a:lstStyle/>
                    <a:p>
                      <a:r>
                        <a:rPr lang="en-US" sz="1100" dirty="0">
                          <a:latin typeface="XCCW Joined 1a" panose="03050602040000000000" pitchFamily="66" charset="0"/>
                        </a:rPr>
                        <a:t>Guru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XCCW Joined 1a" panose="03050602040000000000" pitchFamily="66" charset="0"/>
                        </a:rPr>
                        <a:t>Teacher</a:t>
                      </a:r>
                      <a:r>
                        <a:rPr lang="en-US" sz="1000" baseline="0" dirty="0">
                          <a:latin typeface="XCCW Joined 1a" panose="03050602040000000000" pitchFamily="66" charset="0"/>
                        </a:rPr>
                        <a:t> </a:t>
                      </a:r>
                      <a:endParaRPr lang="en-US" sz="10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2692">
                <a:tc>
                  <a:txBody>
                    <a:bodyPr/>
                    <a:lstStyle/>
                    <a:p>
                      <a:r>
                        <a:rPr lang="en-US" sz="1100" dirty="0">
                          <a:latin typeface="XCCW Joined 1a" panose="03050602040000000000" pitchFamily="66" charset="0"/>
                        </a:rPr>
                        <a:t>Waheguru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XCCW Joined 1a" panose="03050602040000000000" pitchFamily="66" charset="0"/>
                        </a:rPr>
                        <a:t>The Sikh name for the one God they believe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5221">
                <a:tc>
                  <a:txBody>
                    <a:bodyPr/>
                    <a:lstStyle/>
                    <a:p>
                      <a:r>
                        <a:rPr lang="en-US" sz="1100" dirty="0">
                          <a:latin typeface="XCCW Joined 1a" panose="03050602040000000000" pitchFamily="66" charset="0"/>
                        </a:rPr>
                        <a:t>Reincarnation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XCCW Joined 1a" panose="03050602040000000000" pitchFamily="66" charset="0"/>
                        </a:rPr>
                        <a:t>The belief that a soul is reborn into another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8959884"/>
                  </a:ext>
                </a:extLst>
              </a:tr>
              <a:tr h="719045">
                <a:tc>
                  <a:txBody>
                    <a:bodyPr/>
                    <a:lstStyle/>
                    <a:p>
                      <a:r>
                        <a:rPr lang="en-US" sz="1100" dirty="0">
                          <a:latin typeface="XCCW Joined 1a" panose="03050602040000000000" pitchFamily="66" charset="0"/>
                        </a:rPr>
                        <a:t>Mukti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XCCW Joined 1a" panose="03050602040000000000" pitchFamily="66" charset="0"/>
                        </a:rPr>
                        <a:t>A state where the cycle of reincarnation is over , and the soul can be with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248">
                <a:tc>
                  <a:txBody>
                    <a:bodyPr/>
                    <a:lstStyle/>
                    <a:p>
                      <a:r>
                        <a:rPr lang="en-US" sz="1100" dirty="0">
                          <a:latin typeface="XCCW Joined 1a" panose="03050602040000000000" pitchFamily="66" charset="0"/>
                        </a:rPr>
                        <a:t>Khanda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XCCW Joined 1a" panose="03050602040000000000" pitchFamily="66" charset="0"/>
                        </a:rPr>
                        <a:t>It represents the power of God, the idea that God has no beginning and no end, and the idea that Sikhs should ﬁght for what is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1034">
                <a:tc>
                  <a:txBody>
                    <a:bodyPr/>
                    <a:lstStyle/>
                    <a:p>
                      <a:r>
                        <a:rPr lang="en-US" sz="1100" dirty="0">
                          <a:latin typeface="XCCW Joined 1a" panose="03050602040000000000" pitchFamily="66" charset="0"/>
                        </a:rPr>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XCCW Joined 1a" panose="03050602040000000000" pitchFamily="66" charset="0"/>
                        </a:rPr>
                        <a:t>The belief that your actions aﬀect your future reincarnation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195825" y="219799"/>
            <a:ext cx="11859346" cy="523220"/>
          </a:xfrm>
          <a:prstGeom prst="rect">
            <a:avLst/>
          </a:prstGeom>
          <a:noFill/>
        </p:spPr>
        <p:txBody>
          <a:bodyPr wrap="square" rtlCol="0">
            <a:spAutoFit/>
          </a:bodyPr>
          <a:lstStyle/>
          <a:p>
            <a:r>
              <a:rPr lang="en-GB" sz="2800" dirty="0">
                <a:latin typeface="XCCW Joined 1a" panose="03050602040000000000" pitchFamily="66" charset="0"/>
              </a:rPr>
              <a:t>Year 6 Knowledge Mat: Sikh worship and community</a:t>
            </a:r>
            <a:endParaRPr lang="en-US" sz="2800" dirty="0">
              <a:latin typeface="XCCW Joined 1a" panose="03050602040000000000" pitchFamily="66" charset="0"/>
            </a:endParaRPr>
          </a:p>
        </p:txBody>
      </p:sp>
      <p:sp>
        <p:nvSpPr>
          <p:cNvPr id="14" name="AutoShape 2" descr="Image result for cubs scouts"/>
          <p:cNvSpPr>
            <a:spLocks noChangeAspect="1" noChangeArrowheads="1"/>
          </p:cNvSpPr>
          <p:nvPr/>
        </p:nvSpPr>
        <p:spPr bwMode="auto">
          <a:xfrm>
            <a:off x="729732" y="-931273"/>
            <a:ext cx="1779551" cy="17795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3" name="Table 22">
            <a:extLst>
              <a:ext uri="{FF2B5EF4-FFF2-40B4-BE49-F238E27FC236}">
                <a16:creationId xmlns:a16="http://schemas.microsoft.com/office/drawing/2014/main" id="{A8BF83DA-F921-B24D-B1BE-D4FE478E31D9}"/>
              </a:ext>
            </a:extLst>
          </p:cNvPr>
          <p:cNvGraphicFramePr>
            <a:graphicFrameLocks noGrp="1"/>
          </p:cNvGraphicFramePr>
          <p:nvPr>
            <p:extLst>
              <p:ext uri="{D42A27DB-BD31-4B8C-83A1-F6EECF244321}">
                <p14:modId xmlns:p14="http://schemas.microsoft.com/office/powerpoint/2010/main" val="1937861406"/>
              </p:ext>
            </p:extLst>
          </p:nvPr>
        </p:nvGraphicFramePr>
        <p:xfrm>
          <a:off x="2470630" y="1062397"/>
          <a:ext cx="2609104" cy="1317146"/>
        </p:xfrm>
        <a:graphic>
          <a:graphicData uri="http://schemas.openxmlformats.org/drawingml/2006/table">
            <a:tbl>
              <a:tblPr firstRow="1" bandRow="1">
                <a:tableStyleId>{5C22544A-7EE6-4342-B048-85BDC9FD1C3A}</a:tableStyleId>
              </a:tblPr>
              <a:tblGrid>
                <a:gridCol w="2609104">
                  <a:extLst>
                    <a:ext uri="{9D8B030D-6E8A-4147-A177-3AD203B41FA5}">
                      <a16:colId xmlns:a16="http://schemas.microsoft.com/office/drawing/2014/main" val="20000"/>
                    </a:ext>
                  </a:extLst>
                </a:gridCol>
              </a:tblGrid>
              <a:tr h="219863">
                <a:tc>
                  <a:txBody>
                    <a:bodyPr/>
                    <a:lstStyle/>
                    <a:p>
                      <a:pPr algn="ctr"/>
                      <a:r>
                        <a:rPr lang="en-US" sz="1600" b="0" dirty="0">
                          <a:solidFill>
                            <a:schemeClr val="tx1"/>
                          </a:solidFill>
                          <a:latin typeface="XCCW Joined 1a" panose="03050602040000000000" pitchFamily="66" charset="0"/>
                        </a:rPr>
                        <a:t>Guru</a:t>
                      </a:r>
                      <a:r>
                        <a:rPr lang="en-US" sz="1600" b="0" baseline="0" dirty="0">
                          <a:solidFill>
                            <a:schemeClr val="tx1"/>
                          </a:solidFill>
                          <a:latin typeface="XCCW Joined 1a" panose="03050602040000000000" pitchFamily="66" charset="0"/>
                        </a:rPr>
                        <a:t> Nanak</a:t>
                      </a:r>
                      <a:endParaRPr lang="en-US" sz="160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81866">
                <a:tc>
                  <a:txBody>
                    <a:bodyPr/>
                    <a:lstStyle/>
                    <a:p>
                      <a:pPr marL="0" indent="0" algn="ctr">
                        <a:lnSpc>
                          <a:spcPct val="115000"/>
                        </a:lnSpc>
                        <a:spcAft>
                          <a:spcPts val="0"/>
                        </a:spcAft>
                        <a:buFont typeface="Arial" panose="020B0604020202020204" pitchFamily="34" charset="0"/>
                        <a:buNone/>
                      </a:pPr>
                      <a:r>
                        <a:rPr lang="en-US" sz="1000" dirty="0">
                          <a:effectLst/>
                          <a:latin typeface="XCCW Joined 1a" panose="03050602040000000000" pitchFamily="66" charset="0"/>
                          <a:ea typeface="Cambria" panose="02040503050406030204" pitchFamily="18" charset="0"/>
                          <a:cs typeface="Times New Roman" panose="02020603050405020304" pitchFamily="18" charset="0"/>
                        </a:rPr>
                        <a:t>Sikhism began in an area of India called the Punjab. It was begun around the 15th century by a man named Guru Nanak.</a:t>
                      </a:r>
                    </a:p>
                    <a:p>
                      <a:pPr marL="0" indent="0" algn="ctr">
                        <a:lnSpc>
                          <a:spcPct val="115000"/>
                        </a:lnSpc>
                        <a:spcAft>
                          <a:spcPts val="0"/>
                        </a:spcAft>
                        <a:buFont typeface="Arial" panose="020B0604020202020204" pitchFamily="34" charset="0"/>
                        <a:buNone/>
                      </a:pPr>
                      <a:endParaRPr lang="en-GB" sz="900" dirty="0">
                        <a:effectLst/>
                        <a:latin typeface="XCCW Joined 1a" panose="03050602040000000000" pitchFamily="66" charset="0"/>
                        <a:ea typeface="Cambria" panose="02040503050406030204" pitchFamily="18"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stretch>
            <a:fillRect/>
          </a:stretch>
        </p:blipFill>
        <p:spPr>
          <a:xfrm>
            <a:off x="141059" y="852816"/>
            <a:ext cx="1677385" cy="2082550"/>
          </a:xfrm>
          <a:prstGeom prst="rect">
            <a:avLst/>
          </a:prstGeom>
        </p:spPr>
      </p:pic>
      <p:graphicFrame>
        <p:nvGraphicFramePr>
          <p:cNvPr id="18" name="Table 17">
            <a:extLst>
              <a:ext uri="{FF2B5EF4-FFF2-40B4-BE49-F238E27FC236}">
                <a16:creationId xmlns:a16="http://schemas.microsoft.com/office/drawing/2014/main" id="{A8BF83DA-F921-B24D-B1BE-D4FE478E31D9}"/>
              </a:ext>
            </a:extLst>
          </p:cNvPr>
          <p:cNvGraphicFramePr>
            <a:graphicFrameLocks noGrp="1"/>
          </p:cNvGraphicFramePr>
          <p:nvPr>
            <p:extLst>
              <p:ext uri="{D42A27DB-BD31-4B8C-83A1-F6EECF244321}">
                <p14:modId xmlns:p14="http://schemas.microsoft.com/office/powerpoint/2010/main" val="591654612"/>
              </p:ext>
            </p:extLst>
          </p:nvPr>
        </p:nvGraphicFramePr>
        <p:xfrm>
          <a:off x="2320265" y="4578778"/>
          <a:ext cx="2213363" cy="2159247"/>
        </p:xfrm>
        <a:graphic>
          <a:graphicData uri="http://schemas.openxmlformats.org/drawingml/2006/table">
            <a:tbl>
              <a:tblPr firstRow="1" bandRow="1">
                <a:tableStyleId>{5C22544A-7EE6-4342-B048-85BDC9FD1C3A}</a:tableStyleId>
              </a:tblPr>
              <a:tblGrid>
                <a:gridCol w="2213363">
                  <a:extLst>
                    <a:ext uri="{9D8B030D-6E8A-4147-A177-3AD203B41FA5}">
                      <a16:colId xmlns:a16="http://schemas.microsoft.com/office/drawing/2014/main" val="20000"/>
                    </a:ext>
                  </a:extLst>
                </a:gridCol>
              </a:tblGrid>
              <a:tr h="490051">
                <a:tc>
                  <a:txBody>
                    <a:bodyPr/>
                    <a:lstStyle/>
                    <a:p>
                      <a:pPr algn="ctr"/>
                      <a:r>
                        <a:rPr lang="en-US" sz="1600" b="0" dirty="0">
                          <a:solidFill>
                            <a:schemeClr val="tx1"/>
                          </a:solidFill>
                          <a:latin typeface="XCCW Joined 1a" panose="03050602040000000000" pitchFamily="66" charset="0"/>
                        </a:rPr>
                        <a:t>Gurus</a:t>
                      </a:r>
                      <a:r>
                        <a:rPr lang="en-US" sz="1600" b="0" baseline="0" dirty="0">
                          <a:solidFill>
                            <a:schemeClr val="tx1"/>
                          </a:solidFill>
                          <a:latin typeface="XCCW Joined 1a" panose="03050602040000000000" pitchFamily="66" charset="0"/>
                        </a:rPr>
                        <a:t> </a:t>
                      </a:r>
                      <a:endParaRPr lang="en-US" sz="160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69196">
                <a:tc>
                  <a:txBody>
                    <a:bodyPr/>
                    <a:lstStyle/>
                    <a:p>
                      <a:pPr marL="0" indent="0" algn="ctr">
                        <a:lnSpc>
                          <a:spcPct val="115000"/>
                        </a:lnSpc>
                        <a:spcAft>
                          <a:spcPts val="0"/>
                        </a:spcAft>
                        <a:buFont typeface="Arial" panose="020B0604020202020204" pitchFamily="34" charset="0"/>
                        <a:buNone/>
                      </a:pPr>
                      <a:r>
                        <a:rPr lang="en-US" sz="1000" dirty="0">
                          <a:effectLst/>
                          <a:latin typeface="XCCW Joined 1a" panose="03050602040000000000" pitchFamily="66" charset="0"/>
                          <a:ea typeface="Cambria" panose="02040503050406030204" pitchFamily="18" charset="0"/>
                          <a:cs typeface="Times New Roman" panose="02020603050405020304" pitchFamily="18" charset="0"/>
                        </a:rPr>
                        <a:t>After Guru Nanak, there were nine other gurus who continued his work. They each taught others about the Sikh way of life and developed the Sikh religion. Each guru chose someone to be guru when they died. </a:t>
                      </a:r>
                      <a:endParaRPr lang="en-GB" sz="1000" dirty="0">
                        <a:effectLst/>
                        <a:latin typeface="XCCW Joined 1a" panose="03050602040000000000" pitchFamily="66" charset="0"/>
                        <a:ea typeface="Cambria" panose="02040503050406030204" pitchFamily="18"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4"/>
          <a:stretch>
            <a:fillRect/>
          </a:stretch>
        </p:blipFill>
        <p:spPr>
          <a:xfrm>
            <a:off x="125013" y="4993574"/>
            <a:ext cx="1952274" cy="1744451"/>
          </a:xfrm>
          <a:prstGeom prst="rect">
            <a:avLst/>
          </a:prstGeom>
        </p:spPr>
      </p:pic>
      <p:graphicFrame>
        <p:nvGraphicFramePr>
          <p:cNvPr id="20" name="Table 19">
            <a:extLst>
              <a:ext uri="{FF2B5EF4-FFF2-40B4-BE49-F238E27FC236}">
                <a16:creationId xmlns:a16="http://schemas.microsoft.com/office/drawing/2014/main" id="{A8BF83DA-F921-B24D-B1BE-D4FE478E31D9}"/>
              </a:ext>
            </a:extLst>
          </p:cNvPr>
          <p:cNvGraphicFramePr>
            <a:graphicFrameLocks noGrp="1"/>
          </p:cNvGraphicFramePr>
          <p:nvPr>
            <p:extLst>
              <p:ext uri="{D42A27DB-BD31-4B8C-83A1-F6EECF244321}">
                <p14:modId xmlns:p14="http://schemas.microsoft.com/office/powerpoint/2010/main" val="1804981068"/>
              </p:ext>
            </p:extLst>
          </p:nvPr>
        </p:nvGraphicFramePr>
        <p:xfrm>
          <a:off x="218298" y="3300355"/>
          <a:ext cx="2609104" cy="1093587"/>
        </p:xfrm>
        <a:graphic>
          <a:graphicData uri="http://schemas.openxmlformats.org/drawingml/2006/table">
            <a:tbl>
              <a:tblPr firstRow="1" bandRow="1">
                <a:tableStyleId>{5C22544A-7EE6-4342-B048-85BDC9FD1C3A}</a:tableStyleId>
              </a:tblPr>
              <a:tblGrid>
                <a:gridCol w="2609104">
                  <a:extLst>
                    <a:ext uri="{9D8B030D-6E8A-4147-A177-3AD203B41FA5}">
                      <a16:colId xmlns:a16="http://schemas.microsoft.com/office/drawing/2014/main" val="20000"/>
                    </a:ext>
                  </a:extLst>
                </a:gridCol>
              </a:tblGrid>
              <a:tr h="231344">
                <a:tc>
                  <a:txBody>
                    <a:bodyPr/>
                    <a:lstStyle/>
                    <a:p>
                      <a:pPr algn="ctr"/>
                      <a:r>
                        <a:rPr lang="en-US" sz="1600" b="0" dirty="0">
                          <a:solidFill>
                            <a:schemeClr val="tx1"/>
                          </a:solidFill>
                          <a:latin typeface="XCCW Joined 1a" panose="03050602040000000000" pitchFamily="66" charset="0"/>
                        </a:rPr>
                        <a:t>Gurdwara</a:t>
                      </a:r>
                      <a:r>
                        <a:rPr lang="en-US" sz="1600" b="0" baseline="0" dirty="0">
                          <a:solidFill>
                            <a:schemeClr val="tx1"/>
                          </a:solidFill>
                          <a:latin typeface="XCCW Joined 1a" panose="03050602040000000000" pitchFamily="66" charset="0"/>
                        </a:rPr>
                        <a:t> </a:t>
                      </a:r>
                      <a:endParaRPr lang="en-US" sz="160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8307">
                <a:tc>
                  <a:txBody>
                    <a:bodyPr/>
                    <a:lstStyle/>
                    <a:p>
                      <a:pPr marL="0" indent="0" algn="ctr">
                        <a:lnSpc>
                          <a:spcPct val="115000"/>
                        </a:lnSpc>
                        <a:spcAft>
                          <a:spcPts val="0"/>
                        </a:spcAft>
                        <a:buFont typeface="Arial" panose="020B0604020202020204" pitchFamily="34" charset="0"/>
                        <a:buNone/>
                      </a:pPr>
                      <a:r>
                        <a:rPr lang="en-US" sz="1000" dirty="0">
                          <a:effectLst/>
                          <a:latin typeface="XCCW Joined 1a" panose="03050602040000000000" pitchFamily="66" charset="0"/>
                          <a:ea typeface="Cambria" panose="02040503050406030204" pitchFamily="18" charset="0"/>
                          <a:cs typeface="Times New Roman" panose="02020603050405020304" pitchFamily="18" charset="0"/>
                        </a:rPr>
                        <a:t>A Gurdwara is a place where Sikhs gather together to worship and learn about God, as well as being a place of community. </a:t>
                      </a:r>
                      <a:endParaRPr lang="en-GB" sz="1000" dirty="0">
                        <a:effectLst/>
                        <a:latin typeface="XCCW Joined 1a" panose="03050602040000000000" pitchFamily="66" charset="0"/>
                        <a:ea typeface="Cambria" panose="02040503050406030204" pitchFamily="18"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2" name="Table 21">
            <a:extLst>
              <a:ext uri="{FF2B5EF4-FFF2-40B4-BE49-F238E27FC236}">
                <a16:creationId xmlns:a16="http://schemas.microsoft.com/office/drawing/2014/main" id="{A8BF83DA-F921-B24D-B1BE-D4FE478E31D9}"/>
              </a:ext>
            </a:extLst>
          </p:cNvPr>
          <p:cNvGraphicFramePr>
            <a:graphicFrameLocks noGrp="1"/>
          </p:cNvGraphicFramePr>
          <p:nvPr>
            <p:extLst>
              <p:ext uri="{D42A27DB-BD31-4B8C-83A1-F6EECF244321}">
                <p14:modId xmlns:p14="http://schemas.microsoft.com/office/powerpoint/2010/main" val="4199031005"/>
              </p:ext>
            </p:extLst>
          </p:nvPr>
        </p:nvGraphicFramePr>
        <p:xfrm>
          <a:off x="6018657" y="2933023"/>
          <a:ext cx="2609104" cy="1478368"/>
        </p:xfrm>
        <a:graphic>
          <a:graphicData uri="http://schemas.openxmlformats.org/drawingml/2006/table">
            <a:tbl>
              <a:tblPr firstRow="1" bandRow="1">
                <a:tableStyleId>{5C22544A-7EE6-4342-B048-85BDC9FD1C3A}</a:tableStyleId>
              </a:tblPr>
              <a:tblGrid>
                <a:gridCol w="2609104">
                  <a:extLst>
                    <a:ext uri="{9D8B030D-6E8A-4147-A177-3AD203B41FA5}">
                      <a16:colId xmlns:a16="http://schemas.microsoft.com/office/drawing/2014/main" val="20000"/>
                    </a:ext>
                  </a:extLst>
                </a:gridCol>
              </a:tblGrid>
              <a:tr h="443032">
                <a:tc>
                  <a:txBody>
                    <a:bodyPr/>
                    <a:lstStyle/>
                    <a:p>
                      <a:pPr algn="ctr"/>
                      <a:r>
                        <a:rPr lang="en-US" sz="1600" b="0" dirty="0" err="1">
                          <a:solidFill>
                            <a:schemeClr val="tx1"/>
                          </a:solidFill>
                          <a:latin typeface="XCCW Joined 1a" panose="03050602040000000000" pitchFamily="66" charset="0"/>
                        </a:rPr>
                        <a:t>Mool</a:t>
                      </a:r>
                      <a:r>
                        <a:rPr lang="en-US" sz="1600" b="0" baseline="0" dirty="0">
                          <a:solidFill>
                            <a:schemeClr val="tx1"/>
                          </a:solidFill>
                          <a:latin typeface="XCCW Joined 1a" panose="03050602040000000000" pitchFamily="66" charset="0"/>
                        </a:rPr>
                        <a:t> </a:t>
                      </a:r>
                      <a:r>
                        <a:rPr lang="en-US" sz="1600" b="0" baseline="0" dirty="0" err="1">
                          <a:solidFill>
                            <a:schemeClr val="tx1"/>
                          </a:solidFill>
                          <a:latin typeface="XCCW Joined 1a" panose="03050602040000000000" pitchFamily="66" charset="0"/>
                        </a:rPr>
                        <a:t>Mantar</a:t>
                      </a:r>
                      <a:endParaRPr lang="en-US" sz="160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5336">
                <a:tc>
                  <a:txBody>
                    <a:bodyPr/>
                    <a:lstStyle/>
                    <a:p>
                      <a:pPr marL="0" indent="0" algn="ctr">
                        <a:lnSpc>
                          <a:spcPct val="115000"/>
                        </a:lnSpc>
                        <a:spcAft>
                          <a:spcPts val="0"/>
                        </a:spcAft>
                        <a:buFont typeface="Arial" panose="020B0604020202020204" pitchFamily="34" charset="0"/>
                        <a:buNone/>
                      </a:pPr>
                      <a:r>
                        <a:rPr lang="en-US" sz="1000" dirty="0">
                          <a:effectLst/>
                          <a:latin typeface="XCCW Joined 1a" panose="03050602040000000000" pitchFamily="66" charset="0"/>
                          <a:ea typeface="Cambria" panose="02040503050406030204" pitchFamily="18" charset="0"/>
                          <a:cs typeface="Times New Roman" panose="02020603050405020304" pitchFamily="18" charset="0"/>
                        </a:rPr>
                        <a:t>This is the ﬁrst piece of text in the Guru Granth Sahib. It puts into words the basis of Sikh beliefs, and is the religion’s fundamental prayer. </a:t>
                      </a:r>
                      <a:endParaRPr lang="en-GB" sz="1000" dirty="0">
                        <a:effectLst/>
                        <a:latin typeface="XCCW Joined 1a" panose="03050602040000000000" pitchFamily="66" charset="0"/>
                        <a:ea typeface="Cambria" panose="02040503050406030204" pitchFamily="18"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3" name="Picture 12"/>
          <p:cNvPicPr>
            <a:picLocks noChangeAspect="1"/>
          </p:cNvPicPr>
          <p:nvPr/>
        </p:nvPicPr>
        <p:blipFill>
          <a:blip r:embed="rId5"/>
          <a:stretch>
            <a:fillRect/>
          </a:stretch>
        </p:blipFill>
        <p:spPr>
          <a:xfrm>
            <a:off x="5530554" y="975928"/>
            <a:ext cx="3023452" cy="1700692"/>
          </a:xfrm>
          <a:prstGeom prst="rect">
            <a:avLst/>
          </a:prstGeom>
        </p:spPr>
      </p:pic>
      <p:graphicFrame>
        <p:nvGraphicFramePr>
          <p:cNvPr id="26" name="Table 25">
            <a:extLst>
              <a:ext uri="{FF2B5EF4-FFF2-40B4-BE49-F238E27FC236}">
                <a16:creationId xmlns:a16="http://schemas.microsoft.com/office/drawing/2014/main" id="{A8BF83DA-F921-B24D-B1BE-D4FE478E31D9}"/>
              </a:ext>
            </a:extLst>
          </p:cNvPr>
          <p:cNvGraphicFramePr>
            <a:graphicFrameLocks noGrp="1"/>
          </p:cNvGraphicFramePr>
          <p:nvPr>
            <p:extLst>
              <p:ext uri="{D42A27DB-BD31-4B8C-83A1-F6EECF244321}">
                <p14:modId xmlns:p14="http://schemas.microsoft.com/office/powerpoint/2010/main" val="2804686814"/>
              </p:ext>
            </p:extLst>
          </p:nvPr>
        </p:nvGraphicFramePr>
        <p:xfrm>
          <a:off x="6774495" y="4578778"/>
          <a:ext cx="1853266" cy="2083266"/>
        </p:xfrm>
        <a:graphic>
          <a:graphicData uri="http://schemas.openxmlformats.org/drawingml/2006/table">
            <a:tbl>
              <a:tblPr firstRow="1" bandRow="1">
                <a:tableStyleId>{5C22544A-7EE6-4342-B048-85BDC9FD1C3A}</a:tableStyleId>
              </a:tblPr>
              <a:tblGrid>
                <a:gridCol w="1853266">
                  <a:extLst>
                    <a:ext uri="{9D8B030D-6E8A-4147-A177-3AD203B41FA5}">
                      <a16:colId xmlns:a16="http://schemas.microsoft.com/office/drawing/2014/main" val="20000"/>
                    </a:ext>
                  </a:extLst>
                </a:gridCol>
              </a:tblGrid>
              <a:tr h="447140">
                <a:tc>
                  <a:txBody>
                    <a:bodyPr/>
                    <a:lstStyle/>
                    <a:p>
                      <a:pPr algn="ctr"/>
                      <a:r>
                        <a:rPr lang="en-US" sz="1600" b="0" dirty="0">
                          <a:solidFill>
                            <a:schemeClr val="tx1"/>
                          </a:solidFill>
                          <a:latin typeface="XCCW Joined 1a" panose="03050602040000000000" pitchFamily="66" charset="0"/>
                        </a:rPr>
                        <a:t>5</a:t>
                      </a:r>
                      <a:r>
                        <a:rPr lang="en-US" sz="1600" b="0" baseline="0" dirty="0">
                          <a:solidFill>
                            <a:schemeClr val="tx1"/>
                          </a:solidFill>
                          <a:latin typeface="XCCW Joined 1a" panose="03050602040000000000" pitchFamily="66" charset="0"/>
                        </a:rPr>
                        <a:t> Ks</a:t>
                      </a:r>
                      <a:endParaRPr lang="en-US" sz="160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36126">
                <a:tc>
                  <a:txBody>
                    <a:bodyPr/>
                    <a:lstStyle/>
                    <a:p>
                      <a:pPr marL="0" indent="0" algn="ctr">
                        <a:lnSpc>
                          <a:spcPct val="115000"/>
                        </a:lnSpc>
                        <a:spcAft>
                          <a:spcPts val="0"/>
                        </a:spcAft>
                        <a:buFont typeface="Arial" panose="020B0604020202020204" pitchFamily="34" charset="0"/>
                        <a:buNone/>
                      </a:pPr>
                      <a:r>
                        <a:rPr lang="en-US" sz="1000" dirty="0">
                          <a:effectLst/>
                          <a:latin typeface="XCCW Joined 1a" panose="03050602040000000000" pitchFamily="66" charset="0"/>
                          <a:ea typeface="Cambria" panose="02040503050406030204" pitchFamily="18" charset="0"/>
                          <a:cs typeface="Times New Roman" panose="02020603050405020304" pitchFamily="18" charset="0"/>
                        </a:rPr>
                        <a:t>In order to join the Khalsa as adults, Sikhs need to have and wear the ﬁve articles of faith, also known as the Five Ks</a:t>
                      </a:r>
                      <a:endParaRPr lang="en-GB" sz="1000" dirty="0">
                        <a:effectLst/>
                        <a:latin typeface="XCCW Joined 1a" panose="03050602040000000000" pitchFamily="66" charset="0"/>
                        <a:ea typeface="Cambria" panose="02040503050406030204" pitchFamily="18"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6" name="Picture 15"/>
          <p:cNvPicPr>
            <a:picLocks noChangeAspect="1"/>
          </p:cNvPicPr>
          <p:nvPr/>
        </p:nvPicPr>
        <p:blipFill>
          <a:blip r:embed="rId6"/>
          <a:stretch>
            <a:fillRect/>
          </a:stretch>
        </p:blipFill>
        <p:spPr>
          <a:xfrm>
            <a:off x="9168143" y="5602342"/>
            <a:ext cx="2613859" cy="1189641"/>
          </a:xfrm>
          <a:prstGeom prst="rect">
            <a:avLst/>
          </a:prstGeom>
        </p:spPr>
      </p:pic>
      <p:graphicFrame>
        <p:nvGraphicFramePr>
          <p:cNvPr id="29" name="Table 28">
            <a:extLst>
              <a:ext uri="{FF2B5EF4-FFF2-40B4-BE49-F238E27FC236}">
                <a16:creationId xmlns:a16="http://schemas.microsoft.com/office/drawing/2014/main" id="{A8BF83DA-F921-B24D-B1BE-D4FE478E31D9}"/>
              </a:ext>
            </a:extLst>
          </p:cNvPr>
          <p:cNvGraphicFramePr>
            <a:graphicFrameLocks noGrp="1"/>
          </p:cNvGraphicFramePr>
          <p:nvPr>
            <p:extLst>
              <p:ext uri="{D42A27DB-BD31-4B8C-83A1-F6EECF244321}">
                <p14:modId xmlns:p14="http://schemas.microsoft.com/office/powerpoint/2010/main" val="2954080980"/>
              </p:ext>
            </p:extLst>
          </p:nvPr>
        </p:nvGraphicFramePr>
        <p:xfrm>
          <a:off x="2931719" y="2640681"/>
          <a:ext cx="2524026" cy="1770710"/>
        </p:xfrm>
        <a:graphic>
          <a:graphicData uri="http://schemas.openxmlformats.org/drawingml/2006/table">
            <a:tbl>
              <a:tblPr firstRow="1" bandRow="1">
                <a:tableStyleId>{5C22544A-7EE6-4342-B048-85BDC9FD1C3A}</a:tableStyleId>
              </a:tblPr>
              <a:tblGrid>
                <a:gridCol w="2524026">
                  <a:extLst>
                    <a:ext uri="{9D8B030D-6E8A-4147-A177-3AD203B41FA5}">
                      <a16:colId xmlns:a16="http://schemas.microsoft.com/office/drawing/2014/main" val="20000"/>
                    </a:ext>
                  </a:extLst>
                </a:gridCol>
              </a:tblGrid>
              <a:tr h="284480">
                <a:tc>
                  <a:txBody>
                    <a:bodyPr/>
                    <a:lstStyle/>
                    <a:p>
                      <a:pPr algn="ctr"/>
                      <a:r>
                        <a:rPr lang="en-US" sz="1600" b="0" dirty="0" err="1">
                          <a:solidFill>
                            <a:schemeClr val="tx1"/>
                          </a:solidFill>
                          <a:latin typeface="XCCW Joined 1a" panose="03050602040000000000" pitchFamily="66" charset="0"/>
                        </a:rPr>
                        <a:t>Sewa</a:t>
                      </a:r>
                      <a:endParaRPr lang="en-US" sz="160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435430">
                <a:tc>
                  <a:txBody>
                    <a:bodyPr/>
                    <a:lstStyle/>
                    <a:p>
                      <a:pPr marL="0" indent="0" algn="ctr">
                        <a:lnSpc>
                          <a:spcPct val="115000"/>
                        </a:lnSpc>
                        <a:spcAft>
                          <a:spcPts val="0"/>
                        </a:spcAft>
                        <a:buFont typeface="Arial" panose="020B0604020202020204" pitchFamily="34" charset="0"/>
                        <a:buNone/>
                      </a:pPr>
                      <a:r>
                        <a:rPr lang="en-US" sz="1000" dirty="0">
                          <a:effectLst/>
                          <a:latin typeface="XCCW Joined 1a" panose="03050602040000000000" pitchFamily="66" charset="0"/>
                          <a:ea typeface="Cambria" panose="02040503050406030204" pitchFamily="18" charset="0"/>
                          <a:cs typeface="Times New Roman" panose="02020603050405020304" pitchFamily="18" charset="0"/>
                        </a:rPr>
                        <a:t>In Sikhism, the act of helping someone through ‘selﬂess service’ is called </a:t>
                      </a:r>
                      <a:r>
                        <a:rPr lang="en-US" sz="1000" dirty="0" err="1">
                          <a:effectLst/>
                          <a:latin typeface="XCCW Joined 1a" panose="03050602040000000000" pitchFamily="66" charset="0"/>
                          <a:ea typeface="Cambria" panose="02040503050406030204" pitchFamily="18" charset="0"/>
                          <a:cs typeface="Times New Roman" panose="02020603050405020304" pitchFamily="18" charset="0"/>
                        </a:rPr>
                        <a:t>sewa</a:t>
                      </a:r>
                      <a:r>
                        <a:rPr lang="en-US" sz="1000" dirty="0">
                          <a:effectLst/>
                          <a:latin typeface="XCCW Joined 1a" panose="03050602040000000000" pitchFamily="66" charset="0"/>
                          <a:ea typeface="Cambria" panose="02040503050406030204" pitchFamily="18" charset="0"/>
                          <a:cs typeface="Times New Roman" panose="02020603050405020304" pitchFamily="18" charset="0"/>
                        </a:rPr>
                        <a:t>. </a:t>
                      </a:r>
                      <a:r>
                        <a:rPr lang="en-US" sz="1000" dirty="0" err="1">
                          <a:effectLst/>
                          <a:latin typeface="XCCW Joined 1a" panose="03050602040000000000" pitchFamily="66" charset="0"/>
                          <a:ea typeface="Cambria" panose="02040503050406030204" pitchFamily="18" charset="0"/>
                          <a:cs typeface="Times New Roman" panose="02020603050405020304" pitchFamily="18" charset="0"/>
                        </a:rPr>
                        <a:t>Sewa</a:t>
                      </a:r>
                      <a:r>
                        <a:rPr lang="en-US" sz="1000" dirty="0">
                          <a:effectLst/>
                          <a:latin typeface="XCCW Joined 1a" panose="03050602040000000000" pitchFamily="66" charset="0"/>
                          <a:ea typeface="Cambria" panose="02040503050406030204" pitchFamily="18" charset="0"/>
                          <a:cs typeface="Times New Roman" panose="02020603050405020304" pitchFamily="18" charset="0"/>
                        </a:rPr>
                        <a:t> is any act of kindness shown or help given to someone else, without expecting a reward or anything in return.</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7" name="Picture 16"/>
          <p:cNvPicPr>
            <a:picLocks noChangeAspect="1"/>
          </p:cNvPicPr>
          <p:nvPr/>
        </p:nvPicPr>
        <p:blipFill>
          <a:blip r:embed="rId7"/>
          <a:stretch>
            <a:fillRect/>
          </a:stretch>
        </p:blipFill>
        <p:spPr>
          <a:xfrm>
            <a:off x="4696082" y="5056047"/>
            <a:ext cx="1853266" cy="1797400"/>
          </a:xfrm>
          <a:prstGeom prst="rect">
            <a:avLst/>
          </a:prstGeom>
        </p:spPr>
      </p:pic>
      <p:pic>
        <p:nvPicPr>
          <p:cNvPr id="19" name="Picture 18"/>
          <p:cNvPicPr>
            <a:picLocks noChangeAspect="1"/>
          </p:cNvPicPr>
          <p:nvPr/>
        </p:nvPicPr>
        <p:blipFill>
          <a:blip r:embed="rId8"/>
          <a:stretch>
            <a:fillRect/>
          </a:stretch>
        </p:blipFill>
        <p:spPr>
          <a:xfrm>
            <a:off x="9679717" y="4798249"/>
            <a:ext cx="557870" cy="680007"/>
          </a:xfrm>
          <a:prstGeom prst="rect">
            <a:avLst/>
          </a:prstGeom>
        </p:spPr>
      </p:pic>
    </p:spTree>
    <p:extLst>
      <p:ext uri="{BB962C8B-B14F-4D97-AF65-F5344CB8AC3E}">
        <p14:creationId xmlns:p14="http://schemas.microsoft.com/office/powerpoint/2010/main" val="2964231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295</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vt:lpstr>
      <vt:lpstr>Times New Roman</vt:lpstr>
      <vt:lpstr>XCCW Joined 1a</vt:lpstr>
      <vt:lpstr>Office Theme</vt:lpstr>
      <vt:lpstr>PowerPoint Presentation</vt:lpstr>
    </vt:vector>
  </TitlesOfParts>
  <Company>College Town Juniors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Cross</dc:creator>
  <cp:lastModifiedBy>Katherine Pain</cp:lastModifiedBy>
  <cp:revision>29</cp:revision>
  <cp:lastPrinted>2019-07-04T08:20:01Z</cp:lastPrinted>
  <dcterms:created xsi:type="dcterms:W3CDTF">2019-07-01T10:01:22Z</dcterms:created>
  <dcterms:modified xsi:type="dcterms:W3CDTF">2024-07-05T15:55:50Z</dcterms:modified>
</cp:coreProperties>
</file>