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0433" autoAdjust="0"/>
  </p:normalViewPr>
  <p:slideViewPr>
    <p:cSldViewPr snapToGrid="0">
      <p:cViewPr varScale="1">
        <p:scale>
          <a:sx n="62" d="100"/>
          <a:sy n="62" d="100"/>
        </p:scale>
        <p:origin x="82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6DA31E8-AA68-4016-899E-62028CD16E38}" type="datetimeFigureOut">
              <a:rPr lang="en-US" smtClean="0"/>
              <a:t>2/21/2022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A00C505-B646-40BB-84F3-90F2BD4D159C}" type="slidenum">
              <a:rPr lang="en-US" smtClean="0"/>
              <a:t>‹#›</a:t>
            </a:fld>
            <a:endParaRPr lang="en-US"/>
          </a:p>
        </p:txBody>
      </p:sp>
    </p:spTree>
    <p:extLst>
      <p:ext uri="{BB962C8B-B14F-4D97-AF65-F5344CB8AC3E}">
        <p14:creationId xmlns:p14="http://schemas.microsoft.com/office/powerpoint/2010/main" val="398941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00C505-B646-40BB-84F3-90F2BD4D159C}" type="slidenum">
              <a:rPr lang="en-US" smtClean="0"/>
              <a:t>1</a:t>
            </a:fld>
            <a:endParaRPr lang="en-US"/>
          </a:p>
        </p:txBody>
      </p:sp>
    </p:spTree>
    <p:extLst>
      <p:ext uri="{BB962C8B-B14F-4D97-AF65-F5344CB8AC3E}">
        <p14:creationId xmlns:p14="http://schemas.microsoft.com/office/powerpoint/2010/main" val="3161345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AEC998-448D-4D83-B0AA-11F6B39E5A62}" type="datetimeFigureOut">
              <a:rPr lang="en-US" smtClean="0"/>
              <a:t>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ABC45-F3FD-48DA-8247-3F433F4FE105}" type="slidenum">
              <a:rPr lang="en-US" smtClean="0"/>
              <a:t>‹#›</a:t>
            </a:fld>
            <a:endParaRPr lang="en-US"/>
          </a:p>
        </p:txBody>
      </p:sp>
    </p:spTree>
    <p:extLst>
      <p:ext uri="{BB962C8B-B14F-4D97-AF65-F5344CB8AC3E}">
        <p14:creationId xmlns:p14="http://schemas.microsoft.com/office/powerpoint/2010/main" val="1844087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AEC998-448D-4D83-B0AA-11F6B39E5A62}" type="datetimeFigureOut">
              <a:rPr lang="en-US" smtClean="0"/>
              <a:t>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ABC45-F3FD-48DA-8247-3F433F4FE105}" type="slidenum">
              <a:rPr lang="en-US" smtClean="0"/>
              <a:t>‹#›</a:t>
            </a:fld>
            <a:endParaRPr lang="en-US"/>
          </a:p>
        </p:txBody>
      </p:sp>
    </p:spTree>
    <p:extLst>
      <p:ext uri="{BB962C8B-B14F-4D97-AF65-F5344CB8AC3E}">
        <p14:creationId xmlns:p14="http://schemas.microsoft.com/office/powerpoint/2010/main" val="602396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AEC998-448D-4D83-B0AA-11F6B39E5A62}" type="datetimeFigureOut">
              <a:rPr lang="en-US" smtClean="0"/>
              <a:t>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ABC45-F3FD-48DA-8247-3F433F4FE105}" type="slidenum">
              <a:rPr lang="en-US" smtClean="0"/>
              <a:t>‹#›</a:t>
            </a:fld>
            <a:endParaRPr lang="en-US"/>
          </a:p>
        </p:txBody>
      </p:sp>
    </p:spTree>
    <p:extLst>
      <p:ext uri="{BB962C8B-B14F-4D97-AF65-F5344CB8AC3E}">
        <p14:creationId xmlns:p14="http://schemas.microsoft.com/office/powerpoint/2010/main" val="1280672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AEC998-448D-4D83-B0AA-11F6B39E5A62}" type="datetimeFigureOut">
              <a:rPr lang="en-US" smtClean="0"/>
              <a:t>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ABC45-F3FD-48DA-8247-3F433F4FE105}" type="slidenum">
              <a:rPr lang="en-US" smtClean="0"/>
              <a:t>‹#›</a:t>
            </a:fld>
            <a:endParaRPr lang="en-US"/>
          </a:p>
        </p:txBody>
      </p:sp>
    </p:spTree>
    <p:extLst>
      <p:ext uri="{BB962C8B-B14F-4D97-AF65-F5344CB8AC3E}">
        <p14:creationId xmlns:p14="http://schemas.microsoft.com/office/powerpoint/2010/main" val="3096613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AEC998-448D-4D83-B0AA-11F6B39E5A62}" type="datetimeFigureOut">
              <a:rPr lang="en-US" smtClean="0"/>
              <a:t>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ABC45-F3FD-48DA-8247-3F433F4FE105}" type="slidenum">
              <a:rPr lang="en-US" smtClean="0"/>
              <a:t>‹#›</a:t>
            </a:fld>
            <a:endParaRPr lang="en-US"/>
          </a:p>
        </p:txBody>
      </p:sp>
    </p:spTree>
    <p:extLst>
      <p:ext uri="{BB962C8B-B14F-4D97-AF65-F5344CB8AC3E}">
        <p14:creationId xmlns:p14="http://schemas.microsoft.com/office/powerpoint/2010/main" val="2715526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AEC998-448D-4D83-B0AA-11F6B39E5A62}" type="datetimeFigureOut">
              <a:rPr lang="en-US" smtClean="0"/>
              <a:t>2/21/2022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BABC45-F3FD-48DA-8247-3F433F4FE105}" type="slidenum">
              <a:rPr lang="en-US" smtClean="0"/>
              <a:t>‹#›</a:t>
            </a:fld>
            <a:endParaRPr lang="en-US"/>
          </a:p>
        </p:txBody>
      </p:sp>
    </p:spTree>
    <p:extLst>
      <p:ext uri="{BB962C8B-B14F-4D97-AF65-F5344CB8AC3E}">
        <p14:creationId xmlns:p14="http://schemas.microsoft.com/office/powerpoint/2010/main" val="1332247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AEC998-448D-4D83-B0AA-11F6B39E5A62}" type="datetimeFigureOut">
              <a:rPr lang="en-US" smtClean="0"/>
              <a:t>2/21/2022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BABC45-F3FD-48DA-8247-3F433F4FE105}" type="slidenum">
              <a:rPr lang="en-US" smtClean="0"/>
              <a:t>‹#›</a:t>
            </a:fld>
            <a:endParaRPr lang="en-US"/>
          </a:p>
        </p:txBody>
      </p:sp>
    </p:spTree>
    <p:extLst>
      <p:ext uri="{BB962C8B-B14F-4D97-AF65-F5344CB8AC3E}">
        <p14:creationId xmlns:p14="http://schemas.microsoft.com/office/powerpoint/2010/main" val="3174191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AEC998-448D-4D83-B0AA-11F6B39E5A62}" type="datetimeFigureOut">
              <a:rPr lang="en-US" smtClean="0"/>
              <a:t>2/21/2022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BABC45-F3FD-48DA-8247-3F433F4FE105}" type="slidenum">
              <a:rPr lang="en-US" smtClean="0"/>
              <a:t>‹#›</a:t>
            </a:fld>
            <a:endParaRPr lang="en-US"/>
          </a:p>
        </p:txBody>
      </p:sp>
    </p:spTree>
    <p:extLst>
      <p:ext uri="{BB962C8B-B14F-4D97-AF65-F5344CB8AC3E}">
        <p14:creationId xmlns:p14="http://schemas.microsoft.com/office/powerpoint/2010/main" val="1706014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AEC998-448D-4D83-B0AA-11F6B39E5A62}" type="datetimeFigureOut">
              <a:rPr lang="en-US" smtClean="0"/>
              <a:t>2/21/2022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BABC45-F3FD-48DA-8247-3F433F4FE105}" type="slidenum">
              <a:rPr lang="en-US" smtClean="0"/>
              <a:t>‹#›</a:t>
            </a:fld>
            <a:endParaRPr lang="en-US"/>
          </a:p>
        </p:txBody>
      </p:sp>
    </p:spTree>
    <p:extLst>
      <p:ext uri="{BB962C8B-B14F-4D97-AF65-F5344CB8AC3E}">
        <p14:creationId xmlns:p14="http://schemas.microsoft.com/office/powerpoint/2010/main" val="1703651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AEC998-448D-4D83-B0AA-11F6B39E5A62}" type="datetimeFigureOut">
              <a:rPr lang="en-US" smtClean="0"/>
              <a:t>2/21/2022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BABC45-F3FD-48DA-8247-3F433F4FE105}" type="slidenum">
              <a:rPr lang="en-US" smtClean="0"/>
              <a:t>‹#›</a:t>
            </a:fld>
            <a:endParaRPr lang="en-US"/>
          </a:p>
        </p:txBody>
      </p:sp>
    </p:spTree>
    <p:extLst>
      <p:ext uri="{BB962C8B-B14F-4D97-AF65-F5344CB8AC3E}">
        <p14:creationId xmlns:p14="http://schemas.microsoft.com/office/powerpoint/2010/main" val="2363308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AEC998-448D-4D83-B0AA-11F6B39E5A62}" type="datetimeFigureOut">
              <a:rPr lang="en-US" smtClean="0"/>
              <a:t>2/21/2022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BABC45-F3FD-48DA-8247-3F433F4FE105}" type="slidenum">
              <a:rPr lang="en-US" smtClean="0"/>
              <a:t>‹#›</a:t>
            </a:fld>
            <a:endParaRPr lang="en-US"/>
          </a:p>
        </p:txBody>
      </p:sp>
    </p:spTree>
    <p:extLst>
      <p:ext uri="{BB962C8B-B14F-4D97-AF65-F5344CB8AC3E}">
        <p14:creationId xmlns:p14="http://schemas.microsoft.com/office/powerpoint/2010/main" val="2762914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AEC998-448D-4D83-B0AA-11F6B39E5A62}" type="datetimeFigureOut">
              <a:rPr lang="en-US" smtClean="0"/>
              <a:t>2/21/2022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BABC45-F3FD-48DA-8247-3F433F4FE105}" type="slidenum">
              <a:rPr lang="en-US" smtClean="0"/>
              <a:t>‹#›</a:t>
            </a:fld>
            <a:endParaRPr lang="en-US"/>
          </a:p>
        </p:txBody>
      </p:sp>
    </p:spTree>
    <p:extLst>
      <p:ext uri="{BB962C8B-B14F-4D97-AF65-F5344CB8AC3E}">
        <p14:creationId xmlns:p14="http://schemas.microsoft.com/office/powerpoint/2010/main" val="3517131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a:srcRect l="6230" t="7018" r="9190" b="7018"/>
          <a:stretch/>
        </p:blipFill>
        <p:spPr>
          <a:xfrm>
            <a:off x="7186613" y="3223707"/>
            <a:ext cx="1331401" cy="1441737"/>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val="2908719683"/>
              </p:ext>
            </p:extLst>
          </p:nvPr>
        </p:nvGraphicFramePr>
        <p:xfrm>
          <a:off x="83305" y="784979"/>
          <a:ext cx="4717294" cy="5730459"/>
        </p:xfrm>
        <a:graphic>
          <a:graphicData uri="http://schemas.openxmlformats.org/drawingml/2006/table">
            <a:tbl>
              <a:tblPr firstRow="1" bandRow="1">
                <a:tableStyleId>{5C22544A-7EE6-4342-B048-85BDC9FD1C3A}</a:tableStyleId>
              </a:tblPr>
              <a:tblGrid>
                <a:gridCol w="1374019">
                  <a:extLst>
                    <a:ext uri="{9D8B030D-6E8A-4147-A177-3AD203B41FA5}">
                      <a16:colId xmlns:a16="http://schemas.microsoft.com/office/drawing/2014/main" val="20000"/>
                    </a:ext>
                  </a:extLst>
                </a:gridCol>
                <a:gridCol w="3343275">
                  <a:extLst>
                    <a:ext uri="{9D8B030D-6E8A-4147-A177-3AD203B41FA5}">
                      <a16:colId xmlns:a16="http://schemas.microsoft.com/office/drawing/2014/main" val="20001"/>
                    </a:ext>
                  </a:extLst>
                </a:gridCol>
              </a:tblGrid>
              <a:tr h="396459">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dirty="0" smtClean="0">
                          <a:solidFill>
                            <a:schemeClr val="tx1"/>
                          </a:solidFill>
                          <a:latin typeface="XCCW Joined 1a" panose="03050602040000000000" pitchFamily="66" charset="0"/>
                        </a:rPr>
                        <a:t>Subject</a:t>
                      </a:r>
                      <a:r>
                        <a:rPr lang="en-GB" sz="1800" b="0" baseline="0" dirty="0" smtClean="0">
                          <a:solidFill>
                            <a:schemeClr val="tx1"/>
                          </a:solidFill>
                          <a:latin typeface="XCCW Joined 1a" panose="03050602040000000000" pitchFamily="66" charset="0"/>
                        </a:rPr>
                        <a:t> Specific Vocabulary:</a:t>
                      </a:r>
                      <a:endParaRPr lang="en-US" sz="1800" b="0" dirty="0" smtClean="0">
                        <a:solidFill>
                          <a:schemeClr val="tx1"/>
                        </a:solidFill>
                        <a:latin typeface="XCCW Joined 1a" panose="03050602040000000000"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96459">
                <a:tc>
                  <a:txBody>
                    <a:bodyPr/>
                    <a:lstStyle/>
                    <a:p>
                      <a:r>
                        <a:rPr lang="en-US" sz="1050" b="0" dirty="0" smtClean="0">
                          <a:solidFill>
                            <a:schemeClr val="tx1"/>
                          </a:solidFill>
                          <a:latin typeface="XCCW Joined 1a" panose="03050602040000000000" pitchFamily="66" charset="0"/>
                        </a:rPr>
                        <a:t>Inheritance</a:t>
                      </a:r>
                      <a:r>
                        <a:rPr lang="en-US" sz="1050" b="0" baseline="0" dirty="0" smtClean="0">
                          <a:solidFill>
                            <a:schemeClr val="tx1"/>
                          </a:solidFill>
                          <a:latin typeface="XCCW Joined 1a" panose="03050602040000000000" pitchFamily="66" charset="0"/>
                        </a:rPr>
                        <a:t> </a:t>
                      </a:r>
                      <a:endParaRPr lang="en-US" sz="1050" b="0" dirty="0">
                        <a:solidFill>
                          <a:schemeClr val="tx1"/>
                        </a:solidFill>
                        <a:latin typeface="XCCW Joined 1a" panose="03050602040000000000"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latin typeface="XCCW Joined 1a" panose="03050602040000000000" pitchFamily="66" charset="0"/>
                        </a:rPr>
                        <a:t>Is the name for the passing of traits, or characteristics, from parents to oﬀspring.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61528">
                <a:tc>
                  <a:txBody>
                    <a:bodyPr/>
                    <a:lstStyle/>
                    <a:p>
                      <a:r>
                        <a:rPr lang="en-US" sz="1050" b="0" dirty="0" smtClean="0">
                          <a:solidFill>
                            <a:schemeClr val="tx1"/>
                          </a:solidFill>
                          <a:latin typeface="XCCW Joined 1a" panose="03050602040000000000" pitchFamily="66" charset="0"/>
                        </a:rPr>
                        <a:t>Characteristics</a:t>
                      </a:r>
                      <a:r>
                        <a:rPr lang="en-US" sz="1050" b="0" baseline="0" dirty="0" smtClean="0">
                          <a:solidFill>
                            <a:schemeClr val="tx1"/>
                          </a:solidFill>
                          <a:latin typeface="XCCW Joined 1a" panose="03050602040000000000" pitchFamily="66" charset="0"/>
                        </a:rPr>
                        <a:t> </a:t>
                      </a:r>
                      <a:endParaRPr lang="en-US" sz="1050" b="0" dirty="0">
                        <a:solidFill>
                          <a:schemeClr val="tx1"/>
                        </a:solidFill>
                        <a:latin typeface="XCCW Joined 1a" panose="03050602040000000000"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kern="1200" dirty="0" smtClean="0">
                          <a:solidFill>
                            <a:schemeClr val="dk1"/>
                          </a:solidFill>
                          <a:effectLst/>
                          <a:latin typeface="XCCW Joined 1a" panose="03050602040000000000" pitchFamily="66" charset="0"/>
                          <a:ea typeface="+mn-ea"/>
                          <a:cs typeface="+mn-cs"/>
                        </a:rPr>
                        <a:t>A</a:t>
                      </a:r>
                      <a:r>
                        <a:rPr lang="en-US" sz="1100" b="0" i="0" kern="1200" baseline="0" dirty="0" smtClean="0">
                          <a:solidFill>
                            <a:schemeClr val="dk1"/>
                          </a:solidFill>
                          <a:effectLst/>
                          <a:latin typeface="XCCW Joined 1a" panose="03050602040000000000" pitchFamily="66" charset="0"/>
                          <a:ea typeface="+mn-ea"/>
                          <a:cs typeface="+mn-cs"/>
                        </a:rPr>
                        <a:t> </a:t>
                      </a:r>
                      <a:r>
                        <a:rPr lang="en-US" sz="1100" b="0" i="0" kern="1200" dirty="0" smtClean="0">
                          <a:solidFill>
                            <a:schemeClr val="dk1"/>
                          </a:solidFill>
                          <a:effectLst/>
                          <a:latin typeface="XCCW Joined 1a" panose="03050602040000000000" pitchFamily="66" charset="0"/>
                          <a:ea typeface="+mn-ea"/>
                          <a:cs typeface="+mn-cs"/>
                        </a:rPr>
                        <a:t>feature or quality belonging typically to a person, place, or thing and serving to identify them.</a:t>
                      </a:r>
                      <a:endParaRPr lang="en-US" sz="1100" b="0" dirty="0" smtClean="0">
                        <a:solidFill>
                          <a:schemeClr val="tx1"/>
                        </a:solidFill>
                        <a:latin typeface="XCCW Joined 1a" panose="03050602040000000000"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96459">
                <a:tc>
                  <a:txBody>
                    <a:bodyPr/>
                    <a:lstStyle/>
                    <a:p>
                      <a:r>
                        <a:rPr lang="en-US" sz="1050" b="0" dirty="0" smtClean="0">
                          <a:solidFill>
                            <a:schemeClr val="tx1"/>
                          </a:solidFill>
                          <a:latin typeface="XCCW Joined 1a" panose="03050602040000000000" pitchFamily="66" charset="0"/>
                        </a:rPr>
                        <a:t>Variation </a:t>
                      </a:r>
                      <a:endParaRPr lang="en-US" sz="1050" b="0" dirty="0">
                        <a:solidFill>
                          <a:schemeClr val="tx1"/>
                        </a:solidFill>
                        <a:latin typeface="XCCW Joined 1a" panose="03050602040000000000"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b="0" dirty="0" smtClean="0">
                          <a:solidFill>
                            <a:schemeClr val="tx1"/>
                          </a:solidFill>
                          <a:latin typeface="XCCW Joined 1a" panose="03050602040000000000" pitchFamily="66" charset="0"/>
                        </a:rPr>
                        <a:t>Variation occurs in a species from generation to generation. Although an oﬀspring will have some similar characteristics to its parents, it will also have many diﬀerent characteristics. This is called variation.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96459">
                <a:tc>
                  <a:txBody>
                    <a:bodyPr/>
                    <a:lstStyle/>
                    <a:p>
                      <a:r>
                        <a:rPr lang="en-US" sz="1050" b="0" dirty="0" smtClean="0">
                          <a:solidFill>
                            <a:schemeClr val="tx1"/>
                          </a:solidFill>
                          <a:latin typeface="XCCW Joined 1a" panose="03050602040000000000" pitchFamily="66" charset="0"/>
                        </a:rPr>
                        <a:t>Evolution </a:t>
                      </a:r>
                      <a:endParaRPr lang="en-US" sz="1050" b="0" dirty="0">
                        <a:solidFill>
                          <a:schemeClr val="tx1"/>
                        </a:solidFill>
                        <a:latin typeface="XCCW Joined 1a" panose="03050602040000000000"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b="0" dirty="0" smtClean="0">
                          <a:solidFill>
                            <a:schemeClr val="tx1"/>
                          </a:solidFill>
                          <a:latin typeface="XCCW Joined 1a" panose="03050602040000000000" pitchFamily="66" charset="0"/>
                        </a:rPr>
                        <a:t>Evolution explains how all life on Earth has adapted and changed to suit its environments over 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96459">
                <a:tc>
                  <a:txBody>
                    <a:bodyPr/>
                    <a:lstStyle/>
                    <a:p>
                      <a:r>
                        <a:rPr lang="en-US" sz="1050" b="0" dirty="0" smtClean="0">
                          <a:solidFill>
                            <a:schemeClr val="tx1"/>
                          </a:solidFill>
                          <a:latin typeface="XCCW Joined 1a" panose="03050602040000000000" pitchFamily="66" charset="0"/>
                        </a:rPr>
                        <a:t>Species </a:t>
                      </a:r>
                      <a:endParaRPr lang="en-US" sz="1050" b="0" dirty="0">
                        <a:solidFill>
                          <a:schemeClr val="tx1"/>
                        </a:solidFill>
                        <a:latin typeface="XCCW Joined 1a" panose="03050602040000000000"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b="0" i="0" kern="1200" dirty="0" smtClean="0">
                          <a:solidFill>
                            <a:schemeClr val="dk1"/>
                          </a:solidFill>
                          <a:effectLst/>
                          <a:latin typeface="XCCW Joined 1a" panose="03050602040000000000" pitchFamily="66" charset="0"/>
                          <a:ea typeface="+mn-ea"/>
                          <a:cs typeface="+mn-cs"/>
                        </a:rPr>
                        <a:t>Is a group of animals, plants or other living things that all share common characteristics and that are all classified as alike in some manner.</a:t>
                      </a:r>
                      <a:endParaRPr lang="en-US" sz="1100" b="0" dirty="0">
                        <a:solidFill>
                          <a:schemeClr val="tx1"/>
                        </a:solidFill>
                        <a:latin typeface="XCCW Joined 1a" panose="03050602040000000000"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96459">
                <a:tc>
                  <a:txBody>
                    <a:bodyPr/>
                    <a:lstStyle/>
                    <a:p>
                      <a:r>
                        <a:rPr lang="en-US" sz="1050" b="0" dirty="0" smtClean="0">
                          <a:solidFill>
                            <a:schemeClr val="tx1"/>
                          </a:solidFill>
                          <a:latin typeface="XCCW Joined 1a" panose="03050602040000000000" pitchFamily="66" charset="0"/>
                        </a:rPr>
                        <a:t>Mutations</a:t>
                      </a:r>
                      <a:endParaRPr lang="en-US" sz="1050" b="0" dirty="0">
                        <a:solidFill>
                          <a:schemeClr val="tx1"/>
                        </a:solidFill>
                        <a:latin typeface="XCCW Joined 1a" panose="03050602040000000000"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b="0" dirty="0" smtClean="0">
                          <a:solidFill>
                            <a:schemeClr val="tx1"/>
                          </a:solidFill>
                          <a:latin typeface="XCCW Joined 1a" panose="03050602040000000000" pitchFamily="66" charset="0"/>
                        </a:rPr>
                        <a:t>Mutations occur naturally from one generation to the next in all living things..</a:t>
                      </a:r>
                      <a:endParaRPr lang="en-US" sz="1100" b="0" dirty="0">
                        <a:solidFill>
                          <a:schemeClr val="tx1"/>
                        </a:solidFill>
                        <a:latin typeface="XCCW Joined 1a" panose="03050602040000000000"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96459">
                <a:tc>
                  <a:txBody>
                    <a:bodyPr/>
                    <a:lstStyle/>
                    <a:p>
                      <a:r>
                        <a:rPr lang="en-US" sz="1050" b="0" dirty="0" smtClean="0">
                          <a:solidFill>
                            <a:schemeClr val="tx1"/>
                          </a:solidFill>
                          <a:latin typeface="XCCW Joined 1a" panose="03050602040000000000" pitchFamily="66" charset="0"/>
                        </a:rPr>
                        <a:t>Paloentologists</a:t>
                      </a:r>
                      <a:endParaRPr lang="en-US" sz="1050" b="0" dirty="0">
                        <a:solidFill>
                          <a:schemeClr val="tx1"/>
                        </a:solidFill>
                        <a:latin typeface="XCCW Joined 1a" panose="03050602040000000000"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b="0" dirty="0" smtClean="0">
                          <a:solidFill>
                            <a:schemeClr val="tx1"/>
                          </a:solidFill>
                          <a:latin typeface="XCCW Joined 1a" panose="03050602040000000000" pitchFamily="66" charset="0"/>
                        </a:rPr>
                        <a:t>Are scientists who study fossils in rocks to learn more about how animals and plants have evolved over millions of years. </a:t>
                      </a:r>
                      <a:endParaRPr lang="en-US" sz="1100" b="0" dirty="0">
                        <a:solidFill>
                          <a:schemeClr val="tx1"/>
                        </a:solidFill>
                        <a:latin typeface="XCCW Joined 1a" panose="03050602040000000000"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pic>
        <p:nvPicPr>
          <p:cNvPr id="2" name="Picture 1"/>
          <p:cNvPicPr>
            <a:picLocks noChangeAspect="1"/>
          </p:cNvPicPr>
          <p:nvPr/>
        </p:nvPicPr>
        <p:blipFill>
          <a:blip r:embed="rId4"/>
          <a:stretch>
            <a:fillRect/>
          </a:stretch>
        </p:blipFill>
        <p:spPr>
          <a:xfrm>
            <a:off x="5005301" y="663814"/>
            <a:ext cx="1428239" cy="1918795"/>
          </a:xfrm>
          <a:prstGeom prst="rect">
            <a:avLst/>
          </a:prstGeom>
        </p:spPr>
      </p:pic>
      <p:sp>
        <p:nvSpPr>
          <p:cNvPr id="3" name="Rectangle 2"/>
          <p:cNvSpPr/>
          <p:nvPr/>
        </p:nvSpPr>
        <p:spPr>
          <a:xfrm>
            <a:off x="4929186" y="2256208"/>
            <a:ext cx="1479642" cy="1107996"/>
          </a:xfrm>
          <a:prstGeom prst="rect">
            <a:avLst/>
          </a:prstGeom>
          <a:solidFill>
            <a:schemeClr val="bg1"/>
          </a:solidFill>
          <a:ln>
            <a:solidFill>
              <a:schemeClr val="tx1"/>
            </a:solidFill>
          </a:ln>
        </p:spPr>
        <p:txBody>
          <a:bodyPr wrap="square">
            <a:spAutoFit/>
          </a:bodyPr>
          <a:lstStyle/>
          <a:p>
            <a:pPr algn="ctr"/>
            <a:r>
              <a:rPr lang="en-US" sz="1100" dirty="0">
                <a:latin typeface="XCCW Joined 1a" panose="03050602040000000000" pitchFamily="66" charset="0"/>
              </a:rPr>
              <a:t>The foal has inherited a distinctive white facial marking from its mother.</a:t>
            </a:r>
            <a:endParaRPr lang="en-GB" sz="1100" dirty="0">
              <a:latin typeface="XCCW Joined 1a" panose="03050602040000000000" pitchFamily="66" charset="0"/>
            </a:endParaRPr>
          </a:p>
        </p:txBody>
      </p:sp>
      <p:pic>
        <p:nvPicPr>
          <p:cNvPr id="7" name="Picture 6"/>
          <p:cNvPicPr>
            <a:picLocks noChangeAspect="1"/>
          </p:cNvPicPr>
          <p:nvPr/>
        </p:nvPicPr>
        <p:blipFill>
          <a:blip r:embed="rId5"/>
          <a:stretch>
            <a:fillRect/>
          </a:stretch>
        </p:blipFill>
        <p:spPr>
          <a:xfrm>
            <a:off x="6465980" y="728661"/>
            <a:ext cx="1949357" cy="1322371"/>
          </a:xfrm>
          <a:prstGeom prst="rect">
            <a:avLst/>
          </a:prstGeom>
        </p:spPr>
      </p:pic>
      <p:sp>
        <p:nvSpPr>
          <p:cNvPr id="15" name="Rectangle 14"/>
          <p:cNvSpPr/>
          <p:nvPr/>
        </p:nvSpPr>
        <p:spPr>
          <a:xfrm>
            <a:off x="6515376" y="2088378"/>
            <a:ext cx="1920782" cy="938719"/>
          </a:xfrm>
          <a:prstGeom prst="rect">
            <a:avLst/>
          </a:prstGeom>
          <a:ln>
            <a:solidFill>
              <a:schemeClr val="tx1"/>
            </a:solidFill>
          </a:ln>
        </p:spPr>
        <p:txBody>
          <a:bodyPr wrap="square">
            <a:spAutoFit/>
          </a:bodyPr>
          <a:lstStyle/>
          <a:p>
            <a:pPr algn="ctr"/>
            <a:r>
              <a:rPr lang="en-US" sz="1100" dirty="0">
                <a:latin typeface="XCCW Joined 1a" panose="03050602040000000000" pitchFamily="66" charset="0"/>
              </a:rPr>
              <a:t>Sheep with white wool may occasionally produce oﬀspring with black wool</a:t>
            </a:r>
            <a:endParaRPr lang="en-GB" sz="1100" dirty="0">
              <a:latin typeface="XCCW Joined 1a" panose="03050602040000000000" pitchFamily="66" charset="0"/>
            </a:endParaRPr>
          </a:p>
        </p:txBody>
      </p:sp>
      <p:sp>
        <p:nvSpPr>
          <p:cNvPr id="17" name="Rectangle 16"/>
          <p:cNvSpPr/>
          <p:nvPr/>
        </p:nvSpPr>
        <p:spPr>
          <a:xfrm>
            <a:off x="6925462" y="5819256"/>
            <a:ext cx="5197068" cy="938719"/>
          </a:xfrm>
          <a:prstGeom prst="rect">
            <a:avLst/>
          </a:prstGeom>
          <a:ln>
            <a:solidFill>
              <a:schemeClr val="tx1"/>
            </a:solidFill>
          </a:ln>
        </p:spPr>
        <p:txBody>
          <a:bodyPr wrap="square">
            <a:spAutoFit/>
          </a:bodyPr>
          <a:lstStyle/>
          <a:p>
            <a:pPr algn="ctr"/>
            <a:r>
              <a:rPr lang="en-US" sz="1100" dirty="0">
                <a:latin typeface="XCCW Joined 1a" panose="03050602040000000000" pitchFamily="66" charset="0"/>
              </a:rPr>
              <a:t>In the 17th and 18th centuries, scientists such as Carl Linnaeus were developing systems for classifying living things and developing theories which explained how living things were aﬀected and changed over time by the conditions of their </a:t>
            </a:r>
            <a:r>
              <a:rPr lang="en-US" sz="1100" dirty="0" smtClean="0">
                <a:latin typeface="XCCW Joined 1a" panose="03050602040000000000" pitchFamily="66" charset="0"/>
              </a:rPr>
              <a:t>environment.</a:t>
            </a:r>
            <a:endParaRPr lang="en-GB" sz="1100" dirty="0">
              <a:latin typeface="XCCW Joined 1a" panose="03050602040000000000" pitchFamily="66" charset="0"/>
            </a:endParaRPr>
          </a:p>
        </p:txBody>
      </p:sp>
      <p:sp>
        <p:nvSpPr>
          <p:cNvPr id="11" name="Rectangle 10"/>
          <p:cNvSpPr/>
          <p:nvPr/>
        </p:nvSpPr>
        <p:spPr>
          <a:xfrm>
            <a:off x="8501037" y="771525"/>
            <a:ext cx="3621493" cy="2816156"/>
          </a:xfrm>
          <a:prstGeom prst="rect">
            <a:avLst/>
          </a:prstGeom>
          <a:ln>
            <a:solidFill>
              <a:schemeClr val="tx1"/>
            </a:solidFill>
          </a:ln>
        </p:spPr>
        <p:txBody>
          <a:bodyPr wrap="square">
            <a:spAutoFit/>
          </a:bodyPr>
          <a:lstStyle/>
          <a:p>
            <a:pPr algn="ctr"/>
            <a:r>
              <a:rPr lang="en-US" sz="1200" u="sng" dirty="0" smtClean="0">
                <a:latin typeface="XCCW Joined 1a" panose="03050602040000000000" pitchFamily="66" charset="0"/>
              </a:rPr>
              <a:t>Natural Selection</a:t>
            </a:r>
          </a:p>
          <a:p>
            <a:pPr marL="171450" indent="-171450">
              <a:buFont typeface="Arial" panose="020B0604020202020204" pitchFamily="34" charset="0"/>
              <a:buChar char="•"/>
            </a:pPr>
            <a:r>
              <a:rPr lang="en-US" sz="1100" dirty="0" smtClean="0">
                <a:latin typeface="XCCW Joined 1a" panose="03050602040000000000" pitchFamily="66" charset="0"/>
              </a:rPr>
              <a:t>Living </a:t>
            </a:r>
            <a:r>
              <a:rPr lang="en-US" sz="1100" dirty="0">
                <a:latin typeface="XCCW Joined 1a" panose="03050602040000000000" pitchFamily="66" charset="0"/>
              </a:rPr>
              <a:t>things reproduce and become more numerous </a:t>
            </a:r>
            <a:endParaRPr lang="en-US" sz="1100" dirty="0" smtClean="0">
              <a:latin typeface="XCCW Joined 1a" panose="03050602040000000000" pitchFamily="66" charset="0"/>
            </a:endParaRPr>
          </a:p>
          <a:p>
            <a:pPr marL="171450" indent="-171450">
              <a:buFont typeface="Arial" panose="020B0604020202020204" pitchFamily="34" charset="0"/>
              <a:buChar char="•"/>
            </a:pPr>
            <a:r>
              <a:rPr lang="en-US" sz="1100" dirty="0" smtClean="0">
                <a:latin typeface="XCCW Joined 1a" panose="03050602040000000000" pitchFamily="66" charset="0"/>
              </a:rPr>
              <a:t>Oﬀspring </a:t>
            </a:r>
            <a:r>
              <a:rPr lang="en-US" sz="1100" dirty="0">
                <a:latin typeface="XCCW Joined 1a" panose="03050602040000000000" pitchFamily="66" charset="0"/>
              </a:rPr>
              <a:t>diﬀer from their parents (variation) </a:t>
            </a:r>
            <a:endParaRPr lang="en-US" sz="1100" dirty="0" smtClean="0">
              <a:latin typeface="XCCW Joined 1a" panose="03050602040000000000" pitchFamily="66" charset="0"/>
            </a:endParaRPr>
          </a:p>
          <a:p>
            <a:pPr marL="171450" indent="-171450">
              <a:buFont typeface="Arial" panose="020B0604020202020204" pitchFamily="34" charset="0"/>
              <a:buChar char="•"/>
            </a:pPr>
            <a:r>
              <a:rPr lang="en-US" sz="1100" dirty="0" smtClean="0">
                <a:latin typeface="XCCW Joined 1a" panose="03050602040000000000" pitchFamily="66" charset="0"/>
              </a:rPr>
              <a:t>Some </a:t>
            </a:r>
            <a:r>
              <a:rPr lang="en-US" sz="1100" dirty="0">
                <a:latin typeface="XCCW Joined 1a" panose="03050602040000000000" pitchFamily="66" charset="0"/>
              </a:rPr>
              <a:t>of those diﬀerences are advantageous, giving the oﬀspring a greater chance of surviving and reproducing </a:t>
            </a:r>
            <a:endParaRPr lang="en-US" sz="1100" dirty="0" smtClean="0">
              <a:latin typeface="XCCW Joined 1a" panose="03050602040000000000" pitchFamily="66" charset="0"/>
            </a:endParaRPr>
          </a:p>
          <a:p>
            <a:pPr marL="171450" indent="-171450">
              <a:buFont typeface="Arial" panose="020B0604020202020204" pitchFamily="34" charset="0"/>
              <a:buChar char="•"/>
            </a:pPr>
            <a:r>
              <a:rPr lang="en-US" sz="1100" dirty="0" smtClean="0">
                <a:latin typeface="XCCW Joined 1a" panose="03050602040000000000" pitchFamily="66" charset="0"/>
              </a:rPr>
              <a:t>More </a:t>
            </a:r>
            <a:r>
              <a:rPr lang="en-US" sz="1100" dirty="0">
                <a:latin typeface="XCCW Joined 1a" panose="03050602040000000000" pitchFamily="66" charset="0"/>
              </a:rPr>
              <a:t>oﬀspring will be born with that variation </a:t>
            </a:r>
            <a:endParaRPr lang="en-US" sz="1100" dirty="0" smtClean="0">
              <a:latin typeface="XCCW Joined 1a" panose="03050602040000000000" pitchFamily="66" charset="0"/>
            </a:endParaRPr>
          </a:p>
          <a:p>
            <a:pPr marL="171450" indent="-171450">
              <a:buFont typeface="Arial" panose="020B0604020202020204" pitchFamily="34" charset="0"/>
              <a:buChar char="•"/>
            </a:pPr>
            <a:r>
              <a:rPr lang="en-US" sz="1100" dirty="0" smtClean="0">
                <a:latin typeface="XCCW Joined 1a" panose="03050602040000000000" pitchFamily="66" charset="0"/>
              </a:rPr>
              <a:t>That </a:t>
            </a:r>
            <a:r>
              <a:rPr lang="en-US" sz="1100" dirty="0">
                <a:latin typeface="XCCW Joined 1a" panose="03050602040000000000" pitchFamily="66" charset="0"/>
              </a:rPr>
              <a:t>variation may spread through a population and change it </a:t>
            </a:r>
            <a:endParaRPr lang="en-US" sz="1100" dirty="0" smtClean="0">
              <a:latin typeface="XCCW Joined 1a" panose="03050602040000000000" pitchFamily="66" charset="0"/>
            </a:endParaRPr>
          </a:p>
          <a:p>
            <a:pPr marL="171450" indent="-171450">
              <a:buFont typeface="Arial" panose="020B0604020202020204" pitchFamily="34" charset="0"/>
              <a:buChar char="•"/>
            </a:pPr>
            <a:r>
              <a:rPr lang="en-US" sz="1100" dirty="0" smtClean="0">
                <a:latin typeface="XCCW Joined 1a" panose="03050602040000000000" pitchFamily="66" charset="0"/>
              </a:rPr>
              <a:t>Sometimes</a:t>
            </a:r>
            <a:r>
              <a:rPr lang="en-US" sz="1100" dirty="0">
                <a:latin typeface="XCCW Joined 1a" panose="03050602040000000000" pitchFamily="66" charset="0"/>
              </a:rPr>
              <a:t>, part of a population will develop diﬀerent variations, eventually forming a new </a:t>
            </a:r>
            <a:r>
              <a:rPr lang="en-US" sz="1100" dirty="0" smtClean="0">
                <a:latin typeface="XCCW Joined 1a" panose="03050602040000000000" pitchFamily="66" charset="0"/>
              </a:rPr>
              <a:t>species.</a:t>
            </a:r>
            <a:endParaRPr lang="en-GB" sz="1100" dirty="0">
              <a:latin typeface="XCCW Joined 1a" panose="03050602040000000000" pitchFamily="66" charset="0"/>
            </a:endParaRPr>
          </a:p>
        </p:txBody>
      </p:sp>
      <p:pic>
        <p:nvPicPr>
          <p:cNvPr id="12" name="Picture 11"/>
          <p:cNvPicPr>
            <a:picLocks noChangeAspect="1"/>
          </p:cNvPicPr>
          <p:nvPr/>
        </p:nvPicPr>
        <p:blipFill rotWithShape="1">
          <a:blip r:embed="rId6"/>
          <a:srcRect l="1461" t="9322" r="1280"/>
          <a:stretch/>
        </p:blipFill>
        <p:spPr>
          <a:xfrm>
            <a:off x="8636186" y="3667059"/>
            <a:ext cx="3339653" cy="1058107"/>
          </a:xfrm>
          <a:prstGeom prst="rect">
            <a:avLst/>
          </a:prstGeom>
          <a:ln>
            <a:solidFill>
              <a:schemeClr val="tx1"/>
            </a:solidFill>
          </a:ln>
        </p:spPr>
      </p:pic>
      <p:sp>
        <p:nvSpPr>
          <p:cNvPr id="22" name="Rectangle 21"/>
          <p:cNvSpPr/>
          <p:nvPr/>
        </p:nvSpPr>
        <p:spPr>
          <a:xfrm>
            <a:off x="7037353" y="4795599"/>
            <a:ext cx="5021643" cy="938719"/>
          </a:xfrm>
          <a:prstGeom prst="rect">
            <a:avLst/>
          </a:prstGeom>
          <a:ln>
            <a:solidFill>
              <a:schemeClr val="tx1"/>
            </a:solidFill>
          </a:ln>
        </p:spPr>
        <p:txBody>
          <a:bodyPr wrap="square">
            <a:spAutoFit/>
          </a:bodyPr>
          <a:lstStyle/>
          <a:p>
            <a:pPr algn="ctr"/>
            <a:r>
              <a:rPr lang="en-US" sz="1100" dirty="0">
                <a:latin typeface="XCCW Joined 1a" panose="03050602040000000000" pitchFamily="66" charset="0"/>
              </a:rPr>
              <a:t>One of the main pieces evidence that helps explain the process of evolution is the fossil record. Fossils are formed over millions of years. The remains of animals have been </a:t>
            </a:r>
            <a:r>
              <a:rPr lang="en-US" sz="1100" dirty="0" smtClean="0">
                <a:latin typeface="XCCW Joined 1a" panose="03050602040000000000" pitchFamily="66" charset="0"/>
              </a:rPr>
              <a:t>fossilized, </a:t>
            </a:r>
            <a:r>
              <a:rPr lang="en-US" sz="1100" dirty="0">
                <a:latin typeface="XCCW Joined 1a" panose="03050602040000000000" pitchFamily="66" charset="0"/>
              </a:rPr>
              <a:t>and layer after layer of rock built up above them as the landscape changed.</a:t>
            </a:r>
          </a:p>
        </p:txBody>
      </p:sp>
      <p:pic>
        <p:nvPicPr>
          <p:cNvPr id="16" name="Picture 15"/>
          <p:cNvPicPr>
            <a:picLocks noChangeAspect="1"/>
          </p:cNvPicPr>
          <p:nvPr/>
        </p:nvPicPr>
        <p:blipFill rotWithShape="1">
          <a:blip r:embed="rId7"/>
          <a:srcRect l="26431"/>
          <a:stretch/>
        </p:blipFill>
        <p:spPr>
          <a:xfrm>
            <a:off x="5198959" y="3484357"/>
            <a:ext cx="1429089" cy="1302090"/>
          </a:xfrm>
          <a:prstGeom prst="rect">
            <a:avLst/>
          </a:prstGeom>
        </p:spPr>
      </p:pic>
      <p:sp>
        <p:nvSpPr>
          <p:cNvPr id="24" name="Rectangle 23"/>
          <p:cNvSpPr/>
          <p:nvPr/>
        </p:nvSpPr>
        <p:spPr>
          <a:xfrm>
            <a:off x="4929187" y="4824175"/>
            <a:ext cx="1919046" cy="1954381"/>
          </a:xfrm>
          <a:prstGeom prst="rect">
            <a:avLst/>
          </a:prstGeom>
          <a:solidFill>
            <a:schemeClr val="bg1"/>
          </a:solidFill>
          <a:ln>
            <a:solidFill>
              <a:schemeClr val="tx1"/>
            </a:solidFill>
          </a:ln>
        </p:spPr>
        <p:txBody>
          <a:bodyPr wrap="square">
            <a:spAutoFit/>
          </a:bodyPr>
          <a:lstStyle/>
          <a:p>
            <a:pPr algn="ctr"/>
            <a:r>
              <a:rPr lang="en-US" sz="1100" dirty="0" smtClean="0">
                <a:latin typeface="XCCW Joined 1a" panose="03050602040000000000" pitchFamily="66" charset="0"/>
              </a:rPr>
              <a:t>The </a:t>
            </a:r>
            <a:r>
              <a:rPr lang="en-US" sz="1100" dirty="0">
                <a:latin typeface="XCCW Joined 1a" panose="03050602040000000000" pitchFamily="66" charset="0"/>
              </a:rPr>
              <a:t>daughter has inherited her brown eyes from her father. This is not random: if two parents have blue eyes and brown eyes, it is much more likely that their oﬀspring will inherit brown eyes. </a:t>
            </a:r>
          </a:p>
        </p:txBody>
      </p:sp>
      <p:sp>
        <p:nvSpPr>
          <p:cNvPr id="26" name="TextBox 25"/>
          <p:cNvSpPr txBox="1"/>
          <p:nvPr/>
        </p:nvSpPr>
        <p:spPr>
          <a:xfrm>
            <a:off x="269048" y="140594"/>
            <a:ext cx="11616744" cy="523220"/>
          </a:xfrm>
          <a:prstGeom prst="rect">
            <a:avLst/>
          </a:prstGeom>
          <a:noFill/>
        </p:spPr>
        <p:txBody>
          <a:bodyPr wrap="square" rtlCol="0">
            <a:spAutoFit/>
          </a:bodyPr>
          <a:lstStyle/>
          <a:p>
            <a:pPr algn="ctr"/>
            <a:r>
              <a:rPr lang="en-GB" sz="2800" dirty="0" smtClean="0">
                <a:latin typeface="XCCW Joined 1a" panose="03050602040000000000" pitchFamily="66" charset="0"/>
              </a:rPr>
              <a:t>Year 6 Knowledge Mat: Evolution and inheritance</a:t>
            </a:r>
            <a:endParaRPr lang="en-US" sz="2800" dirty="0">
              <a:latin typeface="XCCW Joined 1a" panose="03050602040000000000" pitchFamily="66" charset="0"/>
            </a:endParaRPr>
          </a:p>
        </p:txBody>
      </p:sp>
    </p:spTree>
    <p:extLst>
      <p:ext uri="{BB962C8B-B14F-4D97-AF65-F5344CB8AC3E}">
        <p14:creationId xmlns:p14="http://schemas.microsoft.com/office/powerpoint/2010/main" val="29642315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417</TotalTime>
  <Words>394</Words>
  <Application>Microsoft Office PowerPoint</Application>
  <PresentationFormat>Widescreen</PresentationFormat>
  <Paragraphs>29</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XCCW Joined 1a</vt:lpstr>
      <vt:lpstr>Office Theme</vt:lpstr>
      <vt:lpstr>PowerPoint Presentation</vt:lpstr>
    </vt:vector>
  </TitlesOfParts>
  <Company>College Town Juniors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Cross</dc:creator>
  <cp:lastModifiedBy>Paul Tatum</cp:lastModifiedBy>
  <cp:revision>29</cp:revision>
  <cp:lastPrinted>2022-02-21T12:47:59Z</cp:lastPrinted>
  <dcterms:created xsi:type="dcterms:W3CDTF">2019-07-01T10:01:22Z</dcterms:created>
  <dcterms:modified xsi:type="dcterms:W3CDTF">2022-02-21T12:48:35Z</dcterms:modified>
</cp:coreProperties>
</file>