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CA0A5C9-E022-4054-BD65-B8379F829A80}" type="datetimeFigureOut">
              <a:rPr lang="en-GB" smtClean="0"/>
              <a:t>27/03/2024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A4A9F-20E6-4DA7-81B4-284BCE8E7D7B}" type="slidenum">
              <a:rPr lang="en-GB" smtClean="0"/>
              <a:t>‹#›</a:t>
            </a:fld>
            <a:endParaRPr lang="en-GB"/>
          </a:p>
        </p:txBody>
      </p:sp>
    </p:spTree>
    <p:extLst>
      <p:ext uri="{BB962C8B-B14F-4D97-AF65-F5344CB8AC3E}">
        <p14:creationId xmlns:p14="http://schemas.microsoft.com/office/powerpoint/2010/main" val="1792158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A0A5C9-E022-4054-BD65-B8379F829A80}" type="datetimeFigureOut">
              <a:rPr lang="en-GB" smtClean="0"/>
              <a:t>27/03/2024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A4A9F-20E6-4DA7-81B4-284BCE8E7D7B}" type="slidenum">
              <a:rPr lang="en-GB" smtClean="0"/>
              <a:t>‹#›</a:t>
            </a:fld>
            <a:endParaRPr lang="en-GB"/>
          </a:p>
        </p:txBody>
      </p:sp>
    </p:spTree>
    <p:extLst>
      <p:ext uri="{BB962C8B-B14F-4D97-AF65-F5344CB8AC3E}">
        <p14:creationId xmlns:p14="http://schemas.microsoft.com/office/powerpoint/2010/main" val="102663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A0A5C9-E022-4054-BD65-B8379F829A80}" type="datetimeFigureOut">
              <a:rPr lang="en-GB" smtClean="0"/>
              <a:t>27/03/2024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A4A9F-20E6-4DA7-81B4-284BCE8E7D7B}" type="slidenum">
              <a:rPr lang="en-GB" smtClean="0"/>
              <a:t>‹#›</a:t>
            </a:fld>
            <a:endParaRPr lang="en-GB"/>
          </a:p>
        </p:txBody>
      </p:sp>
    </p:spTree>
    <p:extLst>
      <p:ext uri="{BB962C8B-B14F-4D97-AF65-F5344CB8AC3E}">
        <p14:creationId xmlns:p14="http://schemas.microsoft.com/office/powerpoint/2010/main" val="2690604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A0A5C9-E022-4054-BD65-B8379F829A80}" type="datetimeFigureOut">
              <a:rPr lang="en-GB" smtClean="0"/>
              <a:t>27/03/2024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A4A9F-20E6-4DA7-81B4-284BCE8E7D7B}" type="slidenum">
              <a:rPr lang="en-GB" smtClean="0"/>
              <a:t>‹#›</a:t>
            </a:fld>
            <a:endParaRPr lang="en-GB"/>
          </a:p>
        </p:txBody>
      </p:sp>
    </p:spTree>
    <p:extLst>
      <p:ext uri="{BB962C8B-B14F-4D97-AF65-F5344CB8AC3E}">
        <p14:creationId xmlns:p14="http://schemas.microsoft.com/office/powerpoint/2010/main" val="1109467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A0A5C9-E022-4054-BD65-B8379F829A80}" type="datetimeFigureOut">
              <a:rPr lang="en-GB" smtClean="0"/>
              <a:t>27/03/2024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A4A9F-20E6-4DA7-81B4-284BCE8E7D7B}" type="slidenum">
              <a:rPr lang="en-GB" smtClean="0"/>
              <a:t>‹#›</a:t>
            </a:fld>
            <a:endParaRPr lang="en-GB"/>
          </a:p>
        </p:txBody>
      </p:sp>
    </p:spTree>
    <p:extLst>
      <p:ext uri="{BB962C8B-B14F-4D97-AF65-F5344CB8AC3E}">
        <p14:creationId xmlns:p14="http://schemas.microsoft.com/office/powerpoint/2010/main" val="359519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CA0A5C9-E022-4054-BD65-B8379F829A80}" type="datetimeFigureOut">
              <a:rPr lang="en-GB" smtClean="0"/>
              <a:t>27/03/2024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4A4A9F-20E6-4DA7-81B4-284BCE8E7D7B}" type="slidenum">
              <a:rPr lang="en-GB" smtClean="0"/>
              <a:t>‹#›</a:t>
            </a:fld>
            <a:endParaRPr lang="en-GB"/>
          </a:p>
        </p:txBody>
      </p:sp>
    </p:spTree>
    <p:extLst>
      <p:ext uri="{BB962C8B-B14F-4D97-AF65-F5344CB8AC3E}">
        <p14:creationId xmlns:p14="http://schemas.microsoft.com/office/powerpoint/2010/main" val="77719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CA0A5C9-E022-4054-BD65-B8379F829A80}" type="datetimeFigureOut">
              <a:rPr lang="en-GB" smtClean="0"/>
              <a:t>27/03/2024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4A4A9F-20E6-4DA7-81B4-284BCE8E7D7B}" type="slidenum">
              <a:rPr lang="en-GB" smtClean="0"/>
              <a:t>‹#›</a:t>
            </a:fld>
            <a:endParaRPr lang="en-GB"/>
          </a:p>
        </p:txBody>
      </p:sp>
    </p:spTree>
    <p:extLst>
      <p:ext uri="{BB962C8B-B14F-4D97-AF65-F5344CB8AC3E}">
        <p14:creationId xmlns:p14="http://schemas.microsoft.com/office/powerpoint/2010/main" val="3680669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CA0A5C9-E022-4054-BD65-B8379F829A80}" type="datetimeFigureOut">
              <a:rPr lang="en-GB" smtClean="0"/>
              <a:t>27/03/2024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4A4A9F-20E6-4DA7-81B4-284BCE8E7D7B}" type="slidenum">
              <a:rPr lang="en-GB" smtClean="0"/>
              <a:t>‹#›</a:t>
            </a:fld>
            <a:endParaRPr lang="en-GB"/>
          </a:p>
        </p:txBody>
      </p:sp>
    </p:spTree>
    <p:extLst>
      <p:ext uri="{BB962C8B-B14F-4D97-AF65-F5344CB8AC3E}">
        <p14:creationId xmlns:p14="http://schemas.microsoft.com/office/powerpoint/2010/main" val="1669964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0A5C9-E022-4054-BD65-B8379F829A80}" type="datetimeFigureOut">
              <a:rPr lang="en-GB" smtClean="0"/>
              <a:t>27/03/2024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4A4A9F-20E6-4DA7-81B4-284BCE8E7D7B}" type="slidenum">
              <a:rPr lang="en-GB" smtClean="0"/>
              <a:t>‹#›</a:t>
            </a:fld>
            <a:endParaRPr lang="en-GB"/>
          </a:p>
        </p:txBody>
      </p:sp>
    </p:spTree>
    <p:extLst>
      <p:ext uri="{BB962C8B-B14F-4D97-AF65-F5344CB8AC3E}">
        <p14:creationId xmlns:p14="http://schemas.microsoft.com/office/powerpoint/2010/main" val="1543678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0A5C9-E022-4054-BD65-B8379F829A80}" type="datetimeFigureOut">
              <a:rPr lang="en-GB" smtClean="0"/>
              <a:t>27/03/2024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4A4A9F-20E6-4DA7-81B4-284BCE8E7D7B}" type="slidenum">
              <a:rPr lang="en-GB" smtClean="0"/>
              <a:t>‹#›</a:t>
            </a:fld>
            <a:endParaRPr lang="en-GB"/>
          </a:p>
        </p:txBody>
      </p:sp>
    </p:spTree>
    <p:extLst>
      <p:ext uri="{BB962C8B-B14F-4D97-AF65-F5344CB8AC3E}">
        <p14:creationId xmlns:p14="http://schemas.microsoft.com/office/powerpoint/2010/main" val="142749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0A5C9-E022-4054-BD65-B8379F829A80}" type="datetimeFigureOut">
              <a:rPr lang="en-GB" smtClean="0"/>
              <a:t>27/03/2024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4A4A9F-20E6-4DA7-81B4-284BCE8E7D7B}" type="slidenum">
              <a:rPr lang="en-GB" smtClean="0"/>
              <a:t>‹#›</a:t>
            </a:fld>
            <a:endParaRPr lang="en-GB"/>
          </a:p>
        </p:txBody>
      </p:sp>
    </p:spTree>
    <p:extLst>
      <p:ext uri="{BB962C8B-B14F-4D97-AF65-F5344CB8AC3E}">
        <p14:creationId xmlns:p14="http://schemas.microsoft.com/office/powerpoint/2010/main" val="428885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0A5C9-E022-4054-BD65-B8379F829A80}" type="datetimeFigureOut">
              <a:rPr lang="en-GB" smtClean="0"/>
              <a:t>27/03/2024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A4A9F-20E6-4DA7-81B4-284BCE8E7D7B}" type="slidenum">
              <a:rPr lang="en-GB" smtClean="0"/>
              <a:t>‹#›</a:t>
            </a:fld>
            <a:endParaRPr lang="en-GB"/>
          </a:p>
        </p:txBody>
      </p:sp>
    </p:spTree>
    <p:extLst>
      <p:ext uri="{BB962C8B-B14F-4D97-AF65-F5344CB8AC3E}">
        <p14:creationId xmlns:p14="http://schemas.microsoft.com/office/powerpoint/2010/main" val="135222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378" y="233847"/>
            <a:ext cx="11770215" cy="523220"/>
          </a:xfrm>
          <a:prstGeom prst="rect">
            <a:avLst/>
          </a:prstGeom>
        </p:spPr>
        <p:txBody>
          <a:bodyPr wrap="square">
            <a:spAutoFit/>
          </a:bodyPr>
          <a:lstStyle/>
          <a:p>
            <a:r>
              <a:rPr lang="en-US" sz="2800" dirty="0">
                <a:latin typeface="CCW Cursive Writing 1" panose="03050602040000000000" pitchFamily="66" charset="0"/>
              </a:rPr>
              <a:t>Year </a:t>
            </a:r>
            <a:r>
              <a:rPr lang="en-US" sz="2800" dirty="0" smtClean="0">
                <a:latin typeface="CCW Cursive Writing 1" panose="03050602040000000000" pitchFamily="66" charset="0"/>
              </a:rPr>
              <a:t>6 </a:t>
            </a:r>
            <a:r>
              <a:rPr lang="en-US" sz="2800" dirty="0">
                <a:latin typeface="CCW Cursive Writing 1" panose="03050602040000000000" pitchFamily="66" charset="0"/>
              </a:rPr>
              <a:t>Knowledge Mat: </a:t>
            </a:r>
            <a:r>
              <a:rPr lang="en-US" sz="2800" dirty="0" smtClean="0">
                <a:latin typeface="CCW Cursive Writing 1" panose="03050602040000000000" pitchFamily="66" charset="0"/>
              </a:rPr>
              <a:t>Light and Shadow</a:t>
            </a:r>
            <a:endParaRPr lang="en-US" sz="2800" dirty="0">
              <a:latin typeface="CCW Cursive Writing 1" panose="03050602040000000000"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50367997"/>
              </p:ext>
            </p:extLst>
          </p:nvPr>
        </p:nvGraphicFramePr>
        <p:xfrm>
          <a:off x="181378" y="991673"/>
          <a:ext cx="3901225" cy="5648505"/>
        </p:xfrm>
        <a:graphic>
          <a:graphicData uri="http://schemas.openxmlformats.org/drawingml/2006/table">
            <a:tbl>
              <a:tblPr firstRow="1" bandRow="1">
                <a:tableStyleId>{5C22544A-7EE6-4342-B048-85BDC9FD1C3A}</a:tableStyleId>
              </a:tblPr>
              <a:tblGrid>
                <a:gridCol w="1325450">
                  <a:extLst>
                    <a:ext uri="{9D8B030D-6E8A-4147-A177-3AD203B41FA5}">
                      <a16:colId xmlns:a16="http://schemas.microsoft.com/office/drawing/2014/main" val="20000"/>
                    </a:ext>
                  </a:extLst>
                </a:gridCol>
                <a:gridCol w="2575775">
                  <a:extLst>
                    <a:ext uri="{9D8B030D-6E8A-4147-A177-3AD203B41FA5}">
                      <a16:colId xmlns:a16="http://schemas.microsoft.com/office/drawing/2014/main" val="20001"/>
                    </a:ext>
                  </a:extLst>
                </a:gridCol>
              </a:tblGrid>
              <a:tr h="595742">
                <a:tc gridSpan="2">
                  <a:txBody>
                    <a:bodyPr/>
                    <a:lstStyle/>
                    <a:p>
                      <a:pPr algn="ctr"/>
                      <a:r>
                        <a:rPr lang="en-GB" sz="1600" b="0" dirty="0" smtClean="0">
                          <a:solidFill>
                            <a:schemeClr val="tx1"/>
                          </a:solidFill>
                          <a:latin typeface="CCW Cursive Writing 1" panose="03050602040000000000" pitchFamily="66" charset="0"/>
                        </a:rPr>
                        <a:t>Subject Specific Vocabulary</a:t>
                      </a:r>
                      <a:endParaRPr lang="en-US" sz="1600" b="0" dirty="0">
                        <a:solidFill>
                          <a:schemeClr val="tx1"/>
                        </a:solidFill>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96424">
                <a:tc>
                  <a:txBody>
                    <a:bodyPr/>
                    <a:lstStyle/>
                    <a:p>
                      <a:pPr algn="ctr"/>
                      <a:r>
                        <a:rPr lang="en-US" sz="1100" b="0" dirty="0" smtClean="0">
                          <a:latin typeface="CCW Cursive Writing 1" panose="03050602040000000000" pitchFamily="66" charset="0"/>
                        </a:rPr>
                        <a:t>Light</a:t>
                      </a:r>
                      <a:endParaRPr lang="en-US" sz="1100" b="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100" dirty="0" smtClean="0">
                          <a:latin typeface="CCW Cursive Writing 1" panose="03050602040000000000" pitchFamily="66" charset="0"/>
                        </a:rPr>
                        <a:t>A type of energy that allows</a:t>
                      </a:r>
                      <a:r>
                        <a:rPr lang="en-GB" sz="1100" baseline="0" dirty="0" smtClean="0">
                          <a:latin typeface="CCW Cursive Writing 1" panose="03050602040000000000" pitchFamily="66" charset="0"/>
                        </a:rPr>
                        <a:t> us to see.</a:t>
                      </a:r>
                      <a:endParaRPr lang="en-GB" sz="110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4000">
                <a:tc>
                  <a:txBody>
                    <a:bodyPr/>
                    <a:lstStyle/>
                    <a:p>
                      <a:pPr algn="ctr"/>
                      <a:r>
                        <a:rPr lang="en-US" sz="1100" b="0" dirty="0" smtClean="0">
                          <a:latin typeface="CCW Cursive Writing 1" panose="03050602040000000000" pitchFamily="66" charset="0"/>
                        </a:rPr>
                        <a:t>Dark</a:t>
                      </a:r>
                      <a:endParaRPr lang="en-US" sz="1100" b="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100" b="0" baseline="0" dirty="0" smtClean="0">
                          <a:latin typeface="CCW Cursive Writing 1" panose="03050602040000000000" pitchFamily="66" charset="0"/>
                        </a:rPr>
                        <a:t>The absence of light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37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latin typeface="CCW Cursive Writing 1" panose="03050602040000000000" pitchFamily="66" charset="0"/>
                        </a:rPr>
                        <a:t>Light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100" b="0" dirty="0" smtClean="0">
                          <a:latin typeface="CCW Cursive Writing 1" panose="03050602040000000000" pitchFamily="66" charset="0"/>
                        </a:rPr>
                        <a:t>An object that produces </a:t>
                      </a:r>
                      <a:r>
                        <a:rPr lang="en-US" sz="1100" b="0" dirty="0" smtClean="0">
                          <a:latin typeface="CCW Cursive Writing 1" panose="03050602040000000000" pitchFamily="66" charset="0"/>
                        </a:rPr>
                        <a:t>light. They</a:t>
                      </a:r>
                      <a:r>
                        <a:rPr lang="en-US" sz="1100" b="0" baseline="0" dirty="0" smtClean="0">
                          <a:latin typeface="CCW Cursive Writing 1" panose="03050602040000000000" pitchFamily="66" charset="0"/>
                        </a:rPr>
                        <a:t> can be artificial or natural.</a:t>
                      </a:r>
                      <a:endParaRPr lang="en-US" sz="1100" b="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83870">
                <a:tc>
                  <a:txBody>
                    <a:bodyPr/>
                    <a:lstStyle/>
                    <a:p>
                      <a:pPr algn="ctr"/>
                      <a:r>
                        <a:rPr lang="en-US" sz="1100" b="0" dirty="0" smtClean="0">
                          <a:latin typeface="CCW Cursive Writing 1" panose="03050602040000000000" pitchFamily="66" charset="0"/>
                        </a:rPr>
                        <a:t>The Sun</a:t>
                      </a:r>
                      <a:endParaRPr lang="en-US" sz="1100" b="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100" b="0" dirty="0" smtClean="0">
                          <a:latin typeface="CCW Cursive Writing 1" panose="03050602040000000000" pitchFamily="66" charset="0"/>
                        </a:rPr>
                        <a:t>A star that produces light</a:t>
                      </a:r>
                      <a:r>
                        <a:rPr lang="en-US" sz="1100" b="0" baseline="0" dirty="0" smtClean="0">
                          <a:latin typeface="CCW Cursive Writing 1" panose="03050602040000000000" pitchFamily="66" charset="0"/>
                        </a:rPr>
                        <a:t> in the centre of our solar system. Our main light source on Earth.</a:t>
                      </a:r>
                      <a:endParaRPr lang="en-US" sz="1100" b="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11419">
                <a:tc>
                  <a:txBody>
                    <a:bodyPr/>
                    <a:lstStyle/>
                    <a:p>
                      <a:pPr algn="ctr"/>
                      <a:r>
                        <a:rPr lang="en-US" sz="1100" b="0" dirty="0" smtClean="0">
                          <a:latin typeface="CCW Cursive Writing 1" panose="03050602040000000000" pitchFamily="66" charset="0"/>
                        </a:rPr>
                        <a:t>Shadow</a:t>
                      </a:r>
                      <a:endParaRPr lang="en-US" sz="1100" b="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100" b="0" dirty="0" smtClean="0">
                          <a:latin typeface="CCW Cursive Writing 1" panose="03050602040000000000" pitchFamily="66" charset="0"/>
                        </a:rPr>
                        <a:t>Formed</a:t>
                      </a:r>
                      <a:r>
                        <a:rPr lang="en-US" sz="1100" b="0" baseline="0" dirty="0" smtClean="0">
                          <a:latin typeface="CCW Cursive Writing 1" panose="03050602040000000000" pitchFamily="66" charset="0"/>
                        </a:rPr>
                        <a:t> w</a:t>
                      </a:r>
                      <a:r>
                        <a:rPr lang="en-US" sz="1100" b="0" dirty="0" smtClean="0">
                          <a:latin typeface="CCW Cursive Writing 1" panose="03050602040000000000" pitchFamily="66" charset="0"/>
                        </a:rPr>
                        <a:t>hen light is blocked by</a:t>
                      </a:r>
                      <a:r>
                        <a:rPr lang="en-US" sz="1100" b="0" baseline="0" dirty="0" smtClean="0">
                          <a:latin typeface="CCW Cursive Writing 1" panose="03050602040000000000" pitchFamily="66" charset="0"/>
                        </a:rPr>
                        <a:t> a solid object</a:t>
                      </a:r>
                      <a:endParaRPr lang="en-US" sz="1100" b="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929640">
                <a:tc>
                  <a:txBody>
                    <a:bodyPr/>
                    <a:lstStyle/>
                    <a:p>
                      <a:pPr algn="ctr"/>
                      <a:r>
                        <a:rPr lang="en-US" sz="1100" b="0" dirty="0" smtClean="0">
                          <a:latin typeface="CCW Cursive Writing 1" panose="03050602040000000000" pitchFamily="66" charset="0"/>
                        </a:rPr>
                        <a:t>Reflection</a:t>
                      </a:r>
                      <a:endParaRPr lang="en-US" sz="1100" b="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100" b="0" dirty="0" smtClean="0">
                          <a:latin typeface="CCW Cursive Writing 1" panose="03050602040000000000" pitchFamily="66" charset="0"/>
                        </a:rPr>
                        <a:t>Produced</a:t>
                      </a:r>
                      <a:r>
                        <a:rPr lang="en-US" sz="1100" b="0" baseline="0" dirty="0" smtClean="0">
                          <a:latin typeface="CCW Cursive Writing 1" panose="03050602040000000000" pitchFamily="66" charset="0"/>
                        </a:rPr>
                        <a:t> when a light beam hits a surface and bounces off in the same direction.</a:t>
                      </a:r>
                      <a:endParaRPr lang="en-US" sz="1100" b="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64820">
                <a:tc>
                  <a:txBody>
                    <a:bodyPr/>
                    <a:lstStyle/>
                    <a:p>
                      <a:pPr algn="ctr"/>
                      <a:r>
                        <a:rPr lang="en-US" sz="1100" b="0" dirty="0" smtClean="0">
                          <a:latin typeface="CCW Cursive Writing 1" panose="03050602040000000000" pitchFamily="66" charset="0"/>
                        </a:rPr>
                        <a:t>Colour Spectrum</a:t>
                      </a:r>
                      <a:endParaRPr lang="en-US" sz="1100" b="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100" b="0" baseline="0" dirty="0" smtClean="0">
                          <a:latin typeface="CCW Cursive Writing 1" panose="03050602040000000000" pitchFamily="66" charset="0"/>
                        </a:rPr>
                        <a:t>The distribution of colours produced when light is dispersed by a prism.</a:t>
                      </a:r>
                      <a:endParaRPr lang="en-US" sz="1100" b="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484952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18214240"/>
              </p:ext>
            </p:extLst>
          </p:nvPr>
        </p:nvGraphicFramePr>
        <p:xfrm>
          <a:off x="7071655" y="759100"/>
          <a:ext cx="4879938" cy="465146"/>
        </p:xfrm>
        <a:graphic>
          <a:graphicData uri="http://schemas.openxmlformats.org/drawingml/2006/table">
            <a:tbl>
              <a:tblPr firstRow="1" bandRow="1">
                <a:tableStyleId>{5940675A-B579-460E-94D1-54222C63F5DA}</a:tableStyleId>
              </a:tblPr>
              <a:tblGrid>
                <a:gridCol w="4879938">
                  <a:extLst>
                    <a:ext uri="{9D8B030D-6E8A-4147-A177-3AD203B41FA5}">
                      <a16:colId xmlns:a16="http://schemas.microsoft.com/office/drawing/2014/main" val="20000"/>
                    </a:ext>
                  </a:extLst>
                </a:gridCol>
              </a:tblGrid>
              <a:tr h="465146">
                <a:tc>
                  <a:txBody>
                    <a:bodyPr/>
                    <a:lstStyle/>
                    <a:p>
                      <a:pPr algn="ctr"/>
                      <a:r>
                        <a:rPr lang="en-GB" sz="1800" u="none" dirty="0" smtClean="0">
                          <a:latin typeface="CCW Cursive Writing 1" panose="03050602040000000000" pitchFamily="66" charset="0"/>
                        </a:rPr>
                        <a:t>Parts of the eye</a:t>
                      </a:r>
                      <a:endParaRPr lang="en-GB" sz="1800" u="none" dirty="0">
                        <a:latin typeface="CCW Cursive Writing 1" panose="03050602040000000000" pitchFamily="66" charset="0"/>
                      </a:endParaRP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pic>
        <p:nvPicPr>
          <p:cNvPr id="8" name="Picture 7"/>
          <p:cNvPicPr>
            <a:picLocks noChangeAspect="1"/>
          </p:cNvPicPr>
          <p:nvPr/>
        </p:nvPicPr>
        <p:blipFill>
          <a:blip r:embed="rId2"/>
          <a:stretch>
            <a:fillRect/>
          </a:stretch>
        </p:blipFill>
        <p:spPr>
          <a:xfrm>
            <a:off x="9806387" y="5337340"/>
            <a:ext cx="2183845" cy="127252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651827578"/>
              </p:ext>
            </p:extLst>
          </p:nvPr>
        </p:nvGraphicFramePr>
        <p:xfrm>
          <a:off x="7176654" y="3089569"/>
          <a:ext cx="4813577" cy="1704162"/>
        </p:xfrm>
        <a:graphic>
          <a:graphicData uri="http://schemas.openxmlformats.org/drawingml/2006/table">
            <a:tbl>
              <a:tblPr firstRow="1" bandRow="1">
                <a:tableStyleId>{5940675A-B579-460E-94D1-54222C63F5DA}</a:tableStyleId>
              </a:tblPr>
              <a:tblGrid>
                <a:gridCol w="4813577">
                  <a:extLst>
                    <a:ext uri="{9D8B030D-6E8A-4147-A177-3AD203B41FA5}">
                      <a16:colId xmlns:a16="http://schemas.microsoft.com/office/drawing/2014/main" val="20000"/>
                    </a:ext>
                  </a:extLst>
                </a:gridCol>
              </a:tblGrid>
              <a:tr h="439242">
                <a:tc>
                  <a:txBody>
                    <a:bodyPr/>
                    <a:lstStyle/>
                    <a:p>
                      <a:pPr algn="ctr"/>
                      <a:r>
                        <a:rPr lang="en-GB" sz="1800" dirty="0" smtClean="0">
                          <a:latin typeface="CCW Cursive Writing 1" panose="03050602040000000000" pitchFamily="66" charset="0"/>
                        </a:rPr>
                        <a:t>How do we see</a:t>
                      </a:r>
                      <a:r>
                        <a:rPr lang="en-GB" sz="1800" baseline="0" dirty="0" smtClean="0">
                          <a:latin typeface="CCW Cursive Writing 1" panose="03050602040000000000" pitchFamily="66" charset="0"/>
                        </a:rPr>
                        <a:t> things?</a:t>
                      </a:r>
                      <a:endParaRPr lang="en-GB" sz="1800" dirty="0">
                        <a:latin typeface="CCW Cursive Writing 1" panose="03050602040000000000" pitchFamily="66" charset="0"/>
                      </a:endParaRPr>
                    </a:p>
                  </a:txBody>
                  <a:tcPr>
                    <a:solidFill>
                      <a:schemeClr val="accent1">
                        <a:lumMod val="40000"/>
                        <a:lumOff val="60000"/>
                      </a:schemeClr>
                    </a:solidFill>
                  </a:tcPr>
                </a:tc>
                <a:extLst>
                  <a:ext uri="{0D108BD9-81ED-4DB2-BD59-A6C34878D82A}">
                    <a16:rowId xmlns:a16="http://schemas.microsoft.com/office/drawing/2014/main" val="10000"/>
                  </a:ext>
                </a:extLst>
              </a:tr>
              <a:tr h="1232598">
                <a:tc>
                  <a:txBody>
                    <a:bodyPr/>
                    <a:lstStyle/>
                    <a:p>
                      <a:pPr algn="ctr"/>
                      <a:r>
                        <a:rPr lang="en-GB" sz="1100" dirty="0" smtClean="0">
                          <a:latin typeface="CCW Cursive Writing 1" panose="03050602040000000000" pitchFamily="66" charset="0"/>
                        </a:rPr>
                        <a:t>Light travels in straight</a:t>
                      </a:r>
                      <a:r>
                        <a:rPr lang="en-GB" sz="1100" baseline="0" dirty="0" smtClean="0">
                          <a:latin typeface="CCW Cursive Writing 1" panose="03050602040000000000" pitchFamily="66" charset="0"/>
                        </a:rPr>
                        <a:t> lines. Objects are seen because they give out or reflect light into the eye We see things because light travels from light sources to our eyes or from light sources to objects and then to our eyes</a:t>
                      </a:r>
                    </a:p>
                    <a:p>
                      <a:pPr algn="ctr"/>
                      <a:endParaRPr lang="en-GB" sz="1100" dirty="0">
                        <a:latin typeface="CCW Cursive Writing 1" panose="03050602040000000000" pitchFamily="66" charset="0"/>
                      </a:endParaRPr>
                    </a:p>
                  </a:txBody>
                  <a:tcPr/>
                </a:tc>
                <a:extLst>
                  <a:ext uri="{0D108BD9-81ED-4DB2-BD59-A6C34878D82A}">
                    <a16:rowId xmlns:a16="http://schemas.microsoft.com/office/drawing/2014/main" val="10001"/>
                  </a:ext>
                </a:extLst>
              </a:tr>
            </a:tbl>
          </a:graphicData>
        </a:graphic>
      </p:graphicFrame>
      <p:pic>
        <p:nvPicPr>
          <p:cNvPr id="12" name="Picture 11"/>
          <p:cNvPicPr>
            <a:picLocks noChangeAspect="1"/>
          </p:cNvPicPr>
          <p:nvPr/>
        </p:nvPicPr>
        <p:blipFill>
          <a:blip r:embed="rId3"/>
          <a:stretch>
            <a:fillRect/>
          </a:stretch>
        </p:blipFill>
        <p:spPr>
          <a:xfrm>
            <a:off x="4289934" y="3380510"/>
            <a:ext cx="2703583" cy="1386232"/>
          </a:xfrm>
          <a:prstGeom prst="rect">
            <a:avLst/>
          </a:prstGeom>
        </p:spPr>
      </p:pic>
      <p:pic>
        <p:nvPicPr>
          <p:cNvPr id="16" name="Picture 15"/>
          <p:cNvPicPr>
            <a:picLocks noChangeAspect="1"/>
          </p:cNvPicPr>
          <p:nvPr/>
        </p:nvPicPr>
        <p:blipFill>
          <a:blip r:embed="rId4"/>
          <a:stretch>
            <a:fillRect/>
          </a:stretch>
        </p:blipFill>
        <p:spPr>
          <a:xfrm>
            <a:off x="7997432" y="1242749"/>
            <a:ext cx="3112458" cy="1773607"/>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3386708033"/>
              </p:ext>
            </p:extLst>
          </p:nvPr>
        </p:nvGraphicFramePr>
        <p:xfrm>
          <a:off x="6520873" y="4951209"/>
          <a:ext cx="3201831" cy="1658651"/>
        </p:xfrm>
        <a:graphic>
          <a:graphicData uri="http://schemas.openxmlformats.org/drawingml/2006/table">
            <a:tbl>
              <a:tblPr firstRow="1" bandRow="1">
                <a:tableStyleId>{5940675A-B579-460E-94D1-54222C63F5DA}</a:tableStyleId>
              </a:tblPr>
              <a:tblGrid>
                <a:gridCol w="3201831">
                  <a:extLst>
                    <a:ext uri="{9D8B030D-6E8A-4147-A177-3AD203B41FA5}">
                      <a16:colId xmlns:a16="http://schemas.microsoft.com/office/drawing/2014/main" val="20000"/>
                    </a:ext>
                  </a:extLst>
                </a:gridCol>
              </a:tblGrid>
              <a:tr h="528937">
                <a:tc>
                  <a:txBody>
                    <a:bodyPr/>
                    <a:lstStyle/>
                    <a:p>
                      <a:pPr algn="ctr"/>
                      <a:r>
                        <a:rPr lang="en-GB" sz="1800" dirty="0" smtClean="0">
                          <a:latin typeface="CCW Cursive Writing 1" panose="03050602040000000000" pitchFamily="66" charset="0"/>
                        </a:rPr>
                        <a:t>How do shadows work?</a:t>
                      </a:r>
                      <a:endParaRPr lang="en-GB" sz="1800" dirty="0">
                        <a:latin typeface="CCW Cursive Writing 1" panose="03050602040000000000" pitchFamily="66" charset="0"/>
                      </a:endParaRPr>
                    </a:p>
                  </a:txBody>
                  <a:tcPr>
                    <a:solidFill>
                      <a:schemeClr val="accent1">
                        <a:lumMod val="40000"/>
                        <a:lumOff val="60000"/>
                      </a:schemeClr>
                    </a:solidFill>
                  </a:tcPr>
                </a:tc>
                <a:extLst>
                  <a:ext uri="{0D108BD9-81ED-4DB2-BD59-A6C34878D82A}">
                    <a16:rowId xmlns:a16="http://schemas.microsoft.com/office/drawing/2014/main" val="10000"/>
                  </a:ext>
                </a:extLst>
              </a:tr>
              <a:tr h="1018571">
                <a:tc>
                  <a:txBody>
                    <a:bodyPr/>
                    <a:lstStyle/>
                    <a:p>
                      <a:pPr algn="ctr"/>
                      <a:r>
                        <a:rPr lang="en-GB" sz="1100" dirty="0" smtClean="0">
                          <a:latin typeface="CCW Cursive Writing 1" panose="03050602040000000000" pitchFamily="66" charset="0"/>
                        </a:rPr>
                        <a:t>Shadows are formed when light is blocked by an opaque object, creating a pattern of light on a surface. </a:t>
                      </a:r>
                      <a:endParaRPr lang="en-GB" sz="1100" dirty="0">
                        <a:latin typeface="CCW Cursive Writing 1" panose="03050602040000000000" pitchFamily="66" charset="0"/>
                      </a:endParaRPr>
                    </a:p>
                  </a:txBody>
                  <a:tcPr/>
                </a:tc>
                <a:extLst>
                  <a:ext uri="{0D108BD9-81ED-4DB2-BD59-A6C34878D82A}">
                    <a16:rowId xmlns:a16="http://schemas.microsoft.com/office/drawing/2014/main" val="10001"/>
                  </a:ext>
                </a:extLst>
              </a:tr>
            </a:tbl>
          </a:graphicData>
        </a:graphic>
      </p:graphicFrame>
      <p:pic>
        <p:nvPicPr>
          <p:cNvPr id="19" name="Picture 18"/>
          <p:cNvPicPr>
            <a:picLocks noChangeAspect="1"/>
          </p:cNvPicPr>
          <p:nvPr/>
        </p:nvPicPr>
        <p:blipFill>
          <a:blip r:embed="rId5"/>
          <a:stretch>
            <a:fillRect/>
          </a:stretch>
        </p:blipFill>
        <p:spPr>
          <a:xfrm>
            <a:off x="4289934" y="5044447"/>
            <a:ext cx="2023607" cy="1472174"/>
          </a:xfrm>
          <a:prstGeom prst="rect">
            <a:avLst/>
          </a:prstGeom>
        </p:spPr>
      </p:pic>
      <p:pic>
        <p:nvPicPr>
          <p:cNvPr id="20" name="Picture 19"/>
          <p:cNvPicPr>
            <a:picLocks noChangeAspect="1"/>
          </p:cNvPicPr>
          <p:nvPr/>
        </p:nvPicPr>
        <p:blipFill>
          <a:blip r:embed="rId6"/>
          <a:stretch>
            <a:fillRect/>
          </a:stretch>
        </p:blipFill>
        <p:spPr>
          <a:xfrm>
            <a:off x="4196742" y="1059296"/>
            <a:ext cx="2824251" cy="2238086"/>
          </a:xfrm>
          <a:prstGeom prst="rect">
            <a:avLst/>
          </a:prstGeom>
        </p:spPr>
      </p:pic>
    </p:spTree>
    <p:extLst>
      <p:ext uri="{BB962C8B-B14F-4D97-AF65-F5344CB8AC3E}">
        <p14:creationId xmlns:p14="http://schemas.microsoft.com/office/powerpoint/2010/main" val="4165770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184</Words>
  <Application>Microsoft Office PowerPoint</Application>
  <PresentationFormat>Widescreen</PresentationFormat>
  <Paragraphs>21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CCW Cursive Writing 1</vt:lpstr>
      <vt:lpstr>Office Theme</vt:lpstr>
      <vt:lpstr>PowerPoint Presentation</vt:lpstr>
    </vt:vector>
  </TitlesOfParts>
  <Company>College Town Juniors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Thompson</dc:creator>
  <cp:lastModifiedBy>Katherine Pain</cp:lastModifiedBy>
  <cp:revision>5</cp:revision>
  <dcterms:created xsi:type="dcterms:W3CDTF">2019-10-23T13:01:38Z</dcterms:created>
  <dcterms:modified xsi:type="dcterms:W3CDTF">2024-03-27T20:04:28Z</dcterms:modified>
</cp:coreProperties>
</file>