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433" autoAdjust="0"/>
  </p:normalViewPr>
  <p:slideViewPr>
    <p:cSldViewPr snapToGrid="0">
      <p:cViewPr>
        <p:scale>
          <a:sx n="62" d="100"/>
          <a:sy n="62" d="100"/>
        </p:scale>
        <p:origin x="8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6DA31E8-AA68-4016-899E-62028CD16E38}" type="datetimeFigureOut">
              <a:rPr lang="en-US" smtClean="0"/>
              <a:t>3/27/2024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A00C505-B646-40BB-84F3-90F2BD4D159C}" type="slidenum">
              <a:rPr lang="en-US" smtClean="0"/>
              <a:t>‹#›</a:t>
            </a:fld>
            <a:endParaRPr lang="en-US"/>
          </a:p>
        </p:txBody>
      </p:sp>
    </p:spTree>
    <p:extLst>
      <p:ext uri="{BB962C8B-B14F-4D97-AF65-F5344CB8AC3E}">
        <p14:creationId xmlns:p14="http://schemas.microsoft.com/office/powerpoint/2010/main" val="398941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0C505-B646-40BB-84F3-90F2BD4D159C}" type="slidenum">
              <a:rPr lang="en-US" smtClean="0"/>
              <a:t>1</a:t>
            </a:fld>
            <a:endParaRPr lang="en-US"/>
          </a:p>
        </p:txBody>
      </p:sp>
    </p:spTree>
    <p:extLst>
      <p:ext uri="{BB962C8B-B14F-4D97-AF65-F5344CB8AC3E}">
        <p14:creationId xmlns:p14="http://schemas.microsoft.com/office/powerpoint/2010/main" val="316134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AEC998-448D-4D83-B0AA-11F6B39E5A62}"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844087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EC998-448D-4D83-B0AA-11F6B39E5A62}"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60239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EC998-448D-4D83-B0AA-11F6B39E5A62}"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280672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EC998-448D-4D83-B0AA-11F6B39E5A62}"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309661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AEC998-448D-4D83-B0AA-11F6B39E5A62}"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271552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AEC998-448D-4D83-B0AA-11F6B39E5A62}"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332247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AEC998-448D-4D83-B0AA-11F6B39E5A62}"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317419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AEC998-448D-4D83-B0AA-11F6B39E5A62}" type="datetimeFigureOut">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706014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EC998-448D-4D83-B0AA-11F6B39E5A62}" type="datetimeFigureOut">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170365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EC998-448D-4D83-B0AA-11F6B39E5A62}"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236330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AEC998-448D-4D83-B0AA-11F6B39E5A62}"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ABC45-F3FD-48DA-8247-3F433F4FE105}" type="slidenum">
              <a:rPr lang="en-US" smtClean="0"/>
              <a:t>‹#›</a:t>
            </a:fld>
            <a:endParaRPr lang="en-US"/>
          </a:p>
        </p:txBody>
      </p:sp>
    </p:spTree>
    <p:extLst>
      <p:ext uri="{BB962C8B-B14F-4D97-AF65-F5344CB8AC3E}">
        <p14:creationId xmlns:p14="http://schemas.microsoft.com/office/powerpoint/2010/main" val="27629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EC998-448D-4D83-B0AA-11F6B39E5A62}" type="datetimeFigureOut">
              <a:rPr lang="en-US" smtClean="0"/>
              <a:t>3/27/2024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ABC45-F3FD-48DA-8247-3F433F4FE105}" type="slidenum">
              <a:rPr lang="en-US" smtClean="0"/>
              <a:t>‹#›</a:t>
            </a:fld>
            <a:endParaRPr lang="en-US"/>
          </a:p>
        </p:txBody>
      </p:sp>
    </p:spTree>
    <p:extLst>
      <p:ext uri="{BB962C8B-B14F-4D97-AF65-F5344CB8AC3E}">
        <p14:creationId xmlns:p14="http://schemas.microsoft.com/office/powerpoint/2010/main" val="3517131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11784522"/>
              </p:ext>
            </p:extLst>
          </p:nvPr>
        </p:nvGraphicFramePr>
        <p:xfrm>
          <a:off x="306230" y="916787"/>
          <a:ext cx="6258957" cy="3556314"/>
        </p:xfrm>
        <a:graphic>
          <a:graphicData uri="http://schemas.openxmlformats.org/drawingml/2006/table">
            <a:tbl>
              <a:tblPr firstRow="1" bandRow="1">
                <a:tableStyleId>{5C22544A-7EE6-4342-B048-85BDC9FD1C3A}</a:tableStyleId>
              </a:tblPr>
              <a:tblGrid>
                <a:gridCol w="1205202">
                  <a:extLst>
                    <a:ext uri="{9D8B030D-6E8A-4147-A177-3AD203B41FA5}">
                      <a16:colId xmlns:a16="http://schemas.microsoft.com/office/drawing/2014/main" val="20000"/>
                    </a:ext>
                  </a:extLst>
                </a:gridCol>
                <a:gridCol w="5053755">
                  <a:extLst>
                    <a:ext uri="{9D8B030D-6E8A-4147-A177-3AD203B41FA5}">
                      <a16:colId xmlns:a16="http://schemas.microsoft.com/office/drawing/2014/main" val="20001"/>
                    </a:ext>
                  </a:extLst>
                </a:gridCol>
              </a:tblGrid>
              <a:tr h="368064">
                <a:tc gridSpan="2">
                  <a:txBody>
                    <a:bodyPr/>
                    <a:lstStyle/>
                    <a:p>
                      <a:pPr algn="ctr"/>
                      <a:r>
                        <a:rPr lang="en-GB" b="0" dirty="0" smtClean="0">
                          <a:solidFill>
                            <a:schemeClr val="tx1"/>
                          </a:solidFill>
                          <a:latin typeface="XCCW Joined 1a" panose="03050602040000000000" pitchFamily="66" charset="0"/>
                        </a:rPr>
                        <a:t>Subject Specific Vocabulary</a:t>
                      </a:r>
                      <a:endParaRPr lang="en-US"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41290">
                <a:tc>
                  <a:txBody>
                    <a:bodyPr/>
                    <a:lstStyle/>
                    <a:p>
                      <a:r>
                        <a:rPr lang="en-US" sz="1100" dirty="0" smtClean="0">
                          <a:latin typeface="XCCW Joined 1a" panose="03050602040000000000" pitchFamily="66" charset="0"/>
                        </a:rPr>
                        <a:t>Oracle bones</a:t>
                      </a:r>
                      <a:endParaRPr lang="en-US" sz="11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900" dirty="0" smtClean="0">
                          <a:latin typeface="XCCW Joined 1a" panose="03050602040000000000" pitchFamily="66" charset="0"/>
                        </a:rPr>
                        <a:t>Usually the shoulder bones of animals or the belly shells of turtles. Dug up centuries later by farmers, they were thought to be dragon bones and were ground up to be used in traditional Chinese medicine. In 1889, Wang </a:t>
                      </a:r>
                      <a:r>
                        <a:rPr lang="en-GB" sz="900" dirty="0" err="1" smtClean="0">
                          <a:latin typeface="XCCW Joined 1a" panose="03050602040000000000" pitchFamily="66" charset="0"/>
                        </a:rPr>
                        <a:t>Yirong</a:t>
                      </a:r>
                      <a:r>
                        <a:rPr lang="en-GB" sz="900" dirty="0" smtClean="0">
                          <a:latin typeface="XCCW Joined 1a" panose="03050602040000000000" pitchFamily="66" charset="0"/>
                        </a:rPr>
                        <a:t> and his friend Liu E worked</a:t>
                      </a:r>
                    </a:p>
                    <a:p>
                      <a:r>
                        <a:rPr lang="en-GB" sz="900" dirty="0" smtClean="0">
                          <a:latin typeface="XCCW Joined 1a" panose="03050602040000000000" pitchFamily="66" charset="0"/>
                        </a:rPr>
                        <a:t>out that the ‘dragon bones’ had been used in ancient ceremonies</a:t>
                      </a:r>
                      <a:endParaRPr lang="en-US" sz="9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5337">
                <a:tc>
                  <a:txBody>
                    <a:bodyPr/>
                    <a:lstStyle/>
                    <a:p>
                      <a:r>
                        <a:rPr lang="en-US" sz="1100" dirty="0" smtClean="0">
                          <a:latin typeface="XCCW Joined 1a" panose="03050602040000000000" pitchFamily="66" charset="0"/>
                        </a:rPr>
                        <a:t>Fu </a:t>
                      </a:r>
                      <a:r>
                        <a:rPr lang="en-US" sz="1100" dirty="0" err="1" smtClean="0">
                          <a:latin typeface="XCCW Joined 1a" panose="03050602040000000000" pitchFamily="66" charset="0"/>
                        </a:rPr>
                        <a:t>Hao</a:t>
                      </a:r>
                      <a:endParaRPr lang="en-US" sz="11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900" dirty="0" smtClean="0">
                          <a:latin typeface="XCCW Joined 1a" panose="03050602040000000000" pitchFamily="66" charset="0"/>
                        </a:rPr>
                        <a:t>Not only the first known female</a:t>
                      </a:r>
                    </a:p>
                    <a:p>
                      <a:r>
                        <a:rPr lang="en-GB" sz="900" dirty="0" smtClean="0">
                          <a:latin typeface="XCCW Joined 1a" panose="03050602040000000000" pitchFamily="66" charset="0"/>
                        </a:rPr>
                        <a:t>military leader, but also the most</a:t>
                      </a:r>
                    </a:p>
                    <a:p>
                      <a:r>
                        <a:rPr lang="en-GB" sz="900" dirty="0" smtClean="0">
                          <a:latin typeface="XCCW Joined 1a" panose="03050602040000000000" pitchFamily="66" charset="0"/>
                        </a:rPr>
                        <a:t>influential military leader of her time, either male or female, responsible for leading 13,000 soldiers into battle. She was also a high priestess, which was very unusual for a woman at the time. </a:t>
                      </a:r>
                      <a:endParaRPr lang="en-US" sz="9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1779">
                <a:tc>
                  <a:txBody>
                    <a:bodyPr/>
                    <a:lstStyle/>
                    <a:p>
                      <a:r>
                        <a:rPr lang="en-US" sz="1100" dirty="0" smtClean="0">
                          <a:latin typeface="XCCW Joined 1a" panose="03050602040000000000" pitchFamily="66" charset="0"/>
                        </a:rPr>
                        <a:t>intact</a:t>
                      </a:r>
                      <a:endParaRPr lang="en-US" sz="11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smtClean="0">
                          <a:latin typeface="XCCW Joined 1a" panose="03050602040000000000" pitchFamily="66" charset="0"/>
                        </a:rPr>
                        <a:t>Complete, not robbed by looters.</a:t>
                      </a:r>
                      <a:endParaRPr lang="en-US" sz="9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1779">
                <a:tc>
                  <a:txBody>
                    <a:bodyPr/>
                    <a:lstStyle/>
                    <a:p>
                      <a:r>
                        <a:rPr lang="en-US" sz="1100" dirty="0" smtClean="0">
                          <a:latin typeface="XCCW Joined 1a" panose="03050602040000000000" pitchFamily="66" charset="0"/>
                        </a:rPr>
                        <a:t>jade</a:t>
                      </a:r>
                      <a:endParaRPr lang="en-US" sz="11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smtClean="0">
                          <a:latin typeface="XCCW Joined 1a" panose="03050602040000000000" pitchFamily="66" charset="0"/>
                        </a:rPr>
                        <a:t>A hard mineral stone, usually</a:t>
                      </a:r>
                      <a:r>
                        <a:rPr lang="en-US" sz="900" baseline="0" dirty="0" smtClean="0">
                          <a:latin typeface="XCCW Joined 1a" panose="03050602040000000000" pitchFamily="66" charset="0"/>
                        </a:rPr>
                        <a:t> </a:t>
                      </a:r>
                      <a:r>
                        <a:rPr lang="en-US" sz="900" dirty="0" smtClean="0">
                          <a:latin typeface="XCCW Joined 1a" panose="03050602040000000000" pitchFamily="66" charset="0"/>
                        </a:rPr>
                        <a:t>green.</a:t>
                      </a:r>
                      <a:endParaRPr lang="en-US" sz="9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1779">
                <a:tc>
                  <a:txBody>
                    <a:bodyPr/>
                    <a:lstStyle/>
                    <a:p>
                      <a:r>
                        <a:rPr lang="en-US" sz="1100" dirty="0" smtClean="0">
                          <a:latin typeface="XCCW Joined 1a" panose="03050602040000000000" pitchFamily="66" charset="0"/>
                        </a:rPr>
                        <a:t>bronze</a:t>
                      </a:r>
                      <a:endParaRPr lang="en-US" sz="11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smtClean="0">
                          <a:latin typeface="XCCW Joined 1a" panose="03050602040000000000" pitchFamily="66" charset="0"/>
                        </a:rPr>
                        <a:t>A metal made from a mixture of copper and tin.</a:t>
                      </a:r>
                      <a:endParaRPr lang="en-US" sz="9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3360">
                <a:tc>
                  <a:txBody>
                    <a:bodyPr/>
                    <a:lstStyle/>
                    <a:p>
                      <a:r>
                        <a:rPr lang="en-US" sz="1100" dirty="0" smtClean="0">
                          <a:latin typeface="XCCW Joined 1a" panose="03050602040000000000" pitchFamily="66" charset="0"/>
                        </a:rPr>
                        <a:t>Cowrie shells</a:t>
                      </a:r>
                      <a:endParaRPr lang="en-US" sz="11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900" dirty="0" smtClean="0">
                          <a:latin typeface="XCCW Joined 1a" panose="03050602040000000000" pitchFamily="66" charset="0"/>
                        </a:rPr>
                        <a:t>Small, flat, yellowish seashells, used like coins in trading.</a:t>
                      </a:r>
                      <a:endParaRPr lang="en-US" sz="9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3360">
                <a:tc>
                  <a:txBody>
                    <a:bodyPr/>
                    <a:lstStyle/>
                    <a:p>
                      <a:r>
                        <a:rPr lang="en-US" sz="1100" dirty="0" smtClean="0">
                          <a:latin typeface="XCCW Joined 1a" panose="03050602040000000000" pitchFamily="66" charset="0"/>
                        </a:rPr>
                        <a:t>artefact</a:t>
                      </a:r>
                      <a:endParaRPr lang="en-US" sz="11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900" dirty="0" smtClean="0">
                          <a:latin typeface="XCCW Joined 1a" panose="03050602040000000000" pitchFamily="66" charset="0"/>
                        </a:rPr>
                        <a:t>An object made by a human being, typically one of cultural or historical interest.</a:t>
                      </a:r>
                      <a:endParaRPr lang="en-US" sz="900" dirty="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207963"/>
                  </a:ext>
                </a:extLst>
              </a:tr>
            </a:tbl>
          </a:graphicData>
        </a:graphic>
      </p:graphicFrame>
      <p:sp>
        <p:nvSpPr>
          <p:cNvPr id="5" name="TextBox 4"/>
          <p:cNvSpPr txBox="1"/>
          <p:nvPr/>
        </p:nvSpPr>
        <p:spPr>
          <a:xfrm>
            <a:off x="283336" y="270456"/>
            <a:ext cx="11616744" cy="646331"/>
          </a:xfrm>
          <a:prstGeom prst="rect">
            <a:avLst/>
          </a:prstGeom>
          <a:noFill/>
        </p:spPr>
        <p:txBody>
          <a:bodyPr wrap="square" rtlCol="0">
            <a:spAutoFit/>
          </a:bodyPr>
          <a:lstStyle/>
          <a:p>
            <a:r>
              <a:rPr lang="en-GB" sz="3600" dirty="0" smtClean="0">
                <a:latin typeface="XCCW Joined 1a" panose="03050602040000000000" pitchFamily="66" charset="0"/>
              </a:rPr>
              <a:t>Year 6 Knowledge Mat: </a:t>
            </a:r>
            <a:r>
              <a:rPr lang="en-GB" sz="3600" dirty="0" smtClean="0">
                <a:latin typeface="XCCW Joined 1a" panose="03050602040000000000" pitchFamily="66" charset="0"/>
              </a:rPr>
              <a:t>Shang Dynasty</a:t>
            </a:r>
            <a:endParaRPr lang="en-US" sz="3600" dirty="0">
              <a:latin typeface="XCCW Joined 1a" panose="03050602040000000000" pitchFamily="66"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644307941"/>
              </p:ext>
            </p:extLst>
          </p:nvPr>
        </p:nvGraphicFramePr>
        <p:xfrm>
          <a:off x="6780943" y="3426022"/>
          <a:ext cx="5234603" cy="3307080"/>
        </p:xfrm>
        <a:graphic>
          <a:graphicData uri="http://schemas.openxmlformats.org/drawingml/2006/table">
            <a:tbl>
              <a:tblPr firstRow="1" bandRow="1">
                <a:tableStyleId>{5C22544A-7EE6-4342-B048-85BDC9FD1C3A}</a:tableStyleId>
              </a:tblPr>
              <a:tblGrid>
                <a:gridCol w="5234603">
                  <a:extLst>
                    <a:ext uri="{9D8B030D-6E8A-4147-A177-3AD203B41FA5}">
                      <a16:colId xmlns:a16="http://schemas.microsoft.com/office/drawing/2014/main" val="20000"/>
                    </a:ext>
                  </a:extLst>
                </a:gridCol>
              </a:tblGrid>
              <a:tr h="307638">
                <a:tc>
                  <a:txBody>
                    <a:bodyPr/>
                    <a:lstStyle/>
                    <a:p>
                      <a:pPr algn="ctr"/>
                      <a:r>
                        <a:rPr lang="en-GB" b="0" dirty="0" smtClean="0">
                          <a:solidFill>
                            <a:schemeClr val="tx1"/>
                          </a:solidFill>
                          <a:latin typeface="XCCW Joined 1a" panose="03050602040000000000" pitchFamily="66" charset="0"/>
                        </a:rPr>
                        <a:t>Fu </a:t>
                      </a:r>
                      <a:r>
                        <a:rPr lang="en-GB" b="0" dirty="0" err="1" smtClean="0">
                          <a:solidFill>
                            <a:schemeClr val="tx1"/>
                          </a:solidFill>
                          <a:latin typeface="XCCW Joined 1a" panose="03050602040000000000" pitchFamily="66" charset="0"/>
                        </a:rPr>
                        <a:t>Hao’s</a:t>
                      </a:r>
                      <a:r>
                        <a:rPr lang="en-GB" b="0" dirty="0" smtClean="0">
                          <a:solidFill>
                            <a:schemeClr val="tx1"/>
                          </a:solidFill>
                          <a:latin typeface="XCCW Joined 1a" panose="03050602040000000000" pitchFamily="66" charset="0"/>
                        </a:rPr>
                        <a:t> excavated tomb</a:t>
                      </a:r>
                      <a:endParaRPr lang="en-US" b="0" dirty="0">
                        <a:solidFill>
                          <a:schemeClr val="tx1"/>
                        </a:solidFill>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45647">
                <a:tc>
                  <a:txBody>
                    <a:bodyPr/>
                    <a:lstStyle/>
                    <a:p>
                      <a:pPr marL="171450" indent="-171450">
                        <a:buFont typeface="Arial" panose="020B0604020202020204" pitchFamily="34" charset="0"/>
                        <a:buChar char="•"/>
                      </a:pPr>
                      <a:r>
                        <a:rPr lang="en-GB" sz="1100" dirty="0" smtClean="0">
                          <a:latin typeface="XCCW Joined 1a" panose="03050602040000000000" pitchFamily="66" charset="0"/>
                        </a:rPr>
                        <a:t>In </a:t>
                      </a:r>
                      <a:r>
                        <a:rPr lang="en-GB" sz="1100" b="1" dirty="0" smtClean="0">
                          <a:latin typeface="XCCW Joined 1a" panose="03050602040000000000" pitchFamily="66" charset="0"/>
                        </a:rPr>
                        <a:t>1976</a:t>
                      </a:r>
                      <a:r>
                        <a:rPr lang="en-GB" sz="1100" dirty="0" smtClean="0">
                          <a:latin typeface="XCCW Joined 1a" panose="03050602040000000000" pitchFamily="66" charset="0"/>
                        </a:rPr>
                        <a:t>, archaeologists discovered the tomb of </a:t>
                      </a:r>
                      <a:r>
                        <a:rPr lang="en-GB" sz="1100" b="1" dirty="0" smtClean="0">
                          <a:latin typeface="XCCW Joined 1a" panose="03050602040000000000" pitchFamily="66" charset="0"/>
                        </a:rPr>
                        <a:t>Fu </a:t>
                      </a:r>
                      <a:r>
                        <a:rPr lang="en-GB" sz="1100" b="1" dirty="0" err="1" smtClean="0">
                          <a:latin typeface="XCCW Joined 1a" panose="03050602040000000000" pitchFamily="66" charset="0"/>
                        </a:rPr>
                        <a:t>Hao</a:t>
                      </a:r>
                      <a:r>
                        <a:rPr lang="en-GB" sz="1100" b="1" dirty="0" smtClean="0">
                          <a:latin typeface="XCCW Joined 1a" panose="03050602040000000000" pitchFamily="66" charset="0"/>
                        </a:rPr>
                        <a:t> </a:t>
                      </a:r>
                      <a:r>
                        <a:rPr lang="en-GB" sz="1100" dirty="0" smtClean="0">
                          <a:latin typeface="XCCW Joined 1a" panose="03050602040000000000" pitchFamily="66" charset="0"/>
                        </a:rPr>
                        <a:t>at the site of the ancient Shang</a:t>
                      </a:r>
                      <a:r>
                        <a:rPr lang="en-GB" sz="1100" baseline="0" dirty="0" smtClean="0">
                          <a:latin typeface="XCCW Joined 1a" panose="03050602040000000000" pitchFamily="66" charset="0"/>
                        </a:rPr>
                        <a:t> </a:t>
                      </a:r>
                      <a:r>
                        <a:rPr lang="en-GB" sz="1100" dirty="0" smtClean="0">
                          <a:latin typeface="XCCW Joined 1a" panose="03050602040000000000" pitchFamily="66" charset="0"/>
                        </a:rPr>
                        <a:t>capital, </a:t>
                      </a:r>
                      <a:r>
                        <a:rPr lang="en-GB" sz="1100" dirty="0" err="1" smtClean="0">
                          <a:latin typeface="XCCW Joined 1a" panose="03050602040000000000" pitchFamily="66" charset="0"/>
                        </a:rPr>
                        <a:t>Yinxu</a:t>
                      </a:r>
                      <a:r>
                        <a:rPr lang="en-GB" sz="1100" dirty="0" smtClean="0">
                          <a:latin typeface="XCCW Joined 1a" panose="03050602040000000000" pitchFamily="66" charset="0"/>
                        </a:rPr>
                        <a:t>. Because the tomb and its contents were intact, the discovery had a significant impact on our knowledge of the Shang dynasty and some of its people.</a:t>
                      </a:r>
                    </a:p>
                    <a:p>
                      <a:pPr marL="171450" indent="-171450">
                        <a:buFont typeface="Arial" panose="020B0604020202020204" pitchFamily="34" charset="0"/>
                        <a:buChar char="•"/>
                      </a:pPr>
                      <a:r>
                        <a:rPr lang="en-GB" sz="1100" dirty="0" smtClean="0">
                          <a:latin typeface="XCCW Joined 1a" panose="03050602040000000000" pitchFamily="66" charset="0"/>
                        </a:rPr>
                        <a:t>The tomb consisted of a large pit with a wooden chamber inside containing the coffin. Evidence was found above ground of a building where memorial ceremonies and rituals were probably held in honour of Fu </a:t>
                      </a:r>
                      <a:r>
                        <a:rPr lang="en-GB" sz="1100" dirty="0" err="1" smtClean="0">
                          <a:latin typeface="XCCW Joined 1a" panose="03050602040000000000" pitchFamily="66" charset="0"/>
                        </a:rPr>
                        <a:t>Hao</a:t>
                      </a:r>
                      <a:r>
                        <a:rPr lang="en-GB" sz="1100" dirty="0" smtClean="0">
                          <a:latin typeface="XCCW Joined 1a" panose="03050602040000000000" pitchFamily="66" charset="0"/>
                        </a:rPr>
                        <a:t>. </a:t>
                      </a:r>
                      <a:r>
                        <a:rPr lang="en-GB" sz="1100" b="1" dirty="0" smtClean="0">
                          <a:latin typeface="XCCW Joined 1a" panose="03050602040000000000" pitchFamily="66" charset="0"/>
                        </a:rPr>
                        <a:t>Thousands of items </a:t>
                      </a:r>
                      <a:r>
                        <a:rPr lang="en-GB" sz="1100" dirty="0" smtClean="0">
                          <a:latin typeface="XCCW Joined 1a" panose="03050602040000000000" pitchFamily="66" charset="0"/>
                        </a:rPr>
                        <a:t>were found in Fu </a:t>
                      </a:r>
                      <a:r>
                        <a:rPr lang="en-GB" sz="1100" dirty="0" err="1" smtClean="0">
                          <a:latin typeface="XCCW Joined 1a" panose="03050602040000000000" pitchFamily="66" charset="0"/>
                        </a:rPr>
                        <a:t>Hao’s</a:t>
                      </a:r>
                      <a:r>
                        <a:rPr lang="en-GB" sz="1100" dirty="0" smtClean="0">
                          <a:latin typeface="XCCW Joined 1a" panose="03050602040000000000" pitchFamily="66" charset="0"/>
                        </a:rPr>
                        <a:t> tomb, demonstrating how wealthy and powerful she was. Many </a:t>
                      </a:r>
                      <a:r>
                        <a:rPr lang="en-GB" sz="1100" b="1" dirty="0" smtClean="0">
                          <a:latin typeface="XCCW Joined 1a" panose="03050602040000000000" pitchFamily="66" charset="0"/>
                        </a:rPr>
                        <a:t>artefacts</a:t>
                      </a:r>
                      <a:r>
                        <a:rPr lang="en-GB" sz="1100" dirty="0" smtClean="0">
                          <a:latin typeface="XCCW Joined 1a" panose="03050602040000000000" pitchFamily="66" charset="0"/>
                        </a:rPr>
                        <a:t> were from an earlier period in history, suggesting Fu </a:t>
                      </a:r>
                      <a:r>
                        <a:rPr lang="en-GB" sz="1100" dirty="0" err="1" smtClean="0">
                          <a:latin typeface="XCCW Joined 1a" panose="03050602040000000000" pitchFamily="66" charset="0"/>
                        </a:rPr>
                        <a:t>Hao</a:t>
                      </a:r>
                      <a:r>
                        <a:rPr lang="en-GB" sz="1100" dirty="0" smtClean="0">
                          <a:latin typeface="XCCW Joined 1a" panose="03050602040000000000" pitchFamily="66" charset="0"/>
                        </a:rPr>
                        <a:t> collected antiques.</a:t>
                      </a:r>
                    </a:p>
                    <a:p>
                      <a:pPr marL="171450" indent="-171450">
                        <a:buFont typeface="Arial" panose="020B0604020202020204" pitchFamily="34" charset="0"/>
                        <a:buChar char="•"/>
                      </a:pPr>
                      <a:r>
                        <a:rPr lang="en-GB" sz="1100" dirty="0" smtClean="0">
                          <a:latin typeface="XCCW Joined 1a" panose="03050602040000000000" pitchFamily="66" charset="0"/>
                        </a:rPr>
                        <a:t>The </a:t>
                      </a:r>
                      <a:r>
                        <a:rPr lang="en-GB" sz="1100" b="1" dirty="0" smtClean="0">
                          <a:latin typeface="XCCW Joined 1a" panose="03050602040000000000" pitchFamily="66" charset="0"/>
                        </a:rPr>
                        <a:t>skeletons</a:t>
                      </a:r>
                      <a:r>
                        <a:rPr lang="en-GB" sz="1100" dirty="0" smtClean="0">
                          <a:latin typeface="XCCW Joined 1a" panose="03050602040000000000" pitchFamily="66" charset="0"/>
                        </a:rPr>
                        <a:t> of six dogs and 16 humans were also found in the tomb. These were probably Fu </a:t>
                      </a:r>
                      <a:r>
                        <a:rPr lang="en-GB" sz="1100" dirty="0" err="1" smtClean="0">
                          <a:latin typeface="XCCW Joined 1a" panose="03050602040000000000" pitchFamily="66" charset="0"/>
                        </a:rPr>
                        <a:t>Hao’s</a:t>
                      </a:r>
                      <a:r>
                        <a:rPr lang="en-GB" sz="1100" dirty="0" smtClean="0">
                          <a:latin typeface="XCCW Joined 1a" panose="03050602040000000000" pitchFamily="66" charset="0"/>
                        </a:rPr>
                        <a:t> pets and advisers, sacrificed to accompany her into the afterlife</a:t>
                      </a:r>
                      <a:endParaRPr lang="en-GB" sz="1100" b="0" baseline="0" dirty="0" smtClean="0">
                        <a:latin typeface="XCCW Joined 1a" panose="03050602040000000000"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a:stretch>
            <a:fillRect/>
          </a:stretch>
        </p:blipFill>
        <p:spPr>
          <a:xfrm>
            <a:off x="9693245" y="963409"/>
            <a:ext cx="2206835" cy="2182848"/>
          </a:xfrm>
          <a:prstGeom prst="rect">
            <a:avLst/>
          </a:prstGeom>
        </p:spPr>
      </p:pic>
      <p:pic>
        <p:nvPicPr>
          <p:cNvPr id="3" name="Picture 2"/>
          <p:cNvPicPr>
            <a:picLocks noChangeAspect="1"/>
          </p:cNvPicPr>
          <p:nvPr/>
        </p:nvPicPr>
        <p:blipFill>
          <a:blip r:embed="rId4"/>
          <a:stretch>
            <a:fillRect/>
          </a:stretch>
        </p:blipFill>
        <p:spPr>
          <a:xfrm>
            <a:off x="138777" y="4570957"/>
            <a:ext cx="4546572" cy="1679858"/>
          </a:xfrm>
          <a:prstGeom prst="rect">
            <a:avLst/>
          </a:prstGeom>
        </p:spPr>
      </p:pic>
      <p:pic>
        <p:nvPicPr>
          <p:cNvPr id="7" name="Picture 6"/>
          <p:cNvPicPr>
            <a:picLocks noChangeAspect="1"/>
          </p:cNvPicPr>
          <p:nvPr/>
        </p:nvPicPr>
        <p:blipFill>
          <a:blip r:embed="rId5"/>
          <a:stretch>
            <a:fillRect/>
          </a:stretch>
        </p:blipFill>
        <p:spPr>
          <a:xfrm>
            <a:off x="4793227" y="4660363"/>
            <a:ext cx="1879838" cy="1545227"/>
          </a:xfrm>
          <a:prstGeom prst="rect">
            <a:avLst/>
          </a:prstGeom>
        </p:spPr>
      </p:pic>
      <p:pic>
        <p:nvPicPr>
          <p:cNvPr id="8" name="Picture 7"/>
          <p:cNvPicPr>
            <a:picLocks noChangeAspect="1"/>
          </p:cNvPicPr>
          <p:nvPr/>
        </p:nvPicPr>
        <p:blipFill>
          <a:blip r:embed="rId6"/>
          <a:stretch>
            <a:fillRect/>
          </a:stretch>
        </p:blipFill>
        <p:spPr>
          <a:xfrm>
            <a:off x="6673065" y="1064179"/>
            <a:ext cx="2673659" cy="1802312"/>
          </a:xfrm>
          <a:prstGeom prst="rect">
            <a:avLst/>
          </a:prstGeom>
        </p:spPr>
      </p:pic>
    </p:spTree>
    <p:extLst>
      <p:ext uri="{BB962C8B-B14F-4D97-AF65-F5344CB8AC3E}">
        <p14:creationId xmlns:p14="http://schemas.microsoft.com/office/powerpoint/2010/main" val="2964231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346</Words>
  <Application>Microsoft Office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XCCW Joined 1a</vt:lpstr>
      <vt:lpstr>Office Theme</vt:lpstr>
      <vt:lpstr>PowerPoint Presentation</vt:lpstr>
    </vt:vector>
  </TitlesOfParts>
  <Company>College Town Juniors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Cross</dc:creator>
  <cp:lastModifiedBy>Katherine Pain</cp:lastModifiedBy>
  <cp:revision>11</cp:revision>
  <cp:lastPrinted>2019-07-04T08:20:01Z</cp:lastPrinted>
  <dcterms:created xsi:type="dcterms:W3CDTF">2019-07-01T10:01:22Z</dcterms:created>
  <dcterms:modified xsi:type="dcterms:W3CDTF">2024-03-27T20:25:59Z</dcterms:modified>
</cp:coreProperties>
</file>