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2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797675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F03427-36C3-47F0-A5F2-C6059EE3FADD}" type="datetimeFigureOut">
              <a:rPr lang="en-GB" smtClean="0"/>
              <a:t>13/03/2025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3488"/>
            <a:ext cx="5921375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51219"/>
            <a:ext cx="543814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7317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D02225-A871-47D7-80FC-52DA43D4A0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27931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D02225-A871-47D7-80FC-52DA43D4A091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68352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D02225-A871-47D7-80FC-52DA43D4A091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14425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D02225-A871-47D7-80FC-52DA43D4A091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016388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D02225-A871-47D7-80FC-52DA43D4A091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820992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D02225-A871-47D7-80FC-52DA43D4A091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216011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D02225-A871-47D7-80FC-52DA43D4A091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765668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D02225-A871-47D7-80FC-52DA43D4A091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55554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D02225-A871-47D7-80FC-52DA43D4A091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09556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D02225-A871-47D7-80FC-52DA43D4A091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43513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D02225-A871-47D7-80FC-52DA43D4A091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65291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D02225-A871-47D7-80FC-52DA43D4A091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0112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D02225-A871-47D7-80FC-52DA43D4A091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98028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D02225-A871-47D7-80FC-52DA43D4A091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13504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D02225-A871-47D7-80FC-52DA43D4A091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32386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D02225-A871-47D7-80FC-52DA43D4A091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481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4110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2477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596925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71297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174605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71962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3/13/2025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11360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5377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3/13/2025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517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8976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3/13/2025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9037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8728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8421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3/13/2025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7412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3/13/2025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241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181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2389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  <p:sldLayoutId id="2147483735" r:id="rId13"/>
    <p:sldLayoutId id="2147483736" r:id="rId14"/>
    <p:sldLayoutId id="2147483737" r:id="rId15"/>
    <p:sldLayoutId id="214748373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0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timestables.co.uk/" TargetMode="External"/><Relationship Id="rId3" Type="http://schemas.openxmlformats.org/officeDocument/2006/relationships/hyperlink" Target="https://play.ttrockstars.com/" TargetMode="External"/><Relationship Id="rId7" Type="http://schemas.openxmlformats.org/officeDocument/2006/relationships/hyperlink" Target="https://www.mathsisfun.com/index.htm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uk.ixl.com/maths/year-6" TargetMode="External"/><Relationship Id="rId5" Type="http://schemas.openxmlformats.org/officeDocument/2006/relationships/hyperlink" Target="https://myminimaths.co.uk/year-6-mini-maths/" TargetMode="External"/><Relationship Id="rId10" Type="http://schemas.openxmlformats.org/officeDocument/2006/relationships/hyperlink" Target="https://www.maths4everyone.com/pages/ks2-sats-practice.php" TargetMode="External"/><Relationship Id="rId4" Type="http://schemas.openxmlformats.org/officeDocument/2006/relationships/hyperlink" Target="https://corbettmathsprimary.com/" TargetMode="External"/><Relationship Id="rId9" Type="http://schemas.openxmlformats.org/officeDocument/2006/relationships/hyperlink" Target="https://www.topmarks.co.uk/maths-games/hit-the-button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Year 6 Maths SATs Parent workshop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endParaRPr lang="en-GB" dirty="0"/>
          </a:p>
          <a:p>
            <a:endParaRPr lang="en-GB" dirty="0"/>
          </a:p>
          <a:p>
            <a:pPr algn="ctr"/>
            <a:r>
              <a:rPr lang="en-GB" dirty="0"/>
              <a:t>Thank you for coming!</a:t>
            </a:r>
          </a:p>
        </p:txBody>
      </p:sp>
    </p:spTree>
    <p:extLst>
      <p:ext uri="{BB962C8B-B14F-4D97-AF65-F5344CB8AC3E}">
        <p14:creationId xmlns:p14="http://schemas.microsoft.com/office/powerpoint/2010/main" val="20167585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279" y="295564"/>
            <a:ext cx="8596668" cy="1320800"/>
          </a:xfrm>
        </p:spPr>
        <p:txBody>
          <a:bodyPr/>
          <a:lstStyle/>
          <a:p>
            <a:r>
              <a:rPr lang="en-GB" dirty="0"/>
              <a:t>Fractions – ordering and equivalents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99827" y="955964"/>
            <a:ext cx="437377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/>
              <a:t>How can I help?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Practice putting fractions in order with different denominators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Practice finding equivalent fractions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Practice times tables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5164" y="3440541"/>
            <a:ext cx="3826786" cy="32518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87635" y="875339"/>
            <a:ext cx="4904365" cy="19144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80375" y="3984816"/>
            <a:ext cx="4010025" cy="2438400"/>
          </a:xfrm>
          <a:prstGeom prst="rect">
            <a:avLst/>
          </a:prstGeom>
          <a:ln w="38100">
            <a:solidFill>
              <a:srgbClr val="FF0000"/>
            </a:solidFill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59200" y="2402316"/>
            <a:ext cx="4219575" cy="2076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67725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170" y="212436"/>
            <a:ext cx="8596668" cy="1320800"/>
          </a:xfrm>
        </p:spPr>
        <p:txBody>
          <a:bodyPr/>
          <a:lstStyle/>
          <a:p>
            <a:r>
              <a:rPr lang="en-GB" dirty="0"/>
              <a:t>Adding and subtracting fractions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30588" y="1023913"/>
            <a:ext cx="1746250" cy="1018646"/>
          </a:xfrm>
          <a:prstGeom prst="rect">
            <a:avLst/>
          </a:prstGeom>
          <a:ln w="38100">
            <a:solidFill>
              <a:srgbClr val="FF0000"/>
            </a:solidFill>
          </a:ln>
        </p:spPr>
      </p:pic>
      <p:sp>
        <p:nvSpPr>
          <p:cNvPr id="4" name="TextBox 3"/>
          <p:cNvSpPr txBox="1"/>
          <p:nvPr/>
        </p:nvSpPr>
        <p:spPr>
          <a:xfrm>
            <a:off x="299827" y="955964"/>
            <a:ext cx="437377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/>
              <a:t>How can I help?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Practice finding equivalent fractions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Practice times tables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If it is a mixed number fraction, then add the whole numbers first!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Fractions with the same denominator can be added or subtracted without changing the denominator </a:t>
            </a:r>
          </a:p>
          <a:p>
            <a:r>
              <a:rPr lang="en-GB" dirty="0"/>
              <a:t>    e.g. 1/5 + 3/5 = 4/5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30588" y="2770909"/>
            <a:ext cx="1634721" cy="962376"/>
          </a:xfrm>
          <a:prstGeom prst="rect">
            <a:avLst/>
          </a:prstGeom>
          <a:ln w="38100">
            <a:solidFill>
              <a:srgbClr val="FF0000"/>
            </a:solidFill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79788" y="4356532"/>
            <a:ext cx="1847850" cy="6572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50610" y="4299593"/>
            <a:ext cx="5629115" cy="1630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24567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8643" y="258618"/>
            <a:ext cx="8596668" cy="1320800"/>
          </a:xfrm>
        </p:spPr>
        <p:txBody>
          <a:bodyPr/>
          <a:lstStyle/>
          <a:p>
            <a:r>
              <a:rPr lang="en-GB" dirty="0"/>
              <a:t>Multiplying fractions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99827" y="955964"/>
            <a:ext cx="43737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/>
              <a:t>How can I help?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Practice finding equivalent fractions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Practice times tables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Practice multiplying fractions!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72513" y="874567"/>
            <a:ext cx="1487631" cy="833975"/>
          </a:xfrm>
          <a:prstGeom prst="rect">
            <a:avLst/>
          </a:prstGeom>
          <a:ln w="28575">
            <a:solidFill>
              <a:srgbClr val="FF0000"/>
            </a:solidFill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92651" y="3084945"/>
            <a:ext cx="5881509" cy="353205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8642" y="3053948"/>
            <a:ext cx="5532871" cy="361851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687493" y="841597"/>
            <a:ext cx="2114550" cy="981075"/>
          </a:xfrm>
          <a:prstGeom prst="rect">
            <a:avLst/>
          </a:prstGeom>
          <a:ln w="28575"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35742693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279" y="212437"/>
            <a:ext cx="8596668" cy="1320800"/>
          </a:xfrm>
        </p:spPr>
        <p:txBody>
          <a:bodyPr/>
          <a:lstStyle/>
          <a:p>
            <a:r>
              <a:rPr lang="en-GB" dirty="0"/>
              <a:t>Dividing fractions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6279" y="872837"/>
            <a:ext cx="5855710" cy="581173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47553" y="723612"/>
            <a:ext cx="1333500" cy="809625"/>
          </a:xfrm>
          <a:prstGeom prst="rect">
            <a:avLst/>
          </a:prstGeom>
          <a:ln w="19050">
            <a:solidFill>
              <a:srgbClr val="FF0000"/>
            </a:solidFill>
          </a:ln>
        </p:spPr>
      </p:pic>
      <p:sp>
        <p:nvSpPr>
          <p:cNvPr id="5" name="TextBox 4"/>
          <p:cNvSpPr txBox="1"/>
          <p:nvPr/>
        </p:nvSpPr>
        <p:spPr>
          <a:xfrm>
            <a:off x="8909776" y="943758"/>
            <a:ext cx="10142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= 1/12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722889" y="2301377"/>
            <a:ext cx="437377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/>
              <a:t>How can I help?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Practice finding equivalent fractions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Practice times tables and division facts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Practice dividing fractions!</a:t>
            </a:r>
          </a:p>
        </p:txBody>
      </p:sp>
    </p:spTree>
    <p:extLst>
      <p:ext uri="{BB962C8B-B14F-4D97-AF65-F5344CB8AC3E}">
        <p14:creationId xmlns:p14="http://schemas.microsoft.com/office/powerpoint/2010/main" val="17335745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389" y="230909"/>
            <a:ext cx="8596668" cy="1320800"/>
          </a:xfrm>
        </p:spPr>
        <p:txBody>
          <a:bodyPr/>
          <a:lstStyle/>
          <a:p>
            <a:r>
              <a:rPr lang="en-GB" dirty="0"/>
              <a:t>What else could I help with?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80291" y="1089892"/>
            <a:ext cx="950421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Converting measurements e.g. cm to mm.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Telling the time on an analogue clock, digital clock and 24hr clock.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Work out times between events in a schedule.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Practice adding and subtracting negative numbers.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Talk about square, cube and prime numbers. Also the difference between a factor and a multiple.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Finding area, volume and perimeter of shapes.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Talk about symmetry and reflection of shapes.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Talk about different types of angles.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Talk about 2D and 3D shapes.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Encourage your child not to panic and try their best on the day.</a:t>
            </a:r>
          </a:p>
        </p:txBody>
      </p:sp>
    </p:spTree>
    <p:extLst>
      <p:ext uri="{BB962C8B-B14F-4D97-AF65-F5344CB8AC3E}">
        <p14:creationId xmlns:p14="http://schemas.microsoft.com/office/powerpoint/2010/main" val="7165852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7782"/>
            <a:ext cx="8596668" cy="1320800"/>
          </a:xfrm>
        </p:spPr>
        <p:txBody>
          <a:bodyPr/>
          <a:lstStyle/>
          <a:p>
            <a:r>
              <a:rPr lang="en-GB" dirty="0"/>
              <a:t>Helpful websites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77334" y="905164"/>
            <a:ext cx="8910011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hlinkClick r:id="rId3"/>
              </a:rPr>
              <a:t>https://play.ttrockstars.com</a:t>
            </a:r>
            <a:r>
              <a:rPr lang="en-GB" dirty="0"/>
              <a:t>   </a:t>
            </a:r>
            <a:r>
              <a:rPr lang="en-GB" dirty="0" err="1"/>
              <a:t>TTRockstars</a:t>
            </a:r>
            <a:endParaRPr lang="en-GB" dirty="0"/>
          </a:p>
          <a:p>
            <a:endParaRPr lang="en-GB" dirty="0"/>
          </a:p>
          <a:p>
            <a:r>
              <a:rPr lang="en-GB" dirty="0">
                <a:hlinkClick r:id="rId4"/>
              </a:rPr>
              <a:t>https://corbettmathsprimary.com/</a:t>
            </a:r>
            <a:r>
              <a:rPr lang="en-GB" dirty="0"/>
              <a:t>  Videos, explanations and past papers</a:t>
            </a:r>
          </a:p>
          <a:p>
            <a:endParaRPr lang="en-GB" dirty="0"/>
          </a:p>
          <a:p>
            <a:r>
              <a:rPr lang="en-GB" dirty="0">
                <a:hlinkClick r:id="rId5"/>
              </a:rPr>
              <a:t>https://myminimaths.co.uk/year-6-mini-maths/</a:t>
            </a:r>
            <a:r>
              <a:rPr lang="en-GB" dirty="0"/>
              <a:t>  Mini Maths</a:t>
            </a:r>
          </a:p>
          <a:p>
            <a:endParaRPr lang="en-GB" dirty="0"/>
          </a:p>
          <a:p>
            <a:r>
              <a:rPr lang="en-GB" dirty="0">
                <a:hlinkClick r:id="rId6"/>
              </a:rPr>
              <a:t>https://uk.ixl.com/maths/year-6</a:t>
            </a:r>
            <a:r>
              <a:rPr lang="en-GB" dirty="0"/>
              <a:t>   Questions, explanations and tests</a:t>
            </a:r>
          </a:p>
          <a:p>
            <a:endParaRPr lang="en-GB" dirty="0"/>
          </a:p>
          <a:p>
            <a:r>
              <a:rPr lang="en-GB" dirty="0">
                <a:hlinkClick r:id="rId7"/>
              </a:rPr>
              <a:t>https://www.mathsisfun.com/index.htm</a:t>
            </a:r>
            <a:r>
              <a:rPr lang="en-GB" dirty="0"/>
              <a:t>   Games and strategies</a:t>
            </a:r>
          </a:p>
          <a:p>
            <a:endParaRPr lang="en-GB" dirty="0"/>
          </a:p>
          <a:p>
            <a:r>
              <a:rPr lang="en-GB" dirty="0">
                <a:hlinkClick r:id="rId8"/>
              </a:rPr>
              <a:t>https://www.timestables.co.uk/</a:t>
            </a:r>
            <a:r>
              <a:rPr lang="en-GB" dirty="0"/>
              <a:t>   Times tables games</a:t>
            </a:r>
          </a:p>
          <a:p>
            <a:endParaRPr lang="en-GB" dirty="0"/>
          </a:p>
          <a:p>
            <a:r>
              <a:rPr lang="en-GB" dirty="0">
                <a:hlinkClick r:id="rId9"/>
              </a:rPr>
              <a:t>https://www.topmarks.co.uk/maths-games/hit-the-button</a:t>
            </a:r>
            <a:r>
              <a:rPr lang="en-GB" dirty="0"/>
              <a:t>   Hit the button times tables game</a:t>
            </a:r>
          </a:p>
          <a:p>
            <a:endParaRPr lang="en-GB" dirty="0"/>
          </a:p>
          <a:p>
            <a:r>
              <a:rPr lang="en-GB" dirty="0">
                <a:hlinkClick r:id="rId10"/>
              </a:rPr>
              <a:t>https://www.maths4everyone.com/pages/ks2-sats-practice.php</a:t>
            </a:r>
            <a:r>
              <a:rPr lang="en-GB" dirty="0"/>
              <a:t>   SATs questions with answers</a:t>
            </a:r>
          </a:p>
          <a:p>
            <a:endParaRPr lang="en-GB" dirty="0"/>
          </a:p>
          <a:p>
            <a:r>
              <a:rPr lang="en-GB" dirty="0"/>
              <a:t>College Town Primary school class pages have additional SATs prep too!</a:t>
            </a:r>
          </a:p>
        </p:txBody>
      </p:sp>
    </p:spTree>
    <p:extLst>
      <p:ext uri="{BB962C8B-B14F-4D97-AF65-F5344CB8AC3E}">
        <p14:creationId xmlns:p14="http://schemas.microsoft.com/office/powerpoint/2010/main" val="4149294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206" y="194398"/>
            <a:ext cx="9768993" cy="1320800"/>
          </a:xfrm>
        </p:spPr>
        <p:txBody>
          <a:bodyPr/>
          <a:lstStyle/>
          <a:p>
            <a:r>
              <a:rPr lang="en-GB" dirty="0"/>
              <a:t>Most common topics to appear in SATs papers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0243" y="978333"/>
            <a:ext cx="11172921" cy="4184793"/>
          </a:xfrm>
        </p:spPr>
        <p:txBody>
          <a:bodyPr>
            <a:normAutofit/>
          </a:bodyPr>
          <a:lstStyle/>
          <a:p>
            <a:r>
              <a:rPr lang="en-GB" dirty="0"/>
              <a:t>These topics appeared most frequently across the papers between 2016-2019 and 2022-2024. They are worth the most marks and conceptually make the most sense to prioritise:</a:t>
            </a:r>
          </a:p>
          <a:p>
            <a:r>
              <a:rPr lang="en-GB" dirty="0"/>
              <a:t>Addition and Subtraction</a:t>
            </a:r>
          </a:p>
          <a:p>
            <a:r>
              <a:rPr lang="en-GB" dirty="0"/>
              <a:t>Money</a:t>
            </a:r>
          </a:p>
          <a:p>
            <a:r>
              <a:rPr lang="en-GB" dirty="0"/>
              <a:t>Multiplication and Division</a:t>
            </a:r>
          </a:p>
          <a:p>
            <a:r>
              <a:rPr lang="en-GB" dirty="0"/>
              <a:t>Multiples, Factors and Prime Numbers</a:t>
            </a:r>
          </a:p>
          <a:p>
            <a:r>
              <a:rPr lang="en-GB" dirty="0"/>
              <a:t>Place Value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3342" y="3601026"/>
            <a:ext cx="9725025" cy="312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88815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0934" y="113710"/>
            <a:ext cx="8596668" cy="1320800"/>
          </a:xfrm>
        </p:spPr>
        <p:txBody>
          <a:bodyPr/>
          <a:lstStyle/>
          <a:p>
            <a:r>
              <a:rPr lang="en-GB" dirty="0"/>
              <a:t>What about knowledge from other year group?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62908" y="880328"/>
            <a:ext cx="8322830" cy="533300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46212" y="5804752"/>
            <a:ext cx="9397279" cy="817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51758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679" y="215414"/>
            <a:ext cx="8596668" cy="1320800"/>
          </a:xfrm>
        </p:spPr>
        <p:txBody>
          <a:bodyPr/>
          <a:lstStyle/>
          <a:p>
            <a:r>
              <a:rPr lang="en-GB" dirty="0"/>
              <a:t>Place Value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0955" y="844845"/>
            <a:ext cx="4462318" cy="319227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66757" y="215414"/>
            <a:ext cx="4074391" cy="342997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88326" y="3931398"/>
            <a:ext cx="4867275" cy="282892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97163" y="3931398"/>
            <a:ext cx="455352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/>
              <a:t>How can I help?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Numbers to 10 million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Includes decimal numbers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Includes Roman numerals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Do they know odd and even?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Do they know the number in words?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Practice saying the number out loud!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Practice counting in 10s, 20s, 25s, 50s, 100s, 1000s, tens of thousands!</a:t>
            </a:r>
          </a:p>
        </p:txBody>
      </p:sp>
    </p:spTree>
    <p:extLst>
      <p:ext uri="{BB962C8B-B14F-4D97-AF65-F5344CB8AC3E}">
        <p14:creationId xmlns:p14="http://schemas.microsoft.com/office/powerpoint/2010/main" val="11558069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334" y="110836"/>
            <a:ext cx="8596668" cy="1320800"/>
          </a:xfrm>
        </p:spPr>
        <p:txBody>
          <a:bodyPr/>
          <a:lstStyle/>
          <a:p>
            <a:r>
              <a:rPr lang="en-GB" dirty="0"/>
              <a:t>Addition and Subtraction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16163" y="938816"/>
            <a:ext cx="4553527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/>
              <a:t>How can I help?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Practice number bonds to 20 – it’s all you will ever need in column addition or subtraction.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Practice column addition and subtraction.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Practice adding and subtracting numbers with different amounts of digits.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Practice adding and subtracting decimals.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Can they add/subtract 1, 10, 100 or 1000 from any number?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Practice using the inverse (opposite) to find a missing number.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38434" y="2793134"/>
            <a:ext cx="3884112" cy="361203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99983" y="5035229"/>
            <a:ext cx="2788805" cy="173747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39689" y="110836"/>
            <a:ext cx="3775366" cy="241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3753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170" y="193963"/>
            <a:ext cx="8596668" cy="1320800"/>
          </a:xfrm>
        </p:spPr>
        <p:txBody>
          <a:bodyPr/>
          <a:lstStyle/>
          <a:p>
            <a:r>
              <a:rPr lang="en-GB" dirty="0"/>
              <a:t>Multiplication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16163" y="938816"/>
            <a:ext cx="455352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/>
              <a:t>How can I help?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Practice times tables and the division facts.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Practice long multiplication method with a two digit number e.g. 1233 x 45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Practice multiplying any number (including decimals) by 10, 100 or 1000.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Don’t forget the zero!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3149" y="3737404"/>
            <a:ext cx="4722413" cy="28377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8572" y="289168"/>
            <a:ext cx="2049318" cy="1280824"/>
          </a:xfrm>
          <a:prstGeom prst="rect">
            <a:avLst/>
          </a:prstGeom>
          <a:ln w="38100">
            <a:solidFill>
              <a:srgbClr val="FF0000"/>
            </a:solidFill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01345" y="2662382"/>
            <a:ext cx="2489200" cy="7112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031326" y="4456735"/>
            <a:ext cx="2585872" cy="1399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52831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752" y="157018"/>
            <a:ext cx="8596668" cy="1320800"/>
          </a:xfrm>
        </p:spPr>
        <p:txBody>
          <a:bodyPr/>
          <a:lstStyle/>
          <a:p>
            <a:r>
              <a:rPr lang="en-GB" dirty="0"/>
              <a:t>Division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99827" y="817418"/>
            <a:ext cx="455352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/>
              <a:t>How can I help?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Practice times tables and the division facts.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Practice long and short division methods.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Practice dividing any number (including decimals) by 10, 100 or 1000.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34818" y="817418"/>
            <a:ext cx="2486602" cy="1026025"/>
          </a:xfrm>
          <a:prstGeom prst="rect">
            <a:avLst/>
          </a:prstGeom>
          <a:ln w="38100">
            <a:solidFill>
              <a:srgbClr val="FF0000"/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21729" y="4262441"/>
            <a:ext cx="2096910" cy="85782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40832" y="5483196"/>
            <a:ext cx="3174596" cy="796303"/>
          </a:xfrm>
          <a:prstGeom prst="rect">
            <a:avLst/>
          </a:prstGeom>
          <a:ln w="38100">
            <a:solidFill>
              <a:srgbClr val="FF0000"/>
            </a:solidFill>
          </a:ln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9874" y="2911911"/>
            <a:ext cx="4076700" cy="3895725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10030691" y="422489"/>
            <a:ext cx="1576072" cy="181588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 did   ÷</a:t>
            </a:r>
          </a:p>
          <a:p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 my   x</a:t>
            </a:r>
          </a:p>
          <a:p>
            <a:r>
              <a:rPr lang="en-US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 sister -</a:t>
            </a:r>
          </a:p>
          <a:p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 burp  </a:t>
            </a:r>
            <a:endParaRPr lang="en-US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11406909" y="1843443"/>
            <a:ext cx="0" cy="394928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026" name="Picture 2" descr="Long Division Examples And How To Solve Them">
            <a:extLst>
              <a:ext uri="{FF2B5EF4-FFF2-40B4-BE49-F238E27FC236}">
                <a16:creationId xmlns:a16="http://schemas.microsoft.com/office/drawing/2014/main" id="{5C4C28D0-1BD9-49E7-B106-F92D4A46BD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8759" y="2436329"/>
            <a:ext cx="4011261" cy="3551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43286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298" y="230909"/>
            <a:ext cx="8596668" cy="1320800"/>
          </a:xfrm>
        </p:spPr>
        <p:txBody>
          <a:bodyPr/>
          <a:lstStyle/>
          <a:p>
            <a:r>
              <a:rPr lang="en-GB" dirty="0"/>
              <a:t>Percentages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99827" y="817418"/>
            <a:ext cx="455352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/>
              <a:t>How can I help?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Practice dividing by 10, 100, 2, 4 and 5.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Point out percentage sales in shops and see if your child can work out the discount or the price after discount.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Practice finding percentages of whole numbers.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Talk to children about links between fractions and percentages e.g. 50% = ½ so we divide by 2.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62618" y="817418"/>
            <a:ext cx="280785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Friendly percentages!</a:t>
            </a:r>
          </a:p>
          <a:p>
            <a:pPr algn="ctr"/>
            <a:r>
              <a:rPr lang="en-GB" dirty="0">
                <a:solidFill>
                  <a:schemeClr val="tx1">
                    <a:lumMod val="95000"/>
                    <a:lumOff val="5000"/>
                  </a:schemeClr>
                </a:solidFill>
              </a:rPr>
              <a:t>1% = divide by 100</a:t>
            </a:r>
          </a:p>
          <a:p>
            <a:pPr algn="ctr"/>
            <a:r>
              <a:rPr lang="en-GB" dirty="0">
                <a:solidFill>
                  <a:schemeClr val="tx1">
                    <a:lumMod val="95000"/>
                    <a:lumOff val="5000"/>
                  </a:schemeClr>
                </a:solidFill>
              </a:rPr>
              <a:t>10% = divide by 10</a:t>
            </a:r>
          </a:p>
          <a:p>
            <a:pPr algn="ctr"/>
            <a:r>
              <a:rPr lang="en-GB" dirty="0">
                <a:solidFill>
                  <a:schemeClr val="tx1">
                    <a:lumMod val="95000"/>
                    <a:lumOff val="5000"/>
                  </a:schemeClr>
                </a:solidFill>
              </a:rPr>
              <a:t>20% = divide by 5</a:t>
            </a:r>
          </a:p>
          <a:p>
            <a:pPr algn="ctr"/>
            <a:r>
              <a:rPr lang="en-GB" dirty="0">
                <a:solidFill>
                  <a:schemeClr val="tx1">
                    <a:lumMod val="95000"/>
                    <a:lumOff val="5000"/>
                  </a:schemeClr>
                </a:solidFill>
              </a:rPr>
              <a:t>25% = divide by 4</a:t>
            </a:r>
          </a:p>
          <a:p>
            <a:pPr algn="ctr"/>
            <a:r>
              <a:rPr lang="en-GB" dirty="0">
                <a:solidFill>
                  <a:schemeClr val="tx1">
                    <a:lumMod val="95000"/>
                    <a:lumOff val="5000"/>
                  </a:schemeClr>
                </a:solidFill>
              </a:rPr>
              <a:t>50% = divide by 2</a:t>
            </a:r>
          </a:p>
        </p:txBody>
      </p:sp>
      <p:pic>
        <p:nvPicPr>
          <p:cNvPr id="1026" name="Picture 2" descr="Percent - Free education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23199" y="1016502"/>
            <a:ext cx="1356158" cy="1356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82489" y="4693556"/>
            <a:ext cx="2588202" cy="979999"/>
          </a:xfrm>
          <a:prstGeom prst="rect">
            <a:avLst/>
          </a:prstGeom>
          <a:ln w="38100">
            <a:solidFill>
              <a:srgbClr val="FF0000"/>
            </a:solidFill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75048" y="2917602"/>
            <a:ext cx="5245533" cy="3551908"/>
          </a:xfrm>
          <a:prstGeom prst="rect">
            <a:avLst/>
          </a:prstGeom>
          <a:ln w="38100"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16838063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752" y="157019"/>
            <a:ext cx="8596668" cy="1320800"/>
          </a:xfrm>
        </p:spPr>
        <p:txBody>
          <a:bodyPr/>
          <a:lstStyle/>
          <a:p>
            <a:r>
              <a:rPr lang="en-GB" dirty="0"/>
              <a:t>Decimals and money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99827" y="817418"/>
            <a:ext cx="437377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/>
              <a:t>How can I help?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Practice converting between pence and decimal e.g. 406p = £4.06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Practice finding change by subtracting a decimal from a whole number e.g. £5 - £1.60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Practice adding and subtracting more than one set of decimals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Practice multiplying decimals by one digit e.g. 12.4 x 3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2685" y="163906"/>
            <a:ext cx="4772170" cy="320663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3466" y="4063140"/>
            <a:ext cx="1992024" cy="816873"/>
          </a:xfrm>
          <a:prstGeom prst="rect">
            <a:avLst/>
          </a:prstGeom>
          <a:ln w="38100">
            <a:solidFill>
              <a:srgbClr val="FF0000"/>
            </a:solidFill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34079" y="4186426"/>
            <a:ext cx="2378013" cy="693587"/>
          </a:xfrm>
          <a:prstGeom prst="rect">
            <a:avLst/>
          </a:prstGeom>
          <a:ln w="38100">
            <a:solidFill>
              <a:srgbClr val="FF0000"/>
            </a:solidFill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01975" y="5398683"/>
            <a:ext cx="1736789" cy="556447"/>
          </a:xfrm>
          <a:prstGeom prst="rect">
            <a:avLst/>
          </a:prstGeom>
          <a:ln w="38100">
            <a:solidFill>
              <a:srgbClr val="FF0000"/>
            </a:solidFill>
          </a:ln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696364" y="3370545"/>
            <a:ext cx="5373544" cy="3390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105314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406</TotalTime>
  <Words>844</Words>
  <Application>Microsoft Office PowerPoint</Application>
  <PresentationFormat>Widescreen</PresentationFormat>
  <Paragraphs>131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Trebuchet MS</vt:lpstr>
      <vt:lpstr>Wingdings 3</vt:lpstr>
      <vt:lpstr>Facet</vt:lpstr>
      <vt:lpstr>Year 6 Maths SATs Parent workshop</vt:lpstr>
      <vt:lpstr>Most common topics to appear in SATs papers</vt:lpstr>
      <vt:lpstr>What about knowledge from other year group?</vt:lpstr>
      <vt:lpstr>Place Value</vt:lpstr>
      <vt:lpstr>Addition and Subtraction</vt:lpstr>
      <vt:lpstr>Multiplication</vt:lpstr>
      <vt:lpstr>Division</vt:lpstr>
      <vt:lpstr>Percentages</vt:lpstr>
      <vt:lpstr>Decimals and money</vt:lpstr>
      <vt:lpstr>Fractions – ordering and equivalents</vt:lpstr>
      <vt:lpstr>Adding and subtracting fractions</vt:lpstr>
      <vt:lpstr>Multiplying fractions</vt:lpstr>
      <vt:lpstr>Dividing fractions</vt:lpstr>
      <vt:lpstr>What else could I help with?</vt:lpstr>
      <vt:lpstr>Helpful websites</vt:lpstr>
    </vt:vector>
  </TitlesOfParts>
  <Company>CTP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6 Maths SATs Parent workshop</dc:title>
  <dc:creator>Katherine Pain</dc:creator>
  <cp:lastModifiedBy>Katherine Pain</cp:lastModifiedBy>
  <cp:revision>24</cp:revision>
  <cp:lastPrinted>2025-03-13T11:50:29Z</cp:lastPrinted>
  <dcterms:created xsi:type="dcterms:W3CDTF">2025-03-12T19:34:20Z</dcterms:created>
  <dcterms:modified xsi:type="dcterms:W3CDTF">2025-03-13T16:39:43Z</dcterms:modified>
</cp:coreProperties>
</file>