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7"/>
  </p:notesMasterIdLst>
  <p:sldIdLst>
    <p:sldId id="259" r:id="rId2"/>
    <p:sldId id="260" r:id="rId3"/>
    <p:sldId id="275" r:id="rId4"/>
    <p:sldId id="277" r:id="rId5"/>
    <p:sldId id="274" r:id="rId6"/>
    <p:sldId id="276" r:id="rId7"/>
    <p:sldId id="282" r:id="rId8"/>
    <p:sldId id="280" r:id="rId9"/>
    <p:sldId id="284" r:id="rId10"/>
    <p:sldId id="285" r:id="rId11"/>
    <p:sldId id="286" r:id="rId12"/>
    <p:sldId id="287" r:id="rId13"/>
    <p:sldId id="288" r:id="rId14"/>
    <p:sldId id="289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04" autoAdjust="0"/>
    <p:restoredTop sz="86482" autoAdjust="0"/>
  </p:normalViewPr>
  <p:slideViewPr>
    <p:cSldViewPr snapToGrid="0">
      <p:cViewPr varScale="1">
        <p:scale>
          <a:sx n="74" d="100"/>
          <a:sy n="74" d="100"/>
        </p:scale>
        <p:origin x="996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82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8F05E-9031-4E7E-9E5C-3B1F1041BC0C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31AD9-4C8A-4D43-8C8C-5CDC02849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0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1AD9-4C8A-4D43-8C8C-5CDC02849C3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0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AD876AF-3F37-490A-8556-C580314B16BD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E447-8AC1-4F0A-9803-6BB771854C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10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76AF-3F37-490A-8556-C580314B16BD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E447-8AC1-4F0A-9803-6BB771854C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227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76AF-3F37-490A-8556-C580314B16BD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E447-8AC1-4F0A-9803-6BB771854C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0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76AF-3F37-490A-8556-C580314B16BD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E447-8AC1-4F0A-9803-6BB771854C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3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76AF-3F37-490A-8556-C580314B16BD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E447-8AC1-4F0A-9803-6BB771854C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76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76AF-3F37-490A-8556-C580314B16BD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E447-8AC1-4F0A-9803-6BB771854C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4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76AF-3F37-490A-8556-C580314B16BD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E447-8AC1-4F0A-9803-6BB771854C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89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76AF-3F37-490A-8556-C580314B16BD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E447-8AC1-4F0A-9803-6BB771854C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9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76AF-3F37-490A-8556-C580314B16BD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E447-8AC1-4F0A-9803-6BB771854C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6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76AF-3F37-490A-8556-C580314B16BD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E447-8AC1-4F0A-9803-6BB771854C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6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76AF-3F37-490A-8556-C580314B16BD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4E447-8AC1-4F0A-9803-6BB771854C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9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AD876AF-3F37-490A-8556-C580314B16BD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F04E447-8AC1-4F0A-9803-6BB771854C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73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hyperlink" Target="https://www.youtube.com/watch?v=vyiT8CP1M5A" TargetMode="Externa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152" y="99152"/>
            <a:ext cx="11986352" cy="6676222"/>
          </a:xfrm>
          <a:prstGeom prst="rect">
            <a:avLst/>
          </a:prstGeom>
          <a:noFill/>
          <a:ln w="952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183" y="336879"/>
            <a:ext cx="1492499" cy="1520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9556" y="396885"/>
            <a:ext cx="544692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Calibri" panose="020F0502020204030204" pitchFamily="34" charset="0"/>
              </a:rPr>
              <a:t> Phonics at College Town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1839" y="1696873"/>
            <a:ext cx="3331495" cy="45105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428" y="2891292"/>
            <a:ext cx="2473387" cy="2145165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4153" y="2877232"/>
            <a:ext cx="2473387" cy="2145165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72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4137" y="341476"/>
            <a:ext cx="842346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dirty="0" smtClean="0">
                <a:latin typeface="Calibri" pitchFamily="34" charset="0"/>
                <a:cs typeface="Calibri" pitchFamily="34" charset="0"/>
              </a:rPr>
              <a:t>Words sometimes wrongly identified as CVC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3658" y="1599311"/>
            <a:ext cx="8621485" cy="42780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n-GB" sz="4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bow			       few</a:t>
            </a:r>
          </a:p>
          <a:p>
            <a:endParaRPr lang="en-GB" sz="40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4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             saw                                     her</a:t>
            </a:r>
          </a:p>
          <a:p>
            <a:endParaRPr lang="en-GB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Why are these words not CVC words? Discuss…   </a:t>
            </a:r>
          </a:p>
          <a:p>
            <a:r>
              <a:rPr lang="en-GB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Can you think of other examples?</a:t>
            </a:r>
            <a:endParaRPr lang="en-US" sz="4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227" y="278721"/>
            <a:ext cx="1106487" cy="959655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0403" y="370505"/>
            <a:ext cx="464148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Calibri" pitchFamily="34" charset="0"/>
                <a:cs typeface="Calibri" pitchFamily="34" charset="0"/>
              </a:rPr>
              <a:t>Segmenting activity</a:t>
            </a:r>
            <a:endParaRPr lang="en-US" sz="4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Group 3"/>
          <p:cNvGraphicFramePr>
            <a:graphicFrameLocks/>
          </p:cNvGraphicFramePr>
          <p:nvPr/>
        </p:nvGraphicFramePr>
        <p:xfrm>
          <a:off x="2293257" y="1843314"/>
          <a:ext cx="6768647" cy="1863543"/>
        </p:xfrm>
        <a:graphic>
          <a:graphicData uri="http://schemas.openxmlformats.org/drawingml/2006/table">
            <a:tbl>
              <a:tblPr/>
              <a:tblGrid>
                <a:gridCol w="1692568"/>
                <a:gridCol w="1692569"/>
                <a:gridCol w="1690942"/>
                <a:gridCol w="1692568"/>
              </a:tblGrid>
              <a:tr h="18635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b="1" dirty="0" smtClean="0">
                          <a:solidFill>
                            <a:schemeClr val="accent2"/>
                          </a:solidFill>
                          <a:latin typeface="Bradley Hand ITC" pitchFamily="66" charset="0"/>
                        </a:rPr>
                        <a:t>     </a:t>
                      </a:r>
                      <a:r>
                        <a:rPr lang="en-GB" sz="5400" b="1" dirty="0" smtClean="0">
                          <a:solidFill>
                            <a:schemeClr val="accent2"/>
                          </a:solidFill>
                          <a:latin typeface="Bradley Hand ITC" pitchFamily="66" charset="0"/>
                        </a:rPr>
                        <a:t>s</a:t>
                      </a:r>
                      <a:endParaRPr lang="en-US" sz="4000" b="1" dirty="0" smtClean="0">
                        <a:solidFill>
                          <a:schemeClr val="accent2"/>
                        </a:solidFill>
                        <a:latin typeface="Bradley Hand ITC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b="1" kern="1200" baseline="0" dirty="0" smtClean="0">
                          <a:solidFill>
                            <a:schemeClr val="accent2"/>
                          </a:solidFill>
                          <a:latin typeface="Bradley Hand ITC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b="1" kern="1200" baseline="0" dirty="0" smtClean="0">
                          <a:solidFill>
                            <a:schemeClr val="accent2"/>
                          </a:solidFill>
                          <a:latin typeface="Bradley Hand ITC" pitchFamily="66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en-GB" sz="4800" b="1" kern="1200" dirty="0" smtClean="0">
                          <a:solidFill>
                            <a:schemeClr val="accent2"/>
                          </a:solidFill>
                          <a:latin typeface="Bradley Hand ITC" pitchFamily="66" charset="0"/>
                          <a:ea typeface="+mn-ea"/>
                          <a:cs typeface="+mn-cs"/>
                        </a:rPr>
                        <a:t>l</a:t>
                      </a:r>
                      <a:endParaRPr lang="en-US" sz="4400" b="1" kern="1200" dirty="0" smtClean="0">
                        <a:solidFill>
                          <a:schemeClr val="accent2"/>
                        </a:solidFill>
                        <a:latin typeface="Bradley Hand ITC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5811158" y="2332038"/>
            <a:ext cx="15367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7200" dirty="0" smtClean="0">
                <a:solidFill>
                  <a:schemeClr val="accent2"/>
                </a:solidFill>
                <a:latin typeface="Bradley Hand ITC" pitchFamily="66" charset="0"/>
              </a:rPr>
              <a:t>  </a:t>
            </a:r>
            <a:r>
              <a:rPr lang="en-GB" sz="4800" b="1" dirty="0" err="1" smtClean="0">
                <a:solidFill>
                  <a:schemeClr val="accent2"/>
                </a:solidFill>
                <a:latin typeface="Bradley Hand ITC" pitchFamily="66" charset="0"/>
              </a:rPr>
              <a:t>i</a:t>
            </a:r>
            <a:endParaRPr lang="en-US" sz="7200" b="1" dirty="0">
              <a:solidFill>
                <a:schemeClr val="accent2"/>
              </a:solidFill>
              <a:latin typeface="Bradley Hand ITC" pitchFamily="66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7797801" y="2478314"/>
            <a:ext cx="1028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800" b="1" dirty="0">
                <a:solidFill>
                  <a:schemeClr val="accent2"/>
                </a:solidFill>
                <a:latin typeface="Bradley Hand ITC" pitchFamily="66" charset="0"/>
              </a:rPr>
              <a:t>p</a:t>
            </a:r>
            <a:endParaRPr lang="en-US" sz="4800" b="1" dirty="0">
              <a:solidFill>
                <a:schemeClr val="accent2"/>
              </a:solidFill>
              <a:latin typeface="Bradley Hand ITC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5029" y="4310059"/>
            <a:ext cx="9753600" cy="17820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dirty="0" smtClean="0">
                <a:latin typeface="Calibri" pitchFamily="34" charset="0"/>
                <a:cs typeface="Calibri" pitchFamily="34" charset="0"/>
              </a:rPr>
              <a:t>Have a go at segmenting these words into their constituent phonemes: 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  <a:latin typeface="Bradley Hand ITC" pitchFamily="66" charset="0"/>
                <a:cs typeface="Calibri" pitchFamily="34" charset="0"/>
              </a:rPr>
              <a:t>          shelf,  dress,  think,  sprint,  flick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7857" y="362857"/>
            <a:ext cx="1237116" cy="1162983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1335313" y="5544456"/>
            <a:ext cx="638629" cy="261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4"/>
          <p:cNvGraphicFramePr>
            <a:graphicFrameLocks/>
          </p:cNvGraphicFramePr>
          <p:nvPr/>
        </p:nvGraphicFramePr>
        <p:xfrm>
          <a:off x="1700212" y="1119442"/>
          <a:ext cx="8111443" cy="5107909"/>
        </p:xfrm>
        <a:graphic>
          <a:graphicData uri="http://schemas.openxmlformats.org/drawingml/2006/table">
            <a:tbl>
              <a:tblPr/>
              <a:tblGrid>
                <a:gridCol w="1412114"/>
                <a:gridCol w="1147570"/>
                <a:gridCol w="1109257"/>
                <a:gridCol w="1111082"/>
                <a:gridCol w="1111081"/>
                <a:gridCol w="1109257"/>
                <a:gridCol w="111108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WORD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PHONEMES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98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shelf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0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dress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think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string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sprint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flick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351465" y="254391"/>
            <a:ext cx="284762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4000" dirty="0" smtClean="0">
                <a:latin typeface="Calibri" pitchFamily="34" charset="0"/>
                <a:cs typeface="Calibri" pitchFamily="34" charset="0"/>
              </a:rPr>
              <a:t>Segmenting</a:t>
            </a:r>
            <a:endParaRPr lang="en-US" sz="4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179" y="181819"/>
            <a:ext cx="5243743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dirty="0" smtClean="0">
                <a:latin typeface="Calibri" pitchFamily="34" charset="0"/>
                <a:cs typeface="Calibri" pitchFamily="34" charset="0"/>
              </a:rPr>
              <a:t>A basic principle in phonics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499" y="1009135"/>
            <a:ext cx="3913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The same </a:t>
            </a:r>
            <a:r>
              <a:rPr lang="en-GB" sz="24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phoneme</a:t>
            </a:r>
            <a:r>
              <a:rPr lang="en-GB" sz="2400" dirty="0" smtClean="0">
                <a:latin typeface="Calibri" pitchFamily="34" charset="0"/>
                <a:cs typeface="Calibri" pitchFamily="34" charset="0"/>
              </a:rPr>
              <a:t> can </a:t>
            </a:r>
          </a:p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be represented in more than</a:t>
            </a:r>
          </a:p>
          <a:p>
            <a:r>
              <a:rPr lang="en-GB" sz="2400" dirty="0" smtClean="0">
                <a:latin typeface="Calibri" pitchFamily="34" charset="0"/>
                <a:cs typeface="Calibri" pitchFamily="34" charset="0"/>
              </a:rPr>
              <a:t> one way: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6195" y="2254085"/>
            <a:ext cx="158338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1"/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800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ur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</a:t>
            </a:r>
          </a:p>
          <a:p>
            <a:pPr lvl="1"/>
            <a:endParaRPr lang="en-GB" sz="2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2800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ir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</a:t>
            </a:r>
          </a:p>
          <a:p>
            <a:pPr lvl="1"/>
            <a:endParaRPr lang="en-US" sz="2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2800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er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</a:t>
            </a:r>
          </a:p>
          <a:p>
            <a:pPr lvl="1"/>
            <a:endParaRPr lang="en-US" sz="2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sz="2800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ear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sz="2800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or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</a:t>
            </a:r>
          </a:p>
          <a:p>
            <a:endParaRPr lang="en-US" sz="2400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68969" y="828150"/>
            <a:ext cx="7328078" cy="5872518"/>
          </a:xfrm>
          <a:prstGeom prst="rect">
            <a:avLst/>
          </a:prstGeom>
        </p:spPr>
        <p:txBody>
          <a:bodyPr/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		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-e	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ai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ay	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ey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eigh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		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-e	ea	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y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	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-e	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igh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y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		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-e	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oa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ow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u		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u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-e	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ue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oo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ew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oo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	u	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oul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ow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	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ou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ough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oi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	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oy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ar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	a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or		aw	ore	a	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ough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air		are	ear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eer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ear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CC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8971" y="391886"/>
            <a:ext cx="638628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alibri" pitchFamily="34" charset="0"/>
                <a:cs typeface="Calibri" pitchFamily="34" charset="0"/>
              </a:rPr>
              <a:t>Useful reading or website links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04687" y="3287876"/>
            <a:ext cx="7835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http://www.letters-and-sounds.com/ </a:t>
            </a:r>
            <a:endParaRPr lang="en-US" sz="2800" u="sng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06823" y="1553029"/>
          <a:ext cx="6679827" cy="1248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r Shell Object" showAsIcon="1" r:id="rId3" imgW="2345400" imgH="437760" progId="Package">
                  <p:embed/>
                </p:oleObj>
              </mc:Choice>
              <mc:Fallback>
                <p:oleObj name="Packager Shell Object" showAsIcon="1" r:id="rId3" imgW="2345400" imgH="43776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823" y="1553029"/>
                        <a:ext cx="6679827" cy="1248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192015" y="4579649"/>
            <a:ext cx="859061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  <a:hlinkClick r:id="rId5"/>
              </a:rPr>
              <a:t>https://www.youtube.com/watch?v=vyiT8CP1M5A</a:t>
            </a:r>
            <a:endParaRPr lang="en-US" sz="2800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Watch Mr Thorne does Phonics to learn about the importance of </a:t>
            </a:r>
          </a:p>
          <a:p>
            <a:r>
              <a:rPr lang="en-GB" sz="20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clear articulation when teaching children phonics</a:t>
            </a:r>
            <a:r>
              <a:rPr lang="en-GB" sz="1400" dirty="0" smtClean="0"/>
              <a:t>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6348" y="322592"/>
            <a:ext cx="388839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</a:rPr>
              <a:t>Phonics at College Town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2634" y="472682"/>
            <a:ext cx="3278999" cy="14295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T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he </a:t>
            </a:r>
            <a:r>
              <a:rPr lang="en-GB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Letters and Sounds 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Phonics programme from the Primary National Strategy delivers  systematic phonics teaching to children in EYFS and KS1.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635" y="2233117"/>
            <a:ext cx="3278999" cy="17745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The programme consists of 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six phases which are delivered starting in the school Nursery at Phase 1, through to Year 2 who concentrate mainly on learning Phase 6.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3482" y="4150569"/>
            <a:ext cx="1704670" cy="23079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72634" y="4338581"/>
            <a:ext cx="4482701" cy="1880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As children move through the phases they are taught to: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remember the sound for letters, digraphs, and 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trigraphs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; blend and segment the sounds in words;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read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high frequency (common)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words; learn letter formation; and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learn the rules for spelling.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49849" y="1068873"/>
            <a:ext cx="4399721" cy="1272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In Phase 1 the youngest children learn about general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sound discrimination, 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>rhythm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and rhyme, alliteration, voice sounds, oral blending and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segmenting.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49849" y="2582105"/>
            <a:ext cx="4399721" cy="12728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In Phases 2 – 5 there is a discrete daily teaching session with a specific structure to ensure that children become proficient in blending and segmenting for reading.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36299" y="4030781"/>
            <a:ext cx="4399721" cy="1397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In Phase 6,  Year 2 children learn about the past tense, investigate ad learn suffixes, find and learn the difficult parts of a word, learn to spell longer words, then begin to apply spelling rules in their own writing. </a:t>
            </a: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47785" y="595543"/>
            <a:ext cx="2781838" cy="27618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7336298" y="5618249"/>
            <a:ext cx="4399721" cy="10282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Year 1 children undertake a Phonics Screening Check. Those children who do not pass have interventions and retake in Year 2.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152" y="99152"/>
            <a:ext cx="11986352" cy="6676222"/>
          </a:xfrm>
          <a:prstGeom prst="rect">
            <a:avLst/>
          </a:prstGeom>
          <a:noFill/>
          <a:ln w="952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140" y="2309233"/>
            <a:ext cx="9748510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800" dirty="0" smtClean="0">
                <a:latin typeface="Calibri" panose="020F0502020204030204" pitchFamily="34" charset="0"/>
              </a:rPr>
              <a:t>delivering systematic phonics teaching to children from  the</a:t>
            </a:r>
          </a:p>
          <a:p>
            <a:r>
              <a:rPr lang="en-GB" sz="2800" dirty="0" smtClean="0">
                <a:latin typeface="Calibri" panose="020F0502020204030204" pitchFamily="34" charset="0"/>
              </a:rPr>
              <a:t>    beginning of EYFS to the end of KS1</a:t>
            </a:r>
          </a:p>
          <a:p>
            <a:endParaRPr lang="en-GB" sz="2800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Calibri" panose="020F0502020204030204" pitchFamily="34" charset="0"/>
              </a:rPr>
              <a:t>fostering children’s speaking and listening skills as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   preparation for learning phonic knowledge and skills</a:t>
            </a:r>
          </a:p>
          <a:p>
            <a:endParaRPr lang="en-US" sz="2800" dirty="0" smtClean="0"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Calibri" panose="020F0502020204030204" pitchFamily="34" charset="0"/>
              </a:rPr>
              <a:t>securing word recognition skills for children to decode (read)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    and encode (spell) words accurately and so concentrate on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    comprehending and composing text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2494" y="995628"/>
            <a:ext cx="874739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Letters and Sounds is designed to help teach children how the alphabet works for reading and spelling by: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9123" y="374573"/>
            <a:ext cx="351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381" y="535804"/>
            <a:ext cx="1492499" cy="15203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152" y="99152"/>
            <a:ext cx="11986352" cy="6676222"/>
          </a:xfrm>
          <a:prstGeom prst="rect">
            <a:avLst/>
          </a:prstGeom>
          <a:noFill/>
          <a:ln w="952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92322" y="286603"/>
            <a:ext cx="7792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alibri" pitchFamily="34" charset="0"/>
                <a:cs typeface="Calibri" pitchFamily="34" charset="0"/>
              </a:rPr>
              <a:t>What is the Letters and Sounds Programme?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0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6014" y="1250029"/>
            <a:ext cx="4121624" cy="415498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Phase One –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Nursery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Phase Two –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Reception </a:t>
            </a:r>
          </a:p>
          <a:p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Phase Three –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Reception</a:t>
            </a:r>
          </a:p>
          <a:p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Phase Four –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Reception / Year 1 </a:t>
            </a:r>
          </a:p>
          <a:p>
            <a:endParaRPr lang="en-US" sz="2400" dirty="0" smtClean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Phase Five –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Year 1/Year 2 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 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Phase Six – </a:t>
            </a:r>
            <a:r>
              <a:rPr 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Year 2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60266" y="449724"/>
            <a:ext cx="672076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Letters and Sounds: six teaching phases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256" y="5740074"/>
            <a:ext cx="9596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Although the six-phase structure provides a map to plan children’s progress, the boundaries between the phases are not fixed.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5436575" y="1494971"/>
            <a:ext cx="544914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The school expectations are that children will progress term-by-term, from Reception to Year 2 in learning phonics.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436574" y="3608425"/>
            <a:ext cx="5449140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For those children that struggle to achieve this, suitable interventions are provided and then monitored by class teachers and SLT to measure their impact.</a:t>
            </a:r>
          </a:p>
        </p:txBody>
      </p:sp>
      <p:sp>
        <p:nvSpPr>
          <p:cNvPr id="7" name="Rectangle 6"/>
          <p:cNvSpPr/>
          <p:nvPr/>
        </p:nvSpPr>
        <p:spPr>
          <a:xfrm>
            <a:off x="99152" y="99152"/>
            <a:ext cx="11986352" cy="6676222"/>
          </a:xfrm>
          <a:prstGeom prst="rect">
            <a:avLst/>
          </a:prstGeom>
          <a:noFill/>
          <a:ln w="952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895" y="318091"/>
            <a:ext cx="976105" cy="1075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686" y="448129"/>
            <a:ext cx="9448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Blending</a:t>
            </a:r>
          </a:p>
          <a:p>
            <a:r>
              <a:rPr lang="en-GB" sz="3600" dirty="0" smtClean="0">
                <a:latin typeface="Calibri" pitchFamily="34" charset="0"/>
                <a:cs typeface="Calibri" pitchFamily="34" charset="0"/>
              </a:rPr>
              <a:t>Recognising the letter sounds in a written word, for example </a:t>
            </a:r>
            <a:r>
              <a:rPr lang="en-GB" sz="36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c-u-p</a:t>
            </a:r>
            <a:r>
              <a:rPr lang="en-GB" sz="3600" dirty="0" smtClean="0">
                <a:latin typeface="Calibri" pitchFamily="34" charset="0"/>
                <a:cs typeface="Calibri" pitchFamily="34" charset="0"/>
              </a:rPr>
              <a:t>, and merging or them in the order in which they are written to pronounce the word ‘cup’.</a:t>
            </a:r>
          </a:p>
        </p:txBody>
      </p:sp>
      <p:sp>
        <p:nvSpPr>
          <p:cNvPr id="4" name="Rectangle 3"/>
          <p:cNvSpPr/>
          <p:nvPr/>
        </p:nvSpPr>
        <p:spPr>
          <a:xfrm>
            <a:off x="99152" y="99152"/>
            <a:ext cx="11986352" cy="6676222"/>
          </a:xfrm>
          <a:prstGeom prst="rect">
            <a:avLst/>
          </a:prstGeom>
          <a:noFill/>
          <a:ln w="952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1199" y="3737409"/>
            <a:ext cx="100293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Segmenting</a:t>
            </a:r>
          </a:p>
          <a:p>
            <a:r>
              <a:rPr lang="en-GB" sz="3600" dirty="0" smtClean="0">
                <a:latin typeface="Calibri" pitchFamily="34" charset="0"/>
                <a:cs typeface="Calibri" pitchFamily="34" charset="0"/>
              </a:rPr>
              <a:t>Identifying the individual sounds in a spoken word </a:t>
            </a:r>
            <a:r>
              <a:rPr lang="en-GB" sz="3200" dirty="0" smtClean="0">
                <a:latin typeface="Calibri" pitchFamily="34" charset="0"/>
                <a:cs typeface="Calibri" pitchFamily="34" charset="0"/>
              </a:rPr>
              <a:t>(e.g. </a:t>
            </a:r>
            <a:r>
              <a:rPr lang="en-GB" sz="3600" dirty="0" smtClean="0">
                <a:latin typeface="Calibri" pitchFamily="34" charset="0"/>
                <a:cs typeface="Calibri" pitchFamily="34" charset="0"/>
              </a:rPr>
              <a:t>h-</a:t>
            </a:r>
            <a:r>
              <a:rPr lang="en-GB" sz="3600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GB" sz="3600" dirty="0" smtClean="0">
                <a:latin typeface="Calibri" pitchFamily="34" charset="0"/>
                <a:cs typeface="Calibri" pitchFamily="34" charset="0"/>
              </a:rPr>
              <a:t>-m) and writing down or manipulating letters for each sound to form the word ‘him’.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63000" y="423862"/>
            <a:ext cx="1237116" cy="1072949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5429" y="511248"/>
            <a:ext cx="463005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dirty="0" smtClean="0">
                <a:latin typeface="Calibri" pitchFamily="34" charset="0"/>
                <a:cs typeface="Calibri" pitchFamily="34" charset="0"/>
              </a:rPr>
              <a:t>Phonics Terminology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603751" y="1477852"/>
            <a:ext cx="4548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GB" sz="4000" dirty="0" smtClean="0">
                <a:latin typeface="Calibri" pitchFamily="34" charset="0"/>
                <a:cs typeface="Calibri" pitchFamily="34" charset="0"/>
              </a:rPr>
              <a:t>Some definitions:</a:t>
            </a:r>
            <a:endParaRPr lang="en-US" sz="4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770493"/>
            <a:ext cx="8606972" cy="31116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sz="4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40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GB" sz="40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phoneme</a:t>
            </a:r>
            <a:r>
              <a:rPr lang="en-GB" sz="40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4000" dirty="0" smtClean="0">
                <a:latin typeface="Calibri" pitchFamily="34" charset="0"/>
                <a:cs typeface="Calibri" pitchFamily="34" charset="0"/>
              </a:rPr>
              <a:t>is the smallest unit of sound in a word.</a:t>
            </a:r>
          </a:p>
          <a:p>
            <a:pPr>
              <a:lnSpc>
                <a:spcPct val="90000"/>
              </a:lnSpc>
            </a:pPr>
            <a:endParaRPr lang="en-GB" sz="40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4000" dirty="0" smtClean="0">
                <a:latin typeface="Calibri" pitchFamily="34" charset="0"/>
                <a:cs typeface="Calibri" pitchFamily="34" charset="0"/>
              </a:rPr>
              <a:t> c-u-p		    c-a-t		     d-o-g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9627" y="394835"/>
            <a:ext cx="2473387" cy="2145165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99152" y="99152"/>
            <a:ext cx="11986352" cy="6676222"/>
          </a:xfrm>
          <a:prstGeom prst="rect">
            <a:avLst/>
          </a:prstGeom>
          <a:noFill/>
          <a:ln w="952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029" y="1645307"/>
            <a:ext cx="7823200" cy="31700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40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Grapheme</a:t>
            </a:r>
          </a:p>
          <a:p>
            <a:endParaRPr lang="en-GB" sz="4000" i="1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4000" dirty="0" smtClean="0">
                <a:latin typeface="Calibri" pitchFamily="34" charset="0"/>
                <a:cs typeface="Calibri" pitchFamily="34" charset="0"/>
              </a:rPr>
              <a:t>Letter(s) representing a phoneme</a:t>
            </a:r>
          </a:p>
          <a:p>
            <a:endParaRPr lang="en-GB" sz="4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4000" dirty="0" smtClean="0">
                <a:latin typeface="Calibri" pitchFamily="34" charset="0"/>
                <a:cs typeface="Calibri" pitchFamily="34" charset="0"/>
              </a:rPr>
              <a:t>		t		</a:t>
            </a:r>
            <a:r>
              <a:rPr lang="en-GB" sz="4000" dirty="0" err="1" smtClean="0">
                <a:latin typeface="Calibri" pitchFamily="34" charset="0"/>
                <a:cs typeface="Calibri" pitchFamily="34" charset="0"/>
              </a:rPr>
              <a:t>ai</a:t>
            </a:r>
            <a:r>
              <a:rPr lang="en-GB" sz="4000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en-GB" sz="4000" dirty="0" err="1" smtClean="0">
                <a:latin typeface="Calibri" pitchFamily="34" charset="0"/>
                <a:cs typeface="Calibri" pitchFamily="34" charset="0"/>
              </a:rPr>
              <a:t>igh</a:t>
            </a:r>
            <a:endParaRPr lang="en-GB" sz="4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1270" y="588220"/>
            <a:ext cx="38189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latin typeface="Calibri" pitchFamily="34" charset="0"/>
                <a:cs typeface="Calibri" pitchFamily="34" charset="0"/>
              </a:rPr>
              <a:t>Some definitions:</a:t>
            </a:r>
            <a:endParaRPr lang="en-US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7684" y="2063977"/>
            <a:ext cx="2473387" cy="2145165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9152" y="99152"/>
            <a:ext cx="11986352" cy="6676222"/>
          </a:xfrm>
          <a:prstGeom prst="rect">
            <a:avLst/>
          </a:prstGeom>
          <a:noFill/>
          <a:ln w="952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9924" y="318036"/>
            <a:ext cx="10252076" cy="45243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36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Digraph</a:t>
            </a:r>
          </a:p>
          <a:p>
            <a:r>
              <a:rPr lang="en-GB" sz="3600" dirty="0" smtClean="0">
                <a:latin typeface="Calibri" pitchFamily="34" charset="0"/>
                <a:cs typeface="Calibri" pitchFamily="34" charset="0"/>
              </a:rPr>
              <a:t>Two letters, which make one sound</a:t>
            </a:r>
          </a:p>
          <a:p>
            <a:endParaRPr lang="en-GB" sz="36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3600" dirty="0" smtClean="0">
                <a:latin typeface="Calibri" pitchFamily="34" charset="0"/>
                <a:cs typeface="Calibri" pitchFamily="34" charset="0"/>
              </a:rPr>
              <a:t>A consonant digraph contains two consonants</a:t>
            </a:r>
          </a:p>
          <a:p>
            <a:r>
              <a:rPr lang="en-GB" sz="3600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en-GB" sz="36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GB" sz="3600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sh</a:t>
            </a:r>
            <a:r>
              <a:rPr lang="en-GB" sz="36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	ck	</a:t>
            </a:r>
            <a:r>
              <a:rPr lang="en-GB" sz="3600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GB" sz="36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GB" sz="3600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ll</a:t>
            </a:r>
            <a:endParaRPr lang="en-GB" sz="3600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3600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3600" dirty="0" smtClean="0">
                <a:latin typeface="Calibri" pitchFamily="34" charset="0"/>
                <a:cs typeface="Calibri" pitchFamily="34" charset="0"/>
              </a:rPr>
              <a:t>A vowel digraph contains at least one vowel</a:t>
            </a:r>
          </a:p>
          <a:p>
            <a:r>
              <a:rPr lang="en-GB" sz="3600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en-GB" sz="36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GB" sz="3600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ai</a:t>
            </a:r>
            <a:r>
              <a:rPr lang="en-GB" sz="36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	</a:t>
            </a:r>
            <a:r>
              <a:rPr lang="en-GB" sz="3600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ee</a:t>
            </a:r>
            <a:r>
              <a:rPr lang="en-GB" sz="36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	</a:t>
            </a:r>
            <a:r>
              <a:rPr lang="en-GB" sz="3600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ar</a:t>
            </a:r>
            <a:r>
              <a:rPr lang="en-GB" sz="36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	</a:t>
            </a:r>
            <a:r>
              <a:rPr lang="en-GB" sz="3600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oy</a:t>
            </a:r>
            <a:endParaRPr lang="en-GB" sz="3600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4999335"/>
            <a:ext cx="10780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Split digraph</a:t>
            </a:r>
          </a:p>
          <a:p>
            <a:r>
              <a:rPr lang="en-GB" sz="3200" dirty="0" smtClean="0">
                <a:latin typeface="Calibri" pitchFamily="34" charset="0"/>
                <a:cs typeface="Calibri" pitchFamily="34" charset="0"/>
              </a:rPr>
              <a:t>A digraph in which the two letters are not adjacent (e.g. m</a:t>
            </a:r>
            <a:r>
              <a:rPr lang="en-GB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GB" sz="3200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GB" sz="32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GB" sz="3200" dirty="0" smtClean="0">
                <a:latin typeface="Calibri" pitchFamily="34" charset="0"/>
                <a:cs typeface="Calibri" pitchFamily="34" charset="0"/>
              </a:rPr>
              <a:t>).</a:t>
            </a:r>
            <a:endParaRPr lang="en-US" sz="3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5110" y="420914"/>
            <a:ext cx="861800" cy="798286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6684" y="2119086"/>
            <a:ext cx="8273143" cy="31700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4000" i="1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Trigraph</a:t>
            </a:r>
            <a:endParaRPr lang="en-GB" sz="4000" i="1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endParaRPr lang="en-GB" sz="4000" i="1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GB" sz="4000" dirty="0" smtClean="0">
                <a:latin typeface="Calibri" pitchFamily="34" charset="0"/>
                <a:cs typeface="Calibri" pitchFamily="34" charset="0"/>
              </a:rPr>
              <a:t>Three letters, which make one sound</a:t>
            </a:r>
          </a:p>
          <a:p>
            <a:r>
              <a:rPr lang="en-GB" sz="40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         </a:t>
            </a:r>
          </a:p>
          <a:p>
            <a:r>
              <a:rPr lang="en-GB" sz="40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             </a:t>
            </a:r>
            <a:r>
              <a:rPr lang="en-GB" sz="4000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igh</a:t>
            </a:r>
            <a:r>
              <a:rPr lang="en-GB" sz="4000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        </a:t>
            </a:r>
            <a:r>
              <a:rPr lang="en-GB" sz="4000" dirty="0" err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dge</a:t>
            </a:r>
            <a:endParaRPr lang="en-GB" sz="4000" dirty="0" smtClean="0">
              <a:solidFill>
                <a:schemeClr val="accent2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9195" y="566057"/>
            <a:ext cx="1831319" cy="15883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9152" y="99152"/>
            <a:ext cx="11986352" cy="6676222"/>
          </a:xfrm>
          <a:prstGeom prst="rect">
            <a:avLst/>
          </a:prstGeom>
          <a:noFill/>
          <a:ln w="952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6971" y="1132114"/>
            <a:ext cx="9347200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itchFamily="34" charset="0"/>
                <a:cs typeface="Calibri" pitchFamily="34" charset="0"/>
              </a:rPr>
              <a:t>What do you understand by the term CVC  words?</a:t>
            </a:r>
          </a:p>
          <a:p>
            <a:endParaRPr lang="en-GB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On your table </a:t>
            </a:r>
            <a:r>
              <a:rPr lang="en-GB" sz="2800" dirty="0" smtClean="0">
                <a:latin typeface="Calibri" pitchFamily="34" charset="0"/>
                <a:cs typeface="Calibri" pitchFamily="34" charset="0"/>
              </a:rPr>
              <a:t>can you quickly make a note of ten CVC words?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44471" y="181820"/>
            <a:ext cx="229082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3600" dirty="0" smtClean="0">
                <a:latin typeface="Calibri" pitchFamily="34" charset="0"/>
                <a:cs typeface="Calibri" pitchFamily="34" charset="0"/>
              </a:rPr>
              <a:t>CVC words 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7201" y="2864507"/>
            <a:ext cx="574254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GB" sz="4000" dirty="0" smtClean="0">
                <a:latin typeface="Calibri" pitchFamily="34" charset="0"/>
                <a:cs typeface="Calibri" pitchFamily="34" charset="0"/>
              </a:rPr>
              <a:t>   consonant </a:t>
            </a:r>
            <a:r>
              <a:rPr lang="en-GB" sz="4000" u="sng" dirty="0" smtClean="0">
                <a:latin typeface="Calibri" pitchFamily="34" charset="0"/>
                <a:cs typeface="Calibri" pitchFamily="34" charset="0"/>
              </a:rPr>
              <a:t>phoneme</a:t>
            </a:r>
          </a:p>
          <a:p>
            <a:endParaRPr lang="en-GB" sz="4000" u="sng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</a:t>
            </a:r>
            <a:r>
              <a:rPr lang="en-GB" sz="4000" dirty="0" smtClean="0">
                <a:latin typeface="Calibri" pitchFamily="34" charset="0"/>
                <a:cs typeface="Calibri" pitchFamily="34" charset="0"/>
              </a:rPr>
              <a:t>   vowel </a:t>
            </a:r>
            <a:r>
              <a:rPr lang="en-GB" sz="4000" u="sng" dirty="0" smtClean="0">
                <a:latin typeface="Calibri" pitchFamily="34" charset="0"/>
                <a:cs typeface="Calibri" pitchFamily="34" charset="0"/>
              </a:rPr>
              <a:t>phoneme</a:t>
            </a:r>
          </a:p>
          <a:p>
            <a:endParaRPr lang="en-GB" sz="4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GB" sz="4000" dirty="0" smtClean="0">
                <a:latin typeface="Calibri" pitchFamily="34" charset="0"/>
                <a:cs typeface="Calibri" pitchFamily="34" charset="0"/>
              </a:rPr>
              <a:t>   consonant </a:t>
            </a:r>
            <a:r>
              <a:rPr lang="en-GB" sz="4000" u="sng" dirty="0" smtClean="0">
                <a:latin typeface="Calibri" pitchFamily="34" charset="0"/>
                <a:cs typeface="Calibri" pitchFamily="34" charset="0"/>
              </a:rPr>
              <a:t>phoneme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3627" y="351293"/>
            <a:ext cx="1193573" cy="1035184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19752" y="3480060"/>
            <a:ext cx="356744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When writing words </a:t>
            </a:r>
            <a:r>
              <a:rPr lang="en-GB" sz="2400" dirty="0" smtClean="0">
                <a:latin typeface="Calibri" panose="020F0502020204030204" pitchFamily="34" charset="0"/>
              </a:rPr>
              <a:t>for</a:t>
            </a:r>
            <a:r>
              <a:rPr lang="en-GB" sz="2400" dirty="0" smtClean="0">
                <a:latin typeface="Calibri" panose="020F0502020204030204" pitchFamily="34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</a:rPr>
              <a:t>children</a:t>
            </a:r>
            <a:r>
              <a:rPr lang="en-GB" sz="2400" dirty="0">
                <a:latin typeface="Calibri" panose="020F0502020204030204" pitchFamily="34" charset="0"/>
              </a:rPr>
              <a:t>,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</a:rPr>
              <a:t>vowels</a:t>
            </a:r>
            <a:r>
              <a:rPr lang="en-GB" sz="2400" dirty="0">
                <a:latin typeface="Calibri" panose="020F0502020204030204" pitchFamily="34" charset="0"/>
              </a:rPr>
              <a:t> are written in </a:t>
            </a:r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</a:rPr>
              <a:t>red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</a:rPr>
              <a:t>to help them understand </a:t>
            </a:r>
            <a:r>
              <a:rPr lang="en-GB" sz="2400" dirty="0">
                <a:latin typeface="Calibri" panose="020F0502020204030204" pitchFamily="34" charset="0"/>
              </a:rPr>
              <a:t>the structure of a word</a:t>
            </a:r>
            <a:r>
              <a:rPr lang="en-GB" sz="2400" dirty="0" smtClean="0">
                <a:latin typeface="Calibri" panose="020F0502020204030204" pitchFamily="34" charset="0"/>
              </a:rPr>
              <a:t>.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1097230" y="2864507"/>
            <a:ext cx="270456" cy="4965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833</TotalTime>
  <Words>723</Words>
  <Application>Microsoft Office PowerPoint</Application>
  <PresentationFormat>Widescreen</PresentationFormat>
  <Paragraphs>136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Bradley Hand ITC</vt:lpstr>
      <vt:lpstr>Calibri</vt:lpstr>
      <vt:lpstr>Times New Roman</vt:lpstr>
      <vt:lpstr>Tw Cen MT</vt:lpstr>
      <vt:lpstr>Tw Cen MT Condensed</vt:lpstr>
      <vt:lpstr>Wingdings</vt:lpstr>
      <vt:lpstr>Wingdings 3</vt:lpstr>
      <vt:lpstr>Integral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Town Juniors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Duncan</dc:creator>
  <cp:lastModifiedBy>Anne Duncan</cp:lastModifiedBy>
  <cp:revision>215</cp:revision>
  <dcterms:created xsi:type="dcterms:W3CDTF">2020-03-03T10:08:13Z</dcterms:created>
  <dcterms:modified xsi:type="dcterms:W3CDTF">2020-03-19T09:59:42Z</dcterms:modified>
</cp:coreProperties>
</file>