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9" r:id="rId2"/>
    <p:sldId id="260" r:id="rId3"/>
    <p:sldId id="263" r:id="rId4"/>
    <p:sldId id="264" r:id="rId5"/>
    <p:sldId id="267" r:id="rId6"/>
    <p:sldId id="268" r:id="rId7"/>
    <p:sldId id="272"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4" d="100"/>
          <a:sy n="74" d="100"/>
        </p:scale>
        <p:origin x="58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D876AF-3F37-490A-8556-C580314B16BD}"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E447-8AC1-4F0A-9803-6BB771854C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10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68822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E447-8AC1-4F0A-9803-6BB771854C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0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185473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E447-8AC1-4F0A-9803-6BB771854C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76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210214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386638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41983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98586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4E447-8AC1-4F0A-9803-6BB771854CB8}" type="slidenum">
              <a:rPr lang="en-US" smtClean="0"/>
              <a:pPr/>
              <a:t>‹#›</a:t>
            </a:fld>
            <a:endParaRPr lang="en-US" dirty="0"/>
          </a:p>
        </p:txBody>
      </p:sp>
    </p:spTree>
    <p:extLst>
      <p:ext uri="{BB962C8B-B14F-4D97-AF65-F5344CB8AC3E}">
        <p14:creationId xmlns:p14="http://schemas.microsoft.com/office/powerpoint/2010/main" val="37213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876AF-3F37-490A-8556-C580314B16BD}" type="datetimeFigureOut">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4E447-8AC1-4F0A-9803-6BB771854C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9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D876AF-3F37-490A-8556-C580314B16BD}" type="datetimeFigureOut">
              <a:rPr lang="en-US" smtClean="0"/>
              <a:pPr/>
              <a:t>3/30/2020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4E447-8AC1-4F0A-9803-6BB771854C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7372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0109183" y="336879"/>
            <a:ext cx="1492499" cy="1520328"/>
          </a:xfrm>
          <a:prstGeom prst="rect">
            <a:avLst/>
          </a:prstGeom>
        </p:spPr>
      </p:pic>
      <p:pic>
        <p:nvPicPr>
          <p:cNvPr id="4" name="Picture 3"/>
          <p:cNvPicPr>
            <a:picLocks noChangeAspect="1"/>
          </p:cNvPicPr>
          <p:nvPr/>
        </p:nvPicPr>
        <p:blipFill>
          <a:blip r:embed="rId3" cstate="print"/>
          <a:stretch>
            <a:fillRect/>
          </a:stretch>
        </p:blipFill>
        <p:spPr>
          <a:xfrm>
            <a:off x="3447157" y="2655066"/>
            <a:ext cx="5290340" cy="2916934"/>
          </a:xfrm>
          <a:prstGeom prst="rect">
            <a:avLst/>
          </a:prstGeom>
          <a:ln>
            <a:solidFill>
              <a:schemeClr val="tx1"/>
            </a:solidFill>
          </a:ln>
        </p:spPr>
      </p:pic>
      <p:sp>
        <p:nvSpPr>
          <p:cNvPr id="5" name="TextBox 4"/>
          <p:cNvSpPr txBox="1"/>
          <p:nvPr/>
        </p:nvSpPr>
        <p:spPr>
          <a:xfrm>
            <a:off x="3368863" y="1023166"/>
            <a:ext cx="5446929" cy="707886"/>
          </a:xfrm>
          <a:prstGeom prst="rect">
            <a:avLst/>
          </a:prstGeom>
          <a:solidFill>
            <a:schemeClr val="tx2">
              <a:lumMod val="20000"/>
              <a:lumOff val="80000"/>
            </a:schemeClr>
          </a:solidFill>
          <a:ln>
            <a:solidFill>
              <a:schemeClr val="tx1"/>
            </a:solidFill>
          </a:ln>
        </p:spPr>
        <p:txBody>
          <a:bodyPr wrap="square" rtlCol="0">
            <a:spAutoFit/>
          </a:bodyPr>
          <a:lstStyle/>
          <a:p>
            <a:r>
              <a:rPr lang="en-GB" sz="4000" dirty="0" smtClean="0">
                <a:latin typeface="Calibri" panose="020F0502020204030204" pitchFamily="34" charset="0"/>
              </a:rPr>
              <a:t>A Deep Dive into Reading</a:t>
            </a:r>
            <a:endParaRPr lang="en-US" sz="4000" dirty="0">
              <a:latin typeface="Calibri" panose="020F0502020204030204" pitchFamily="34" charset="0"/>
            </a:endParaRPr>
          </a:p>
        </p:txBody>
      </p:sp>
    </p:spTree>
    <p:extLst>
      <p:ext uri="{BB962C8B-B14F-4D97-AF65-F5344CB8AC3E}">
        <p14:creationId xmlns:p14="http://schemas.microsoft.com/office/powerpoint/2010/main" val="977272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870" y="4618000"/>
            <a:ext cx="8747396" cy="1631216"/>
          </a:xfrm>
          <a:prstGeom prst="rect">
            <a:avLst/>
          </a:prstGeom>
          <a:noFill/>
          <a:ln>
            <a:solidFill>
              <a:schemeClr val="tx1"/>
            </a:solidFill>
          </a:ln>
        </p:spPr>
        <p:txBody>
          <a:bodyPr wrap="square" rtlCol="0">
            <a:spAutoFit/>
          </a:bodyPr>
          <a:lstStyle/>
          <a:p>
            <a:r>
              <a:rPr lang="en-GB" sz="3200" dirty="0" smtClean="0">
                <a:solidFill>
                  <a:srgbClr val="FF0000"/>
                </a:solidFill>
                <a:latin typeface="Calibri" panose="020F0502020204030204" pitchFamily="34" charset="0"/>
              </a:rPr>
              <a:t>Why are we trying to foster a love of reading?</a:t>
            </a:r>
          </a:p>
          <a:p>
            <a:r>
              <a:rPr lang="en-US" sz="3200" dirty="0">
                <a:latin typeface="Calibri" panose="020F0502020204030204" pitchFamily="34" charset="0"/>
              </a:rPr>
              <a:t>Choosing to read is the highest indicator of future achievement in </a:t>
            </a:r>
            <a:r>
              <a:rPr lang="en-US" sz="3200" dirty="0" smtClean="0">
                <a:latin typeface="Calibri" panose="020F0502020204030204" pitchFamily="34" charset="0"/>
              </a:rPr>
              <a:t>education</a:t>
            </a:r>
            <a:r>
              <a:rPr lang="en-US" sz="3200" dirty="0" smtClean="0"/>
              <a:t>.</a:t>
            </a:r>
            <a:endParaRPr lang="en-US" sz="3200" dirty="0"/>
          </a:p>
        </p:txBody>
      </p:sp>
      <p:sp>
        <p:nvSpPr>
          <p:cNvPr id="3" name="TextBox 2"/>
          <p:cNvSpPr txBox="1"/>
          <p:nvPr/>
        </p:nvSpPr>
        <p:spPr>
          <a:xfrm>
            <a:off x="1222869" y="3087157"/>
            <a:ext cx="8747397" cy="1077218"/>
          </a:xfrm>
          <a:prstGeom prst="rect">
            <a:avLst/>
          </a:prstGeom>
          <a:noFill/>
          <a:ln>
            <a:solidFill>
              <a:schemeClr val="tx1"/>
            </a:solidFill>
          </a:ln>
        </p:spPr>
        <p:txBody>
          <a:bodyPr wrap="square" rtlCol="0">
            <a:spAutoFit/>
          </a:bodyPr>
          <a:lstStyle/>
          <a:p>
            <a:r>
              <a:rPr lang="en-GB" sz="3200" dirty="0" smtClean="0">
                <a:solidFill>
                  <a:srgbClr val="FF0000"/>
                </a:solidFill>
                <a:latin typeface="Calibri" panose="020F0502020204030204" pitchFamily="34" charset="0"/>
              </a:rPr>
              <a:t>Why do we want our children to read quickly?</a:t>
            </a:r>
          </a:p>
          <a:p>
            <a:r>
              <a:rPr lang="en-GB" sz="3200" dirty="0" smtClean="0">
                <a:latin typeface="Calibri" panose="020F0502020204030204" pitchFamily="34" charset="0"/>
              </a:rPr>
              <a:t>Fluent readers learn more!</a:t>
            </a:r>
            <a:endParaRPr lang="en-GB" sz="3200" dirty="0">
              <a:latin typeface="Calibri" panose="020F0502020204030204" pitchFamily="34" charset="0"/>
            </a:endParaRPr>
          </a:p>
        </p:txBody>
      </p:sp>
      <p:sp>
        <p:nvSpPr>
          <p:cNvPr id="4" name="TextBox 3"/>
          <p:cNvSpPr txBox="1"/>
          <p:nvPr/>
        </p:nvSpPr>
        <p:spPr>
          <a:xfrm>
            <a:off x="1222871" y="1104809"/>
            <a:ext cx="8747395" cy="1569660"/>
          </a:xfrm>
          <a:prstGeom prst="rect">
            <a:avLst/>
          </a:prstGeom>
          <a:noFill/>
          <a:ln>
            <a:solidFill>
              <a:schemeClr val="tx1"/>
            </a:solidFill>
          </a:ln>
        </p:spPr>
        <p:txBody>
          <a:bodyPr wrap="square" rtlCol="0">
            <a:spAutoFit/>
          </a:bodyPr>
          <a:lstStyle/>
          <a:p>
            <a:r>
              <a:rPr lang="en-GB" sz="3200" dirty="0" smtClean="0">
                <a:solidFill>
                  <a:srgbClr val="FF0000"/>
                </a:solidFill>
                <a:latin typeface="Calibri" panose="020F0502020204030204" pitchFamily="34" charset="0"/>
              </a:rPr>
              <a:t>What are we looking for in reading?</a:t>
            </a:r>
          </a:p>
          <a:p>
            <a:r>
              <a:rPr lang="en-GB" sz="3200" dirty="0" smtClean="0">
                <a:latin typeface="Calibri" panose="020F0502020204030204" pitchFamily="34" charset="0"/>
              </a:rPr>
              <a:t>We want all our children to read fluently and quickly.</a:t>
            </a:r>
            <a:endParaRPr lang="en-US" sz="3200" dirty="0">
              <a:latin typeface="Calibri" panose="020F0502020204030204" pitchFamily="34" charset="0"/>
            </a:endParaRPr>
          </a:p>
        </p:txBody>
      </p:sp>
      <p:sp>
        <p:nvSpPr>
          <p:cNvPr id="5" name="TextBox 4"/>
          <p:cNvSpPr txBox="1"/>
          <p:nvPr/>
        </p:nvSpPr>
        <p:spPr>
          <a:xfrm>
            <a:off x="3999123" y="374573"/>
            <a:ext cx="3514381" cy="646331"/>
          </a:xfrm>
          <a:prstGeom prst="rect">
            <a:avLst/>
          </a:prstGeom>
          <a:noFill/>
        </p:spPr>
        <p:txBody>
          <a:bodyPr wrap="square" rtlCol="0">
            <a:spAutoFit/>
          </a:bodyPr>
          <a:lstStyle/>
          <a:p>
            <a:r>
              <a:rPr lang="en-GB" sz="3600" dirty="0" smtClean="0">
                <a:latin typeface="Calibri" panose="020F0502020204030204" pitchFamily="34" charset="0"/>
              </a:rPr>
              <a:t>Our philosophy</a:t>
            </a:r>
            <a:endParaRPr lang="en-US" sz="3600" dirty="0">
              <a:latin typeface="Calibri" panose="020F050202020403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185381" y="506776"/>
            <a:ext cx="1492499" cy="1520328"/>
          </a:xfrm>
          <a:prstGeom prst="rect">
            <a:avLst/>
          </a:prstGeom>
        </p:spPr>
      </p:pic>
      <p:sp>
        <p:nvSpPr>
          <p:cNvPr id="8" name="Rectangle 7"/>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5024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250" y="895240"/>
            <a:ext cx="273630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Children visit the school libraries at least once a week, to look at books and to choose one to take home.</a:t>
            </a:r>
            <a:endParaRPr lang="en-US" dirty="0">
              <a:solidFill>
                <a:schemeClr val="tx1"/>
              </a:solidFill>
              <a:latin typeface="Calibri" panose="020F0502020204030204" pitchFamily="34" charset="0"/>
            </a:endParaRPr>
          </a:p>
        </p:txBody>
      </p:sp>
      <p:sp>
        <p:nvSpPr>
          <p:cNvPr id="5" name="Rectangle 4"/>
          <p:cNvSpPr/>
          <p:nvPr/>
        </p:nvSpPr>
        <p:spPr>
          <a:xfrm>
            <a:off x="8692512" y="945309"/>
            <a:ext cx="3040655" cy="1862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Guided Reading takes place in KS 1 and 2 to teach children the skills needed to become a fluent reader. Children are read quality texts by the teachers which they then read aloud independently.</a:t>
            </a:r>
            <a:endParaRPr lang="en-US" dirty="0">
              <a:solidFill>
                <a:schemeClr val="tx1"/>
              </a:solidFill>
              <a:latin typeface="Calibri" panose="020F0502020204030204" pitchFamily="34" charset="0"/>
            </a:endParaRPr>
          </a:p>
        </p:txBody>
      </p:sp>
      <p:sp>
        <p:nvSpPr>
          <p:cNvPr id="7" name="Rectangle 6"/>
          <p:cNvSpPr/>
          <p:nvPr/>
        </p:nvSpPr>
        <p:spPr>
          <a:xfrm>
            <a:off x="8340275" y="2970666"/>
            <a:ext cx="3533556" cy="1723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Class readers are read by teachers at the end of the school day. Teachers ensure that story time is engaging and that children are progressively challenged with more difficult stories and poems.</a:t>
            </a:r>
            <a:endParaRPr lang="en-US" dirty="0">
              <a:solidFill>
                <a:schemeClr val="tx1"/>
              </a:solidFill>
              <a:latin typeface="Calibri" panose="020F0502020204030204" pitchFamily="34" charset="0"/>
            </a:endParaRPr>
          </a:p>
        </p:txBody>
      </p:sp>
      <p:sp>
        <p:nvSpPr>
          <p:cNvPr id="8" name="Rectangle 7"/>
          <p:cNvSpPr/>
          <p:nvPr/>
        </p:nvSpPr>
        <p:spPr>
          <a:xfrm>
            <a:off x="352549" y="4598954"/>
            <a:ext cx="3739611" cy="1936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The school expectations are that children will progress term-by-term, from Reception to Year 2 in learning Phonics. For those children that struggle to achieve this suitable interventions are provided and monitored</a:t>
            </a:r>
            <a:r>
              <a:rPr lang="en-US" dirty="0" smtClean="0">
                <a:solidFill>
                  <a:schemeClr val="tx1"/>
                </a:solidFill>
              </a:rPr>
              <a:t>.</a:t>
            </a:r>
            <a:endParaRPr lang="en-US" dirty="0">
              <a:solidFill>
                <a:schemeClr val="tx1"/>
              </a:solidFill>
            </a:endParaRPr>
          </a:p>
        </p:txBody>
      </p:sp>
      <p:sp>
        <p:nvSpPr>
          <p:cNvPr id="9" name="Rectangle 8"/>
          <p:cNvSpPr/>
          <p:nvPr/>
        </p:nvSpPr>
        <p:spPr>
          <a:xfrm>
            <a:off x="4202695" y="2394987"/>
            <a:ext cx="3581974" cy="2017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We use Letters and Sounds to deliver the schools systematic teaching of Phonics. We identify the teaching strategies for teachers to use to ensure consistency. CPD for staff is provided so that staff are confident and informed.</a:t>
            </a:r>
            <a:endParaRPr lang="en-US" dirty="0">
              <a:solidFill>
                <a:schemeClr val="tx1"/>
              </a:solidFill>
              <a:latin typeface="Calibri" panose="020F0502020204030204" pitchFamily="34" charset="0"/>
            </a:endParaRPr>
          </a:p>
        </p:txBody>
      </p:sp>
      <p:sp>
        <p:nvSpPr>
          <p:cNvPr id="12" name="Rectangle 11"/>
          <p:cNvSpPr/>
          <p:nvPr/>
        </p:nvSpPr>
        <p:spPr>
          <a:xfrm>
            <a:off x="624865" y="2575007"/>
            <a:ext cx="2669988"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Daily Phonics teaching takes place from EYFS to the end of KS 1 to ensure children can learn to read by blending and segmenting sounds.</a:t>
            </a:r>
            <a:endParaRPr lang="en-US" dirty="0">
              <a:solidFill>
                <a:schemeClr val="tx1"/>
              </a:solidFill>
              <a:latin typeface="Calibri" panose="020F0502020204030204" pitchFamily="34" charset="0"/>
            </a:endParaRPr>
          </a:p>
        </p:txBody>
      </p:sp>
      <p:sp>
        <p:nvSpPr>
          <p:cNvPr id="13" name="Rectangle 12"/>
          <p:cNvSpPr/>
          <p:nvPr/>
        </p:nvSpPr>
        <p:spPr>
          <a:xfrm>
            <a:off x="4391595" y="4693998"/>
            <a:ext cx="3920706" cy="1834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Priority Readers is a whole school strategy that ensures children are given the help needed to make progress. These children read with an adult every day and are monitored closely to ensure they are able to keep up. </a:t>
            </a:r>
            <a:endParaRPr lang="en-US" dirty="0">
              <a:solidFill>
                <a:schemeClr val="tx1"/>
              </a:solidFill>
              <a:latin typeface="Calibri" panose="020F0502020204030204" pitchFamily="34" charset="0"/>
            </a:endParaRPr>
          </a:p>
        </p:txBody>
      </p:sp>
      <p:sp>
        <p:nvSpPr>
          <p:cNvPr id="14" name="Down Arrow 13"/>
          <p:cNvSpPr/>
          <p:nvPr/>
        </p:nvSpPr>
        <p:spPr>
          <a:xfrm>
            <a:off x="3405424" y="2214967"/>
            <a:ext cx="288032" cy="36004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a:off x="8059779" y="2276989"/>
            <a:ext cx="288032" cy="36004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Down Arrow 15"/>
          <p:cNvSpPr/>
          <p:nvPr/>
        </p:nvSpPr>
        <p:spPr>
          <a:xfrm>
            <a:off x="3375576" y="3919520"/>
            <a:ext cx="288032" cy="36004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wn Arrow 17"/>
          <p:cNvSpPr/>
          <p:nvPr/>
        </p:nvSpPr>
        <p:spPr>
          <a:xfrm>
            <a:off x="7910956" y="4211274"/>
            <a:ext cx="288032" cy="36004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4123269" y="235586"/>
            <a:ext cx="3888394" cy="523220"/>
          </a:xfrm>
          <a:prstGeom prst="rect">
            <a:avLst/>
          </a:prstGeom>
          <a:solidFill>
            <a:schemeClr val="tx2">
              <a:lumMod val="20000"/>
              <a:lumOff val="80000"/>
            </a:schemeClr>
          </a:solidFill>
          <a:ln>
            <a:solidFill>
              <a:schemeClr val="tx1"/>
            </a:solidFill>
          </a:ln>
        </p:spPr>
        <p:txBody>
          <a:bodyPr wrap="square" rtlCol="0">
            <a:spAutoFit/>
          </a:bodyPr>
          <a:lstStyle/>
          <a:p>
            <a:r>
              <a:rPr lang="en-GB" sz="2800" dirty="0" smtClean="0">
                <a:latin typeface="Calibri" panose="020F0502020204030204" pitchFamily="34" charset="0"/>
              </a:rPr>
              <a:t>Reading at College Town</a:t>
            </a:r>
            <a:endParaRPr lang="en-US" sz="2800" dirty="0">
              <a:latin typeface="Calibri" panose="020F0502020204030204" pitchFamily="34" charset="0"/>
            </a:endParaRPr>
          </a:p>
        </p:txBody>
      </p:sp>
      <p:pic>
        <p:nvPicPr>
          <p:cNvPr id="20" name="Picture 19"/>
          <p:cNvPicPr/>
          <p:nvPr/>
        </p:nvPicPr>
        <p:blipFill>
          <a:blip r:embed="rId2" cstate="print">
            <a:extLst>
              <a:ext uri="{28A0092B-C50C-407E-A947-70E740481C1C}">
                <a14:useLocalDpi xmlns:a14="http://schemas.microsoft.com/office/drawing/2010/main" val="0"/>
              </a:ext>
            </a:extLst>
          </a:blip>
          <a:stretch>
            <a:fillRect/>
          </a:stretch>
        </p:blipFill>
        <p:spPr>
          <a:xfrm>
            <a:off x="10960165" y="254495"/>
            <a:ext cx="651951" cy="559191"/>
          </a:xfrm>
          <a:prstGeom prst="rect">
            <a:avLst/>
          </a:prstGeom>
        </p:spPr>
      </p:pic>
      <p:sp>
        <p:nvSpPr>
          <p:cNvPr id="21" name="Rectangle 20"/>
          <p:cNvSpPr/>
          <p:nvPr/>
        </p:nvSpPr>
        <p:spPr>
          <a:xfrm>
            <a:off x="4133104" y="895240"/>
            <a:ext cx="3734542" cy="1262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Children have the opportunity to read books about their year group topic and discuss these with the teacher and with other learners in the class.</a:t>
            </a:r>
            <a:endParaRPr lang="en-US" dirty="0">
              <a:solidFill>
                <a:schemeClr val="tx1"/>
              </a:solidFill>
              <a:latin typeface="Calibri" panose="020F0502020204030204" pitchFamily="34" charset="0"/>
            </a:endParaRPr>
          </a:p>
        </p:txBody>
      </p:sp>
      <p:sp>
        <p:nvSpPr>
          <p:cNvPr id="23" name="Rectangle 22"/>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580751" y="4931522"/>
            <a:ext cx="3236302" cy="1359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The Simple View of Reading is used in KS1 and KS2 to identify gaps and address weaknesses in children’s reading ability and understanding.  </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6108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21208" y="351635"/>
            <a:ext cx="3888394" cy="523220"/>
          </a:xfrm>
          <a:prstGeom prst="rect">
            <a:avLst/>
          </a:prstGeom>
          <a:solidFill>
            <a:schemeClr val="tx2">
              <a:lumMod val="20000"/>
              <a:lumOff val="80000"/>
            </a:schemeClr>
          </a:solidFill>
          <a:ln>
            <a:solidFill>
              <a:schemeClr val="tx1"/>
            </a:solidFill>
          </a:ln>
        </p:spPr>
        <p:txBody>
          <a:bodyPr wrap="square" rtlCol="0">
            <a:spAutoFit/>
          </a:bodyPr>
          <a:lstStyle/>
          <a:p>
            <a:r>
              <a:rPr lang="en-GB" sz="2800" dirty="0" smtClean="0">
                <a:latin typeface="Calibri" panose="020F0502020204030204" pitchFamily="34" charset="0"/>
              </a:rPr>
              <a:t>Reading at College Town</a:t>
            </a:r>
            <a:endParaRPr lang="en-US" sz="2800" dirty="0">
              <a:latin typeface="Calibri" panose="020F0502020204030204" pitchFamily="34" charset="0"/>
            </a:endParaRPr>
          </a:p>
        </p:txBody>
      </p:sp>
      <p:sp>
        <p:nvSpPr>
          <p:cNvPr id="4" name="Rectangle 3"/>
          <p:cNvSpPr/>
          <p:nvPr/>
        </p:nvSpPr>
        <p:spPr>
          <a:xfrm>
            <a:off x="8126840" y="3464178"/>
            <a:ext cx="3617480" cy="2457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KS 2 complete a Guided Reading session four days per week. The focus is on whole class teaching with the teacher reading aloud pre-selected quality texts to the class. The children then read the text aloud with a partner and answer questions linked to Literacy Shed –</a:t>
            </a:r>
          </a:p>
          <a:p>
            <a:r>
              <a:rPr lang="en-GB" dirty="0" smtClean="0">
                <a:solidFill>
                  <a:schemeClr val="tx1"/>
                </a:solidFill>
                <a:latin typeface="Calibri" panose="020F0502020204030204" pitchFamily="34" charset="0"/>
              </a:rPr>
              <a:t>VIPERS reading skills.</a:t>
            </a:r>
            <a:endParaRPr lang="en-US" dirty="0">
              <a:solidFill>
                <a:schemeClr val="tx1"/>
              </a:solidFill>
              <a:latin typeface="Calibri" panose="020F0502020204030204" pitchFamily="34" charset="0"/>
            </a:endParaRPr>
          </a:p>
        </p:txBody>
      </p:sp>
      <p:sp>
        <p:nvSpPr>
          <p:cNvPr id="6" name="Rectangle 5"/>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81953" y="2917709"/>
            <a:ext cx="3264301" cy="14484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In EYFS and KS 1 reading books are changed every Monday. </a:t>
            </a:r>
          </a:p>
          <a:p>
            <a:r>
              <a:rPr lang="en-GB" dirty="0" smtClean="0">
                <a:solidFill>
                  <a:schemeClr val="tx1"/>
                </a:solidFill>
                <a:latin typeface="Calibri" panose="020F0502020204030204" pitchFamily="34" charset="0"/>
              </a:rPr>
              <a:t>In KS 2 children change and select new books when it is their library slot. </a:t>
            </a:r>
            <a:endParaRPr lang="en-US" dirty="0">
              <a:solidFill>
                <a:schemeClr val="tx1"/>
              </a:solidFill>
              <a:latin typeface="Calibri" panose="020F0502020204030204" pitchFamily="34" charset="0"/>
            </a:endParaRPr>
          </a:p>
        </p:txBody>
      </p:sp>
      <p:sp>
        <p:nvSpPr>
          <p:cNvPr id="8" name="Rectangle 7"/>
          <p:cNvSpPr/>
          <p:nvPr/>
        </p:nvSpPr>
        <p:spPr>
          <a:xfrm>
            <a:off x="7493282" y="1127338"/>
            <a:ext cx="3840126" cy="19289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KS 1 complete a Guided Reading session every day, where teachers hear children read and assess progress and understanding. Children consolidate other reading skills in these sessions in a carousel of planned activities.</a:t>
            </a:r>
          </a:p>
        </p:txBody>
      </p:sp>
      <p:sp>
        <p:nvSpPr>
          <p:cNvPr id="9" name="Rectangle 8"/>
          <p:cNvSpPr/>
          <p:nvPr/>
        </p:nvSpPr>
        <p:spPr>
          <a:xfrm>
            <a:off x="2981953" y="1204142"/>
            <a:ext cx="3278999" cy="1332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As a large split site school College Town has three libraries for children to select books from  in EYFS, KS 1 and in KS 2.</a:t>
            </a:r>
            <a:endParaRPr lang="en-US" dirty="0">
              <a:solidFill>
                <a:schemeClr val="tx1"/>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52" y="673039"/>
            <a:ext cx="2166604" cy="1624953"/>
          </a:xfrm>
          <a:prstGeom prst="rect">
            <a:avLst/>
          </a:prstGeom>
          <a:ln>
            <a:solidFill>
              <a:schemeClr val="tx1"/>
            </a:solidFill>
          </a:ln>
        </p:spPr>
      </p:pic>
      <p:pic>
        <p:nvPicPr>
          <p:cNvPr id="1026" name="Picture 2"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348" y="2721502"/>
            <a:ext cx="2166603" cy="1624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48" y="4789278"/>
            <a:ext cx="2166603" cy="1628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81953" y="4801885"/>
            <a:ext cx="3278999"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Reading books are carefully selected in KS 1 so as to closely match the phonic phase children are working at.</a:t>
            </a:r>
            <a:endParaRPr lang="en-US" dirty="0">
              <a:solidFill>
                <a:schemeClr val="tx1"/>
              </a:solidFill>
              <a:latin typeface="Calibri" panose="020F0502020204030204" pitchFamily="34" charset="0"/>
            </a:endParaRPr>
          </a:p>
        </p:txBody>
      </p:sp>
      <p:sp>
        <p:nvSpPr>
          <p:cNvPr id="10" name="TextBox 9"/>
          <p:cNvSpPr txBox="1"/>
          <p:nvPr/>
        </p:nvSpPr>
        <p:spPr>
          <a:xfrm>
            <a:off x="414182" y="324529"/>
            <a:ext cx="771765" cy="369332"/>
          </a:xfrm>
          <a:prstGeom prst="rect">
            <a:avLst/>
          </a:prstGeom>
          <a:noFill/>
        </p:spPr>
        <p:txBody>
          <a:bodyPr wrap="square" rtlCol="0">
            <a:spAutoFit/>
          </a:bodyPr>
          <a:lstStyle/>
          <a:p>
            <a:r>
              <a:rPr lang="en-GB" dirty="0" smtClean="0">
                <a:solidFill>
                  <a:srgbClr val="FF0000"/>
                </a:solidFill>
                <a:latin typeface="Calibri" panose="020F0502020204030204" pitchFamily="34" charset="0"/>
              </a:rPr>
              <a:t>EYFS</a:t>
            </a:r>
            <a:endParaRPr lang="en-US" dirty="0">
              <a:solidFill>
                <a:srgbClr val="FF0000"/>
              </a:solidFill>
              <a:latin typeface="Calibri" panose="020F0502020204030204" pitchFamily="34" charset="0"/>
            </a:endParaRPr>
          </a:p>
        </p:txBody>
      </p:sp>
      <p:sp>
        <p:nvSpPr>
          <p:cNvPr id="14" name="TextBox 13"/>
          <p:cNvSpPr txBox="1"/>
          <p:nvPr/>
        </p:nvSpPr>
        <p:spPr>
          <a:xfrm>
            <a:off x="457252" y="2352280"/>
            <a:ext cx="771765" cy="369332"/>
          </a:xfrm>
          <a:prstGeom prst="rect">
            <a:avLst/>
          </a:prstGeom>
          <a:noFill/>
        </p:spPr>
        <p:txBody>
          <a:bodyPr wrap="square" rtlCol="0">
            <a:spAutoFit/>
          </a:bodyPr>
          <a:lstStyle/>
          <a:p>
            <a:r>
              <a:rPr lang="en-GB" dirty="0" smtClean="0">
                <a:solidFill>
                  <a:srgbClr val="FF0000"/>
                </a:solidFill>
                <a:latin typeface="Calibri" panose="020F0502020204030204" pitchFamily="34" charset="0"/>
              </a:rPr>
              <a:t>KS 1</a:t>
            </a:r>
            <a:endParaRPr lang="en-US" dirty="0">
              <a:solidFill>
                <a:srgbClr val="FF0000"/>
              </a:solidFill>
              <a:latin typeface="Calibri" panose="020F0502020204030204" pitchFamily="34" charset="0"/>
            </a:endParaRPr>
          </a:p>
        </p:txBody>
      </p:sp>
      <p:sp>
        <p:nvSpPr>
          <p:cNvPr id="11" name="Rectangle 10"/>
          <p:cNvSpPr/>
          <p:nvPr/>
        </p:nvSpPr>
        <p:spPr>
          <a:xfrm>
            <a:off x="457252" y="4400633"/>
            <a:ext cx="578556" cy="369332"/>
          </a:xfrm>
          <a:prstGeom prst="rect">
            <a:avLst/>
          </a:prstGeom>
        </p:spPr>
        <p:txBody>
          <a:bodyPr wrap="none">
            <a:spAutoFit/>
          </a:bodyPr>
          <a:lstStyle/>
          <a:p>
            <a:r>
              <a:rPr lang="en-GB" dirty="0">
                <a:solidFill>
                  <a:srgbClr val="FF0000"/>
                </a:solidFill>
                <a:latin typeface="Calibri" panose="020F0502020204030204" pitchFamily="34" charset="0"/>
              </a:rPr>
              <a:t>KS </a:t>
            </a:r>
            <a:r>
              <a:rPr lang="en-GB" dirty="0" smtClean="0">
                <a:solidFill>
                  <a:srgbClr val="FF0000"/>
                </a:solidFill>
                <a:latin typeface="Calibri" panose="020F0502020204030204" pitchFamily="34" charset="0"/>
              </a:rPr>
              <a:t>2</a:t>
            </a:r>
            <a:endParaRPr lang="en-US" dirty="0">
              <a:solidFill>
                <a:srgbClr val="FF0000"/>
              </a:solidFill>
              <a:latin typeface="Calibri" panose="020F0502020204030204" pitchFamily="34" charset="0"/>
            </a:endParaRPr>
          </a:p>
        </p:txBody>
      </p:sp>
      <p:pic>
        <p:nvPicPr>
          <p:cNvPr id="1030" name="Picture 6" descr="https://attachments.office.net/owa/aduncan@collegetownprimary.com/service.svc/s/GetAttachmentThumbnail?id=AAMkAGZkMzllMjI3LTQyODMtNDNmYy05MmFlLTdmM2M0MTZlYzM5NwBGAAAAAAAHhxsXOwxBQrmP%2BpfFtDsdBwBPXKIvfM1ISbmjYVeK0kikAAAAAAEMAABPXKIvfM1ISbmjYVeK0kikAAFzLfGbAAABEgAQAJDVFkgohrJNljyy7C%2F9Wos%3D&amp;thumbnailType=2&amp;owa=outlook.office.com&amp;scriptVer=2020022303.15&amp;X-OWA-CANARY=6-THmJ5q4kqiZId8Ej3SaZAY8CsawdcYQZ9_gWSQSb7pwT4ioWlsX7UNQ7oRDujc2u5mSZ1PBbg.&amp;token=eyJhbGciOiJSUzI1NiIsImtpZCI6IjU2MzU4ODUyMzRCOTI1MkRERTAwNTc2NkQ5RDlGMjc2NTY1RjYzRTIiLCJ4NXQiOiJWaldJVWpTNUpTM2VBRmRtMmRueWRsWmZZLUkiLCJ0eXAiOiJKV1QifQ.eyJvcmlnaW4iOiJodHRwczovL291dGxvb2sub2ZmaWNlLmNvbSIsInZlciI6IkV4Y2hhbmdlLkNhbGxiYWNrLlYxIiwiYXBwY3R4c2VuZGVyIjoiT3dhRG93bmxvYWRAYzM5ZDQ4YmYtZmEwMC00MzI5LTk0NjktZmNlMTJhNGExZWE2IiwiaXNzcmluZyI6IldXIiwiYXBwY3R4Ijoie1wibXNleGNocHJvdFwiOlwib3dhXCIsXCJwcmltYXJ5c2lkXCI6XCJTLTEtNS0yMS0yMTA2NzQ1NDUzLTM1MjU0NjM5ODYtNDczNzkxNTAyLTI0NTI3MzUzXCIsXCJwdWlkXCI6XCIxMTUzOTA2NjYxMzM5NDg3MzM1XCIsXCJvaWRcIjpcIjM3OTNjY2QzLWFjYzktNDJlZi04OGI0LTNlNGY1MTNiNzAxMVwiLFwic2NvcGVcIjpcIk93YURvd25sb2FkXCJ9IiwibmJmIjoxNTgzNDIyMjM3LCJleHAiOjE1ODM0MjI4MzcsImlzcyI6IjAwMDAwMDAyLTAwMDAtMGZmMS1jZTAwLTAwMDAwMDAwMDAwMEBjMzlkNDhiZi1mYTAwLTQzMjktOTQ2OS1mY2UxMmE0YTFlYTYiLCJhdWQiOiIwMDAwMDAwMi0wMDAwLTBmZjEtY2UwMC0wMDAwMDAwMDAwMDAvYXR0YWNobWVudHMub2ZmaWNlLm5ldEBjMzlkNDhiZi1mYTAwLTQzMjktOTQ2OS1mY2UxMmE0YTFlYTYifQ.K5Ys37bbsObV4pnPaX2qyER5RdjGFik5-O3QipeG-UwBvFv1CEvU_QNru3JlFGQXBRlX8nos-wfZt_mktofmpzHJDaBEgi8DKjCMDpJwVvYxnbfaFEAQWQDWsPXbLacJtvge8sLisGOZvTu0EqT7VNWqcksKox74SuqLNSMUOxzQIqU9uEksOjrlNfeGVe_iL5Xdh-7I-n_p55k4Se5MpgzQIwy5hEKrD0qufG9qROsvm6yQAmdVZw7N3bq_KI4B3h4rXZq5RTj1jHbtEWyVNzEvMYtgrDLq6cMFsU27qD8P2uuh6p-6E9n1cx3DkyVvpNVynmYzMvZaAqq4R5wHuQ&amp;animation=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602" y="3772196"/>
            <a:ext cx="1310588" cy="17438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9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6348" y="250020"/>
            <a:ext cx="3888394" cy="523220"/>
          </a:xfrm>
          <a:prstGeom prst="rect">
            <a:avLst/>
          </a:prstGeom>
          <a:solidFill>
            <a:schemeClr val="tx2">
              <a:lumMod val="20000"/>
              <a:lumOff val="80000"/>
            </a:schemeClr>
          </a:solidFill>
          <a:ln>
            <a:solidFill>
              <a:schemeClr val="tx1"/>
            </a:solidFill>
          </a:ln>
        </p:spPr>
        <p:txBody>
          <a:bodyPr wrap="square" rtlCol="0">
            <a:spAutoFit/>
          </a:bodyPr>
          <a:lstStyle/>
          <a:p>
            <a:r>
              <a:rPr lang="en-GB" sz="2800" dirty="0" smtClean="0">
                <a:latin typeface="Calibri" panose="020F0502020204030204" pitchFamily="34" charset="0"/>
              </a:rPr>
              <a:t>Phonics at College Town</a:t>
            </a:r>
            <a:endParaRPr lang="en-US" sz="2800" dirty="0">
              <a:latin typeface="Calibri" panose="020F0502020204030204" pitchFamily="34" charset="0"/>
            </a:endParaRPr>
          </a:p>
        </p:txBody>
      </p:sp>
      <p:sp>
        <p:nvSpPr>
          <p:cNvPr id="3" name="Rectangle 2"/>
          <p:cNvSpPr/>
          <p:nvPr/>
        </p:nvSpPr>
        <p:spPr>
          <a:xfrm>
            <a:off x="372634" y="472682"/>
            <a:ext cx="3278999" cy="1429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alibri" panose="020F0502020204030204" pitchFamily="34" charset="0"/>
              </a:rPr>
              <a:t>T</a:t>
            </a:r>
            <a:r>
              <a:rPr lang="en-GB" dirty="0" smtClean="0">
                <a:solidFill>
                  <a:schemeClr val="tx1"/>
                </a:solidFill>
                <a:latin typeface="Calibri" panose="020F0502020204030204" pitchFamily="34" charset="0"/>
              </a:rPr>
              <a:t>he </a:t>
            </a:r>
            <a:r>
              <a:rPr lang="en-GB" b="1" dirty="0" smtClean="0">
                <a:solidFill>
                  <a:schemeClr val="tx1"/>
                </a:solidFill>
                <a:latin typeface="Calibri" panose="020F0502020204030204" pitchFamily="34" charset="0"/>
              </a:rPr>
              <a:t>Letters and Sounds </a:t>
            </a:r>
            <a:r>
              <a:rPr lang="en-GB" dirty="0" smtClean="0">
                <a:solidFill>
                  <a:schemeClr val="tx1"/>
                </a:solidFill>
                <a:latin typeface="Calibri" panose="020F0502020204030204" pitchFamily="34" charset="0"/>
              </a:rPr>
              <a:t>Phonics programme from the Primary National Strategy delivers  systematic phonics teaching to children in EYFS and KS1.</a:t>
            </a:r>
            <a:endParaRPr lang="en-US" dirty="0">
              <a:solidFill>
                <a:schemeClr val="tx1"/>
              </a:solidFill>
              <a:latin typeface="Calibri" panose="020F0502020204030204" pitchFamily="34" charset="0"/>
            </a:endParaRPr>
          </a:p>
        </p:txBody>
      </p:sp>
      <p:sp>
        <p:nvSpPr>
          <p:cNvPr id="5" name="Rectangle 4"/>
          <p:cNvSpPr/>
          <p:nvPr/>
        </p:nvSpPr>
        <p:spPr>
          <a:xfrm>
            <a:off x="372635" y="2233117"/>
            <a:ext cx="3278999" cy="1774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alibri" panose="020F0502020204030204" pitchFamily="34" charset="0"/>
              </a:rPr>
              <a:t>The programme consists of </a:t>
            </a:r>
            <a:r>
              <a:rPr lang="en-GB" dirty="0" smtClean="0">
                <a:solidFill>
                  <a:schemeClr val="tx1"/>
                </a:solidFill>
                <a:latin typeface="Calibri" panose="020F0502020204030204" pitchFamily="34" charset="0"/>
              </a:rPr>
              <a:t>six phases which are delivered starting in the school Nursery at Phase 1, through to Year 2 who concentrate mainly on learning Phase 6.</a:t>
            </a:r>
            <a:endParaRPr lang="en-US" dirty="0">
              <a:solidFill>
                <a:schemeClr val="tx1"/>
              </a:solidFill>
              <a:latin typeface="Calibri" panose="020F0502020204030204" pitchFamily="34" charset="0"/>
            </a:endParaRPr>
          </a:p>
        </p:txBody>
      </p:sp>
      <p:pic>
        <p:nvPicPr>
          <p:cNvPr id="6" name="Picture 5"/>
          <p:cNvPicPr>
            <a:picLocks noChangeAspect="1"/>
          </p:cNvPicPr>
          <p:nvPr/>
        </p:nvPicPr>
        <p:blipFill>
          <a:blip r:embed="rId2" cstate="print"/>
          <a:stretch>
            <a:fillRect/>
          </a:stretch>
        </p:blipFill>
        <p:spPr>
          <a:xfrm>
            <a:off x="5440585" y="4007701"/>
            <a:ext cx="1704670" cy="2307985"/>
          </a:xfrm>
          <a:prstGeom prst="rect">
            <a:avLst/>
          </a:prstGeom>
          <a:ln>
            <a:solidFill>
              <a:schemeClr val="tx1"/>
            </a:solidFill>
          </a:ln>
        </p:spPr>
      </p:pic>
      <p:sp>
        <p:nvSpPr>
          <p:cNvPr id="7" name="Rectangle 6"/>
          <p:cNvSpPr/>
          <p:nvPr/>
        </p:nvSpPr>
        <p:spPr>
          <a:xfrm>
            <a:off x="372634" y="4338581"/>
            <a:ext cx="4482701" cy="1880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As children move through the phases they are taught to: </a:t>
            </a:r>
            <a:r>
              <a:rPr lang="en-US" dirty="0">
                <a:solidFill>
                  <a:schemeClr val="tx1"/>
                </a:solidFill>
                <a:latin typeface="Calibri" panose="020F0502020204030204" pitchFamily="34" charset="0"/>
              </a:rPr>
              <a:t>remember the sound for letters, digraphs, and </a:t>
            </a:r>
            <a:r>
              <a:rPr lang="en-GB" dirty="0" smtClean="0">
                <a:solidFill>
                  <a:schemeClr val="tx1"/>
                </a:solidFill>
                <a:latin typeface="Calibri" panose="020F0502020204030204" pitchFamily="34" charset="0"/>
              </a:rPr>
              <a:t>trigraphs</a:t>
            </a:r>
            <a:r>
              <a:rPr lang="en-US" dirty="0" smtClean="0">
                <a:solidFill>
                  <a:schemeClr val="tx1"/>
                </a:solidFill>
                <a:latin typeface="Calibri" panose="020F0502020204030204" pitchFamily="34" charset="0"/>
              </a:rPr>
              <a:t>; blend and segment the sounds in words; </a:t>
            </a:r>
            <a:r>
              <a:rPr lang="en-US" dirty="0">
                <a:solidFill>
                  <a:schemeClr val="tx1"/>
                </a:solidFill>
                <a:latin typeface="Calibri" panose="020F0502020204030204" pitchFamily="34" charset="0"/>
              </a:rPr>
              <a:t>read </a:t>
            </a:r>
            <a:r>
              <a:rPr lang="en-US" dirty="0" smtClean="0">
                <a:solidFill>
                  <a:schemeClr val="tx1"/>
                </a:solidFill>
                <a:latin typeface="Calibri" panose="020F0502020204030204" pitchFamily="34" charset="0"/>
              </a:rPr>
              <a:t>high frequency (common) </a:t>
            </a:r>
            <a:r>
              <a:rPr lang="en-US" dirty="0">
                <a:solidFill>
                  <a:schemeClr val="tx1"/>
                </a:solidFill>
                <a:latin typeface="Calibri" panose="020F0502020204030204" pitchFamily="34" charset="0"/>
              </a:rPr>
              <a:t>words; learn letter formation; and </a:t>
            </a:r>
            <a:r>
              <a:rPr lang="en-US" dirty="0" smtClean="0">
                <a:solidFill>
                  <a:schemeClr val="tx1"/>
                </a:solidFill>
                <a:latin typeface="Calibri" panose="020F0502020204030204" pitchFamily="34" charset="0"/>
              </a:rPr>
              <a:t>learn the rules for spelling.</a:t>
            </a:r>
            <a:endParaRPr lang="en-US" dirty="0">
              <a:solidFill>
                <a:schemeClr val="tx1"/>
              </a:solidFill>
              <a:latin typeface="Calibri" panose="020F0502020204030204" pitchFamily="34" charset="0"/>
            </a:endParaRPr>
          </a:p>
        </p:txBody>
      </p:sp>
      <p:sp>
        <p:nvSpPr>
          <p:cNvPr id="9" name="Rectangle 8"/>
          <p:cNvSpPr/>
          <p:nvPr/>
        </p:nvSpPr>
        <p:spPr>
          <a:xfrm>
            <a:off x="4262638" y="960286"/>
            <a:ext cx="4399721" cy="1272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In Phase 1 the youngest children learn about general </a:t>
            </a:r>
            <a:r>
              <a:rPr lang="en-US" dirty="0">
                <a:solidFill>
                  <a:schemeClr val="tx1"/>
                </a:solidFill>
                <a:latin typeface="Calibri" panose="020F0502020204030204" pitchFamily="34" charset="0"/>
              </a:rPr>
              <a:t>sound discrimination, </a:t>
            </a:r>
            <a:r>
              <a:rPr lang="en-GB" dirty="0" smtClean="0">
                <a:solidFill>
                  <a:schemeClr val="tx1"/>
                </a:solidFill>
                <a:latin typeface="Calibri" panose="020F0502020204030204" pitchFamily="34" charset="0"/>
              </a:rPr>
              <a:t>rhythm</a:t>
            </a:r>
            <a:r>
              <a:rPr lang="en-US" dirty="0" smtClean="0">
                <a:solidFill>
                  <a:schemeClr val="tx1"/>
                </a:solidFill>
                <a:latin typeface="Calibri" panose="020F0502020204030204" pitchFamily="34" charset="0"/>
              </a:rPr>
              <a:t> </a:t>
            </a:r>
            <a:r>
              <a:rPr lang="en-US" dirty="0">
                <a:solidFill>
                  <a:schemeClr val="tx1"/>
                </a:solidFill>
                <a:latin typeface="Calibri" panose="020F0502020204030204" pitchFamily="34" charset="0"/>
              </a:rPr>
              <a:t>and rhyme, alliteration, voice sounds, oral blending and </a:t>
            </a:r>
            <a:r>
              <a:rPr lang="en-US" dirty="0" smtClean="0">
                <a:solidFill>
                  <a:schemeClr val="tx1"/>
                </a:solidFill>
                <a:latin typeface="Calibri" panose="020F0502020204030204" pitchFamily="34" charset="0"/>
              </a:rPr>
              <a:t>segmenting.</a:t>
            </a:r>
            <a:endParaRPr lang="en-GB" dirty="0">
              <a:solidFill>
                <a:schemeClr val="tx1"/>
              </a:solidFill>
              <a:latin typeface="Calibri" panose="020F0502020204030204" pitchFamily="34" charset="0"/>
            </a:endParaRPr>
          </a:p>
        </p:txBody>
      </p:sp>
      <p:sp>
        <p:nvSpPr>
          <p:cNvPr id="10" name="Rectangle 9"/>
          <p:cNvSpPr/>
          <p:nvPr/>
        </p:nvSpPr>
        <p:spPr>
          <a:xfrm>
            <a:off x="4262637" y="2420163"/>
            <a:ext cx="4399721" cy="12728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In Phases 2 – 5 there is a discrete daily teaching session with a specific structure to ensure that children become proficient in blending and segmenting for reading.</a:t>
            </a:r>
            <a:endParaRPr lang="en-GB" dirty="0">
              <a:solidFill>
                <a:schemeClr val="tx1"/>
              </a:solidFill>
              <a:latin typeface="Calibri" panose="020F0502020204030204" pitchFamily="34" charset="0"/>
            </a:endParaRPr>
          </a:p>
        </p:txBody>
      </p:sp>
      <p:sp>
        <p:nvSpPr>
          <p:cNvPr id="13" name="Rectangle 12"/>
          <p:cNvSpPr/>
          <p:nvPr/>
        </p:nvSpPr>
        <p:spPr>
          <a:xfrm>
            <a:off x="8934207" y="2602426"/>
            <a:ext cx="2765346" cy="2411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In Phase 6,  Year 2 children learn about the past tense, investigate and learn suffixes, find and learn the difficult parts of a word, learn to spell longer words, then begin to apply spelling rules in their own writing. </a:t>
            </a:r>
            <a:endParaRPr lang="en-GB" dirty="0">
              <a:solidFill>
                <a:schemeClr val="tx1"/>
              </a:solidFill>
              <a:latin typeface="Calibri" panose="020F0502020204030204" pitchFamily="34" charset="0"/>
            </a:endParaRPr>
          </a:p>
        </p:txBody>
      </p:sp>
      <p:pic>
        <p:nvPicPr>
          <p:cNvPr id="14" name="Picture 13"/>
          <p:cNvPicPr>
            <a:picLocks noChangeAspect="1"/>
          </p:cNvPicPr>
          <p:nvPr/>
        </p:nvPicPr>
        <p:blipFill>
          <a:blip r:embed="rId3" cstate="print"/>
          <a:stretch>
            <a:fillRect/>
          </a:stretch>
        </p:blipFill>
        <p:spPr>
          <a:xfrm>
            <a:off x="9273361" y="372101"/>
            <a:ext cx="2062897" cy="2048062"/>
          </a:xfrm>
          <a:prstGeom prst="rect">
            <a:avLst/>
          </a:prstGeom>
          <a:ln>
            <a:solidFill>
              <a:schemeClr val="tx1"/>
            </a:solidFill>
          </a:ln>
        </p:spPr>
      </p:pic>
      <p:sp>
        <p:nvSpPr>
          <p:cNvPr id="15" name="Rectangle 14"/>
          <p:cNvSpPr/>
          <p:nvPr/>
        </p:nvSpPr>
        <p:spPr>
          <a:xfrm>
            <a:off x="7794765" y="5161693"/>
            <a:ext cx="3904788" cy="14065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Year 1 children undertake a Phonics Screening Check. Those children who do not pass this have tailored interventions and retake the PSC in Year 2, in June of the following year. </a:t>
            </a:r>
            <a:endParaRPr lang="en-US" dirty="0">
              <a:solidFill>
                <a:schemeClr val="tx1"/>
              </a:solidFill>
              <a:latin typeface="Calibri" panose="020F0502020204030204" pitchFamily="34" charset="0"/>
            </a:endParaRPr>
          </a:p>
        </p:txBody>
      </p:sp>
      <p:sp>
        <p:nvSpPr>
          <p:cNvPr id="17" name="Rectangle 16"/>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023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4038" y="276461"/>
            <a:ext cx="2554562" cy="523220"/>
          </a:xfrm>
          <a:prstGeom prst="rect">
            <a:avLst/>
          </a:prstGeom>
          <a:solidFill>
            <a:schemeClr val="tx2">
              <a:lumMod val="20000"/>
              <a:lumOff val="80000"/>
            </a:schemeClr>
          </a:solidFill>
          <a:ln>
            <a:solidFill>
              <a:schemeClr val="tx1"/>
            </a:solidFill>
          </a:ln>
        </p:spPr>
        <p:txBody>
          <a:bodyPr wrap="square" rtlCol="0">
            <a:spAutoFit/>
          </a:bodyPr>
          <a:lstStyle/>
          <a:p>
            <a:r>
              <a:rPr lang="en-GB" sz="2800" dirty="0" smtClean="0">
                <a:latin typeface="Calibri" panose="020F0502020204030204" pitchFamily="34" charset="0"/>
              </a:rPr>
              <a:t>Phonics lessons</a:t>
            </a:r>
            <a:endParaRPr lang="en-US" sz="2800" dirty="0">
              <a:latin typeface="Calibri" panose="020F0502020204030204" pitchFamily="34" charset="0"/>
            </a:endParaRPr>
          </a:p>
        </p:txBody>
      </p:sp>
      <p:pic>
        <p:nvPicPr>
          <p:cNvPr id="5" name="Picture 4"/>
          <p:cNvPicPr>
            <a:picLocks noChangeAspect="1"/>
          </p:cNvPicPr>
          <p:nvPr/>
        </p:nvPicPr>
        <p:blipFill>
          <a:blip r:embed="rId2" cstate="print"/>
          <a:stretch>
            <a:fillRect/>
          </a:stretch>
        </p:blipFill>
        <p:spPr>
          <a:xfrm>
            <a:off x="4642696" y="3930555"/>
            <a:ext cx="6823263" cy="2462722"/>
          </a:xfrm>
          <a:prstGeom prst="rect">
            <a:avLst/>
          </a:prstGeom>
        </p:spPr>
      </p:pic>
      <p:sp>
        <p:nvSpPr>
          <p:cNvPr id="6" name="Rectangle 5"/>
          <p:cNvSpPr/>
          <p:nvPr/>
        </p:nvSpPr>
        <p:spPr>
          <a:xfrm>
            <a:off x="4817102" y="963837"/>
            <a:ext cx="3994662" cy="1215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rPr>
              <a:t>Each day, children have a fast-paced phonics lesson. The strategies  all adults use  are taken directly from the Letters and Sounds phonics </a:t>
            </a:r>
            <a:r>
              <a:rPr lang="en-GB" dirty="0">
                <a:solidFill>
                  <a:schemeClr val="tx1"/>
                </a:solidFill>
                <a:latin typeface="Calibri" panose="020F0502020204030204" pitchFamily="34" charset="0"/>
              </a:rPr>
              <a:t>programme</a:t>
            </a:r>
            <a:r>
              <a:rPr lang="en-US" dirty="0">
                <a:solidFill>
                  <a:schemeClr val="tx1"/>
                </a:solidFill>
                <a:latin typeface="Calibri" panose="020F0502020204030204" pitchFamily="34" charset="0"/>
              </a:rPr>
              <a:t>. </a:t>
            </a:r>
          </a:p>
        </p:txBody>
      </p:sp>
      <p:sp>
        <p:nvSpPr>
          <p:cNvPr id="13" name="Rectangle 12"/>
          <p:cNvSpPr/>
          <p:nvPr/>
        </p:nvSpPr>
        <p:spPr>
          <a:xfrm>
            <a:off x="350305" y="5588956"/>
            <a:ext cx="3864168" cy="9709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rPr>
              <a:t>Adults speak articulately and model clear, precise spoken language for the children in their class. </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1199" t="13708" r="25921" b="15869"/>
          <a:stretch/>
        </p:blipFill>
        <p:spPr>
          <a:xfrm rot="5400000">
            <a:off x="9329131" y="846752"/>
            <a:ext cx="2238299" cy="2226424"/>
          </a:xfrm>
          <a:prstGeom prst="rect">
            <a:avLst/>
          </a:prstGeom>
          <a:ln w="19050">
            <a:solidFill>
              <a:schemeClr val="tx1"/>
            </a:solidFill>
          </a:ln>
        </p:spPr>
      </p:pic>
      <p:sp>
        <p:nvSpPr>
          <p:cNvPr id="20" name="Rectangle 19"/>
          <p:cNvSpPr/>
          <p:nvPr/>
        </p:nvSpPr>
        <p:spPr>
          <a:xfrm>
            <a:off x="4783720" y="2459748"/>
            <a:ext cx="4130107" cy="11177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All phonics sessions are </a:t>
            </a:r>
            <a:r>
              <a:rPr lang="en-GB" dirty="0" smtClean="0">
                <a:solidFill>
                  <a:schemeClr val="tx1"/>
                </a:solidFill>
                <a:latin typeface="Calibri" panose="020F0502020204030204" pitchFamily="34" charset="0"/>
              </a:rPr>
              <a:t>organised</a:t>
            </a:r>
            <a:r>
              <a:rPr lang="en-US" dirty="0" smtClean="0">
                <a:solidFill>
                  <a:schemeClr val="tx1"/>
                </a:solidFill>
                <a:latin typeface="Calibri" panose="020F0502020204030204" pitchFamily="34" charset="0"/>
              </a:rPr>
              <a:t> into the same sequence: </a:t>
            </a:r>
            <a:r>
              <a:rPr lang="en-US" b="1" dirty="0" smtClean="0">
                <a:solidFill>
                  <a:schemeClr val="tx1"/>
                </a:solidFill>
                <a:latin typeface="Calibri" panose="020F0502020204030204" pitchFamily="34" charset="0"/>
              </a:rPr>
              <a:t>revisit/review, teach, practice, apply and assess.  </a:t>
            </a:r>
            <a:endParaRPr lang="en-US" b="1" dirty="0">
              <a:solidFill>
                <a:schemeClr val="tx1"/>
              </a:solidFill>
              <a:latin typeface="Calibri" panose="020F0502020204030204" pitchFamily="34" charset="0"/>
            </a:endParaRPr>
          </a:p>
        </p:txBody>
      </p:sp>
      <p:sp>
        <p:nvSpPr>
          <p:cNvPr id="24" name="Rectangle 23"/>
          <p:cNvSpPr/>
          <p:nvPr/>
        </p:nvSpPr>
        <p:spPr>
          <a:xfrm>
            <a:off x="308655" y="2388358"/>
            <a:ext cx="4004038" cy="18218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rPr>
              <a:t>Teachers make regular phonics assessments to ensure </a:t>
            </a:r>
            <a:r>
              <a:rPr lang="en-US" dirty="0" smtClean="0">
                <a:solidFill>
                  <a:schemeClr val="tx1"/>
                </a:solidFill>
                <a:latin typeface="Calibri" panose="020F0502020204030204" pitchFamily="34" charset="0"/>
              </a:rPr>
              <a:t>term-on-term </a:t>
            </a:r>
            <a:r>
              <a:rPr lang="en-US" dirty="0">
                <a:solidFill>
                  <a:schemeClr val="tx1"/>
                </a:solidFill>
                <a:latin typeface="Calibri" panose="020F0502020204030204" pitchFamily="34" charset="0"/>
              </a:rPr>
              <a:t>progress is made. The outcomes are recorded on a Phonics Tracker so that </a:t>
            </a:r>
            <a:r>
              <a:rPr lang="en-GB" dirty="0">
                <a:solidFill>
                  <a:schemeClr val="tx1"/>
                </a:solidFill>
                <a:latin typeface="Calibri" panose="020F0502020204030204" pitchFamily="34" charset="0"/>
              </a:rPr>
              <a:t>staff can quickly identify those children that need more support to keep up.</a:t>
            </a:r>
          </a:p>
        </p:txBody>
      </p:sp>
      <p:sp>
        <p:nvSpPr>
          <p:cNvPr id="25" name="Rectangle 24"/>
          <p:cNvSpPr/>
          <p:nvPr/>
        </p:nvSpPr>
        <p:spPr>
          <a:xfrm>
            <a:off x="350305" y="4410978"/>
            <a:ext cx="3864168" cy="977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Children identified as making the slowest progress have interventions with a teacher or teaching assistant.</a:t>
            </a:r>
            <a:endParaRPr lang="en-GB" dirty="0">
              <a:solidFill>
                <a:schemeClr val="tx1"/>
              </a:solidFill>
              <a:latin typeface="Calibri" panose="020F0502020204030204" pitchFamily="34" charset="0"/>
            </a:endParaRPr>
          </a:p>
        </p:txBody>
      </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11303" t="25373" r="3209" b="18905"/>
          <a:stretch/>
        </p:blipFill>
        <p:spPr>
          <a:xfrm rot="10800000">
            <a:off x="382134" y="433791"/>
            <a:ext cx="3507477" cy="1707604"/>
          </a:xfrm>
          <a:prstGeom prst="rect">
            <a:avLst/>
          </a:prstGeom>
          <a:ln w="28575">
            <a:solidFill>
              <a:schemeClr val="tx1"/>
            </a:solidFill>
          </a:ln>
        </p:spPr>
      </p:pic>
      <p:sp>
        <p:nvSpPr>
          <p:cNvPr id="28" name="Rectangle 27"/>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158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10" t="986" r="46469"/>
          <a:stretch/>
        </p:blipFill>
        <p:spPr>
          <a:xfrm>
            <a:off x="2989546" y="4763069"/>
            <a:ext cx="1052410" cy="1540530"/>
          </a:xfrm>
          <a:prstGeom prst="rect">
            <a:avLst/>
          </a:prstGeom>
          <a:ln w="19050">
            <a:solidFill>
              <a:schemeClr val="tx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08" t="8473" r="5196" b="1480"/>
          <a:stretch/>
        </p:blipFill>
        <p:spPr>
          <a:xfrm>
            <a:off x="409432" y="4734957"/>
            <a:ext cx="2170803" cy="1649811"/>
          </a:xfrm>
          <a:prstGeom prst="rect">
            <a:avLst/>
          </a:prstGeom>
          <a:ln>
            <a:solidFill>
              <a:schemeClr val="tx1"/>
            </a:solidFill>
          </a:ln>
        </p:spPr>
      </p:pic>
      <p:sp>
        <p:nvSpPr>
          <p:cNvPr id="6" name="TextBox 5"/>
          <p:cNvSpPr txBox="1"/>
          <p:nvPr/>
        </p:nvSpPr>
        <p:spPr>
          <a:xfrm>
            <a:off x="4504706" y="247044"/>
            <a:ext cx="2789668" cy="523220"/>
          </a:xfrm>
          <a:prstGeom prst="rect">
            <a:avLst/>
          </a:prstGeom>
          <a:solidFill>
            <a:schemeClr val="tx2">
              <a:lumMod val="20000"/>
              <a:lumOff val="80000"/>
            </a:schemeClr>
          </a:solidFill>
          <a:ln>
            <a:solidFill>
              <a:schemeClr val="tx1"/>
            </a:solidFill>
          </a:ln>
        </p:spPr>
        <p:txBody>
          <a:bodyPr wrap="square" rtlCol="0">
            <a:spAutoFit/>
          </a:bodyPr>
          <a:lstStyle/>
          <a:p>
            <a:r>
              <a:rPr lang="en-GB" sz="2800" dirty="0" smtClean="0">
                <a:latin typeface="Calibri" panose="020F0502020204030204" pitchFamily="34" charset="0"/>
              </a:rPr>
              <a:t>Phonics lessons</a:t>
            </a:r>
            <a:endParaRPr lang="en-US" sz="2800" dirty="0">
              <a:latin typeface="Calibri" panose="020F0502020204030204" pitchFamily="34" charset="0"/>
            </a:endParaRPr>
          </a:p>
        </p:txBody>
      </p:sp>
      <p:sp>
        <p:nvSpPr>
          <p:cNvPr id="9" name="Rectangle 8"/>
          <p:cNvSpPr/>
          <p:nvPr/>
        </p:nvSpPr>
        <p:spPr>
          <a:xfrm>
            <a:off x="7422596" y="871698"/>
            <a:ext cx="2785929" cy="14896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alibri" panose="020F0502020204030204" pitchFamily="34" charset="0"/>
              </a:rPr>
              <a:t>When writing words with the </a:t>
            </a:r>
            <a:r>
              <a:rPr lang="en-GB" dirty="0" smtClean="0">
                <a:solidFill>
                  <a:schemeClr val="tx1"/>
                </a:solidFill>
                <a:latin typeface="Calibri" panose="020F0502020204030204" pitchFamily="34" charset="0"/>
              </a:rPr>
              <a:t>children, vowels are written in </a:t>
            </a:r>
            <a:r>
              <a:rPr lang="en-GB" dirty="0">
                <a:solidFill>
                  <a:schemeClr val="tx1"/>
                </a:solidFill>
                <a:latin typeface="Calibri" panose="020F0502020204030204" pitchFamily="34" charset="0"/>
              </a:rPr>
              <a:t>red so </a:t>
            </a:r>
            <a:r>
              <a:rPr lang="en-GB" dirty="0" smtClean="0">
                <a:solidFill>
                  <a:schemeClr val="tx1"/>
                </a:solidFill>
                <a:latin typeface="Calibri" panose="020F0502020204030204" pitchFamily="34" charset="0"/>
              </a:rPr>
              <a:t>children can </a:t>
            </a:r>
            <a:r>
              <a:rPr lang="en-GB" dirty="0">
                <a:solidFill>
                  <a:schemeClr val="tx1"/>
                </a:solidFill>
                <a:latin typeface="Calibri" panose="020F0502020204030204" pitchFamily="34" charset="0"/>
              </a:rPr>
              <a:t>understand the structure of a word.</a:t>
            </a:r>
            <a:endParaRPr lang="en-US" dirty="0">
              <a:solidFill>
                <a:schemeClr val="tx1"/>
              </a:solidFill>
              <a:latin typeface="Calibri" panose="020F0502020204030204" pitchFamily="34" charset="0"/>
            </a:endParaRPr>
          </a:p>
        </p:txBody>
      </p:sp>
      <p:sp>
        <p:nvSpPr>
          <p:cNvPr id="14" name="Rectangle 13"/>
          <p:cNvSpPr/>
          <p:nvPr/>
        </p:nvSpPr>
        <p:spPr>
          <a:xfrm>
            <a:off x="7509845" y="4776716"/>
            <a:ext cx="2545061" cy="1335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alibri" panose="020F0502020204030204" pitchFamily="34" charset="0"/>
              </a:rPr>
              <a:t>We introduce children to text marking. We put ‘buttons’ or ‘zips’ underneath the </a:t>
            </a:r>
            <a:r>
              <a:rPr lang="en-GB" dirty="0" smtClean="0">
                <a:solidFill>
                  <a:schemeClr val="tx1"/>
                </a:solidFill>
                <a:latin typeface="Calibri" panose="020F0502020204030204" pitchFamily="34" charset="0"/>
              </a:rPr>
              <a:t>words.</a:t>
            </a:r>
            <a:endParaRPr lang="en-GB" dirty="0">
              <a:solidFill>
                <a:schemeClr val="tx1"/>
              </a:solidFill>
              <a:latin typeface="Calibri" panose="020F0502020204030204" pitchFamily="34" charset="0"/>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1672" t="42176" r="22051" b="9749"/>
          <a:stretch/>
        </p:blipFill>
        <p:spPr>
          <a:xfrm rot="5400000">
            <a:off x="10026583" y="4519317"/>
            <a:ext cx="2271954" cy="1230917"/>
          </a:xfrm>
          <a:prstGeom prst="rect">
            <a:avLst/>
          </a:prstGeom>
          <a:ln w="19050">
            <a:solidFill>
              <a:schemeClr val="tx1"/>
            </a:solidFill>
          </a:ln>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t="10730" r="10796"/>
          <a:stretch/>
        </p:blipFill>
        <p:spPr>
          <a:xfrm rot="5400000">
            <a:off x="4322801" y="1820547"/>
            <a:ext cx="3162606" cy="2363957"/>
          </a:xfrm>
          <a:prstGeom prst="rect">
            <a:avLst/>
          </a:prstGeom>
          <a:ln>
            <a:solidFill>
              <a:schemeClr val="tx1"/>
            </a:solidFill>
          </a:ln>
        </p:spPr>
      </p:pic>
      <p:sp>
        <p:nvSpPr>
          <p:cNvPr id="19" name="Rectangle 18"/>
          <p:cNvSpPr/>
          <p:nvPr/>
        </p:nvSpPr>
        <p:spPr>
          <a:xfrm>
            <a:off x="215580" y="2741889"/>
            <a:ext cx="4178211" cy="17256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rPr>
              <a:t>I</a:t>
            </a:r>
            <a:r>
              <a:rPr lang="en-GB" dirty="0" smtClean="0">
                <a:solidFill>
                  <a:schemeClr val="tx1"/>
                </a:solidFill>
                <a:latin typeface="Calibri" panose="020F0502020204030204" pitchFamily="34" charset="0"/>
              </a:rPr>
              <a:t>n </a:t>
            </a:r>
            <a:r>
              <a:rPr lang="en-GB" dirty="0">
                <a:solidFill>
                  <a:schemeClr val="tx1"/>
                </a:solidFill>
                <a:latin typeface="Calibri" panose="020F0502020204030204" pitchFamily="34" charset="0"/>
              </a:rPr>
              <a:t>Reception, children have a </a:t>
            </a:r>
            <a:r>
              <a:rPr lang="en-GB" dirty="0" smtClean="0">
                <a:solidFill>
                  <a:schemeClr val="tx1"/>
                </a:solidFill>
                <a:latin typeface="Calibri" panose="020F0502020204030204" pitchFamily="34" charset="0"/>
              </a:rPr>
              <a:t>Teddy </a:t>
            </a:r>
            <a:r>
              <a:rPr lang="en-GB" dirty="0">
                <a:solidFill>
                  <a:schemeClr val="tx1"/>
                </a:solidFill>
                <a:latin typeface="Calibri" panose="020F0502020204030204" pitchFamily="34" charset="0"/>
              </a:rPr>
              <a:t>words session each day to develop their sight vocabulary alongside their phonological awareness. These words are sent home </a:t>
            </a:r>
            <a:r>
              <a:rPr lang="en-GB" dirty="0" smtClean="0">
                <a:solidFill>
                  <a:schemeClr val="tx1"/>
                </a:solidFill>
                <a:latin typeface="Calibri" panose="020F0502020204030204" pitchFamily="34" charset="0"/>
              </a:rPr>
              <a:t>weekly with the </a:t>
            </a:r>
            <a:r>
              <a:rPr lang="en-GB" dirty="0">
                <a:solidFill>
                  <a:schemeClr val="tx1"/>
                </a:solidFill>
                <a:latin typeface="Calibri" panose="020F0502020204030204" pitchFamily="34" charset="0"/>
              </a:rPr>
              <a:t>phonic sounds they have been working on in class. </a:t>
            </a:r>
            <a:endParaRPr lang="en-US" dirty="0">
              <a:solidFill>
                <a:schemeClr val="tx1"/>
              </a:solidFill>
              <a:latin typeface="Calibri" panose="020F0502020204030204" pitchFamily="34" charset="0"/>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1998" t="19949" r="45045" b="15593"/>
          <a:stretch/>
        </p:blipFill>
        <p:spPr>
          <a:xfrm rot="10800000">
            <a:off x="490020" y="559558"/>
            <a:ext cx="1729199" cy="1937982"/>
          </a:xfrm>
          <a:prstGeom prst="rect">
            <a:avLst/>
          </a:prstGeom>
          <a:ln w="19050">
            <a:solidFill>
              <a:schemeClr val="tx1"/>
            </a:solidFill>
          </a:ln>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4120" t="23880" r="18885" b="28955"/>
          <a:stretch/>
        </p:blipFill>
        <p:spPr>
          <a:xfrm>
            <a:off x="7428037" y="2702256"/>
            <a:ext cx="2719369" cy="1244191"/>
          </a:xfrm>
          <a:prstGeom prst="rect">
            <a:avLst/>
          </a:prstGeom>
          <a:ln w="19050">
            <a:solidFill>
              <a:schemeClr val="tx1"/>
            </a:solidFill>
          </a:ln>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17188" t="20769" r="16274" b="27620"/>
          <a:stretch/>
        </p:blipFill>
        <p:spPr>
          <a:xfrm rot="16200000">
            <a:off x="10006186" y="1591281"/>
            <a:ext cx="2374710" cy="1375790"/>
          </a:xfrm>
          <a:prstGeom prst="rect">
            <a:avLst/>
          </a:prstGeom>
          <a:ln w="28575">
            <a:solidFill>
              <a:schemeClr val="tx1"/>
            </a:solidFill>
          </a:ln>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39249" t="16219" r="24632" b="24079"/>
          <a:stretch/>
        </p:blipFill>
        <p:spPr>
          <a:xfrm rot="10800000">
            <a:off x="2565778" y="558033"/>
            <a:ext cx="1568783" cy="1936768"/>
          </a:xfrm>
          <a:prstGeom prst="rect">
            <a:avLst/>
          </a:prstGeom>
          <a:ln w="19050">
            <a:solidFill>
              <a:schemeClr val="tx1"/>
            </a:solidFill>
          </a:ln>
        </p:spPr>
      </p:pic>
      <p:sp>
        <p:nvSpPr>
          <p:cNvPr id="25" name="Rectangle 24"/>
          <p:cNvSpPr/>
          <p:nvPr/>
        </p:nvSpPr>
        <p:spPr>
          <a:xfrm>
            <a:off x="4568122" y="4934818"/>
            <a:ext cx="2545061" cy="12572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anose="020F0502020204030204" pitchFamily="34" charset="0"/>
              </a:rPr>
              <a:t>Resources and working walls are used as visual support for children’s learning. </a:t>
            </a:r>
            <a:endParaRPr lang="en-GB" dirty="0">
              <a:solidFill>
                <a:schemeClr val="tx1"/>
              </a:solidFill>
              <a:latin typeface="Calibri" panose="020F0502020204030204" pitchFamily="34" charset="0"/>
            </a:endParaRPr>
          </a:p>
        </p:txBody>
      </p:sp>
      <p:sp>
        <p:nvSpPr>
          <p:cNvPr id="26" name="Rectangle 25"/>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94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7645" y="298417"/>
            <a:ext cx="6050844" cy="523220"/>
          </a:xfrm>
          <a:prstGeom prst="rect">
            <a:avLst/>
          </a:prstGeom>
          <a:solidFill>
            <a:schemeClr val="tx2">
              <a:lumMod val="20000"/>
              <a:lumOff val="80000"/>
            </a:schemeClr>
          </a:solidFill>
          <a:ln>
            <a:solidFill>
              <a:schemeClr val="tx1"/>
            </a:solidFill>
          </a:ln>
        </p:spPr>
        <p:txBody>
          <a:bodyPr wrap="square" rtlCol="0">
            <a:spAutoFit/>
          </a:bodyPr>
          <a:lstStyle/>
          <a:p>
            <a:r>
              <a:rPr lang="en-GB" sz="2800" dirty="0" smtClean="0">
                <a:latin typeface="Calibri" panose="020F0502020204030204" pitchFamily="34" charset="0"/>
              </a:rPr>
              <a:t>Parent Partnerships at  College Town</a:t>
            </a:r>
            <a:endParaRPr lang="en-US" sz="2800" dirty="0">
              <a:latin typeface="Calibri" panose="020F0502020204030204" pitchFamily="34" charset="0"/>
            </a:endParaRPr>
          </a:p>
        </p:txBody>
      </p:sp>
      <p:sp>
        <p:nvSpPr>
          <p:cNvPr id="5" name="Rectangle 4"/>
          <p:cNvSpPr/>
          <p:nvPr/>
        </p:nvSpPr>
        <p:spPr>
          <a:xfrm>
            <a:off x="99152" y="99152"/>
            <a:ext cx="11986352" cy="6676222"/>
          </a:xfrm>
          <a:prstGeom prst="rect">
            <a:avLst/>
          </a:prstGeom>
          <a:noFill/>
          <a:ln w="952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09518" y="1208314"/>
            <a:ext cx="2762025" cy="960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Provision of </a:t>
            </a:r>
            <a:r>
              <a:rPr lang="en-US" b="1" dirty="0" smtClean="0">
                <a:solidFill>
                  <a:schemeClr val="tx1"/>
                </a:solidFill>
                <a:latin typeface="Calibri" pitchFamily="34" charset="0"/>
                <a:cs typeface="Calibri" pitchFamily="34" charset="0"/>
              </a:rPr>
              <a:t>story sacks </a:t>
            </a:r>
            <a:r>
              <a:rPr lang="en-US" dirty="0" smtClean="0">
                <a:solidFill>
                  <a:schemeClr val="tx1"/>
                </a:solidFill>
                <a:latin typeface="Calibri" pitchFamily="34" charset="0"/>
                <a:cs typeface="Calibri" pitchFamily="34" charset="0"/>
              </a:rPr>
              <a:t>for Reception children to enjoy in school and at home.</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13" name="Rectangle 12"/>
          <p:cNvSpPr/>
          <p:nvPr/>
        </p:nvSpPr>
        <p:spPr>
          <a:xfrm>
            <a:off x="420915" y="1059542"/>
            <a:ext cx="2873828" cy="1575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anose="020F0502020204030204" pitchFamily="34" charset="0"/>
              </a:rPr>
              <a:t>Recommended reads list for parents - authors and </a:t>
            </a:r>
            <a:r>
              <a:rPr lang="en-US" dirty="0" smtClean="0">
                <a:solidFill>
                  <a:schemeClr val="tx1"/>
                </a:solidFill>
                <a:latin typeface="Calibri" panose="020F0502020204030204" pitchFamily="34" charset="0"/>
              </a:rPr>
              <a:t>age -</a:t>
            </a:r>
            <a:r>
              <a:rPr lang="en-US" dirty="0" smtClean="0">
                <a:solidFill>
                  <a:schemeClr val="tx1"/>
                </a:solidFill>
                <a:latin typeface="Calibri" panose="020F0502020204030204" pitchFamily="34" charset="0"/>
              </a:rPr>
              <a:t>appropriate books. Shared at parents meetings and on our school web-site.</a:t>
            </a:r>
            <a:endParaRPr lang="en-US" dirty="0">
              <a:solidFill>
                <a:schemeClr val="tx1"/>
              </a:solidFill>
              <a:latin typeface="Calibri" panose="020F0502020204030204" pitchFamily="34" charset="0"/>
            </a:endParaRPr>
          </a:p>
        </p:txBody>
      </p:sp>
      <p:sp>
        <p:nvSpPr>
          <p:cNvPr id="14" name="Rectangle 13"/>
          <p:cNvSpPr/>
          <p:nvPr/>
        </p:nvSpPr>
        <p:spPr>
          <a:xfrm>
            <a:off x="463072" y="4610101"/>
            <a:ext cx="2875215" cy="187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Home language/ bilingual story sessions involving qualified bilingual adults and also enlisting the help of all parents in reading stories to young children.</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118" y="4581072"/>
            <a:ext cx="2425700" cy="1819275"/>
          </a:xfrm>
          <a:prstGeom prst="rect">
            <a:avLst/>
          </a:prstGeom>
          <a:ln>
            <a:solidFill>
              <a:schemeClr val="tx1"/>
            </a:solidFill>
          </a:ln>
        </p:spPr>
      </p:pic>
      <p:sp>
        <p:nvSpPr>
          <p:cNvPr id="16" name="Rectangle 15"/>
          <p:cNvSpPr/>
          <p:nvPr/>
        </p:nvSpPr>
        <p:spPr>
          <a:xfrm>
            <a:off x="4508501" y="4813300"/>
            <a:ext cx="3165928" cy="1384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itchFamily="34" charset="0"/>
                <a:cs typeface="Calibri" pitchFamily="34" charset="0"/>
              </a:rPr>
              <a:t>Reception library opened up each week for children to choose a book to take home and read with parents.</a:t>
            </a:r>
            <a:endParaRPr lang="en-US" dirty="0" smtClean="0">
              <a:solidFill>
                <a:schemeClr val="tx1"/>
              </a:solidFill>
              <a:latin typeface="Calibri" pitchFamily="34" charset="0"/>
              <a:cs typeface="Calibri" pitchFamily="34" charset="0"/>
            </a:endParaRPr>
          </a:p>
        </p:txBody>
      </p:sp>
      <p:sp>
        <p:nvSpPr>
          <p:cNvPr id="17" name="Right Arrow 16"/>
          <p:cNvSpPr/>
          <p:nvPr/>
        </p:nvSpPr>
        <p:spPr>
          <a:xfrm>
            <a:off x="609600" y="2714172"/>
            <a:ext cx="3294744" cy="1654629"/>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latin typeface="Calibri" panose="020F0502020204030204" pitchFamily="34" charset="0"/>
            </a:endParaRPr>
          </a:p>
          <a:p>
            <a:r>
              <a:rPr lang="en-GB" sz="1600" dirty="0" smtClean="0">
                <a:solidFill>
                  <a:schemeClr val="tx1"/>
                </a:solidFill>
                <a:latin typeface="Calibri" panose="020F0502020204030204" pitchFamily="34" charset="0"/>
              </a:rPr>
              <a:t>Reading events for parents and children throughout the school year.</a:t>
            </a:r>
          </a:p>
          <a:p>
            <a:endParaRPr lang="en-GB" dirty="0" smtClean="0">
              <a:solidFill>
                <a:schemeClr val="tx1"/>
              </a:solidFill>
              <a:latin typeface="Calibri" panose="020F0502020204030204" pitchFamily="34" charset="0"/>
            </a:endParaRPr>
          </a:p>
        </p:txBody>
      </p:sp>
      <p:sp>
        <p:nvSpPr>
          <p:cNvPr id="18" name="Rectangle 17"/>
          <p:cNvSpPr/>
          <p:nvPr/>
        </p:nvSpPr>
        <p:spPr>
          <a:xfrm>
            <a:off x="8686118" y="1181100"/>
            <a:ext cx="2762025" cy="132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Reading volunteer scheme to younger year groups- to  involve people in the community sharing stories with children.</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19" name="Rectangle 18"/>
          <p:cNvSpPr/>
          <p:nvPr/>
        </p:nvSpPr>
        <p:spPr>
          <a:xfrm>
            <a:off x="8686118" y="2842986"/>
            <a:ext cx="3035300" cy="139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latin typeface="Calibri" pitchFamily="34" charset="0"/>
                <a:cs typeface="Calibri" pitchFamily="34" charset="0"/>
              </a:rPr>
              <a:t>Raising the profile of reading around the school -  through displays, presentations, competitions, information. </a:t>
            </a:r>
            <a:r>
              <a:rPr lang="en-GB" dirty="0" smtClean="0">
                <a:latin typeface="Calibri" pitchFamily="34" charset="0"/>
                <a:cs typeface="Calibri" pitchFamily="34" charset="0"/>
              </a:rPr>
              <a:t>v</a:t>
            </a:r>
            <a:endParaRPr lang="en-US"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766347" y="1231901"/>
            <a:ext cx="1319865" cy="889000"/>
          </a:xfrm>
          <a:prstGeom prst="rect">
            <a:avLst/>
          </a:prstGeom>
          <a:noFill/>
          <a:ln w="9525">
            <a:solidFill>
              <a:schemeClr val="tx1"/>
            </a:solidFill>
            <a:miter lim="800000"/>
            <a:headEnd/>
            <a:tailEnd/>
          </a:ln>
        </p:spPr>
      </p:pic>
      <p:sp>
        <p:nvSpPr>
          <p:cNvPr id="21" name="Rectangle 20"/>
          <p:cNvSpPr/>
          <p:nvPr/>
        </p:nvSpPr>
        <p:spPr>
          <a:xfrm>
            <a:off x="4318000" y="2590800"/>
            <a:ext cx="3683000" cy="180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Calibri" pitchFamily="34" charset="0"/>
                <a:cs typeface="Calibri" pitchFamily="34" charset="0"/>
              </a:rPr>
              <a:t>Information on school website: </a:t>
            </a:r>
            <a:r>
              <a:rPr lang="en-US" dirty="0" smtClean="0">
                <a:solidFill>
                  <a:schemeClr val="tx1"/>
                </a:solidFill>
                <a:latin typeface="Calibri" pitchFamily="34" charset="0"/>
                <a:cs typeface="Calibri" pitchFamily="34" charset="0"/>
              </a:rPr>
              <a:t>to communicate reading presentation and workshop dates, reading information </a:t>
            </a:r>
            <a:r>
              <a:rPr lang="en-US" dirty="0" smtClean="0">
                <a:solidFill>
                  <a:schemeClr val="tx1"/>
                </a:solidFill>
                <a:latin typeface="Calibri" pitchFamily="34" charset="0"/>
                <a:cs typeface="Calibri" pitchFamily="34" charset="0"/>
              </a:rPr>
              <a:t>that can be </a:t>
            </a:r>
            <a:r>
              <a:rPr lang="en-US" dirty="0" smtClean="0">
                <a:solidFill>
                  <a:schemeClr val="tx1"/>
                </a:solidFill>
                <a:latin typeface="Calibri" pitchFamily="34" charset="0"/>
                <a:cs typeface="Calibri" pitchFamily="34" charset="0"/>
              </a:rPr>
              <a:t>downloaded, </a:t>
            </a:r>
            <a:r>
              <a:rPr lang="en-US" dirty="0" smtClean="0">
                <a:solidFill>
                  <a:schemeClr val="tx1"/>
                </a:solidFill>
                <a:latin typeface="Calibri" pitchFamily="34" charset="0"/>
                <a:cs typeface="Calibri" pitchFamily="34" charset="0"/>
              </a:rPr>
              <a:t>photographs to celebrate the success of reading events.</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7859672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628</TotalTime>
  <Words>1144</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Town Juniors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Duncan</dc:creator>
  <cp:lastModifiedBy>Anne Duncan</cp:lastModifiedBy>
  <cp:revision>149</cp:revision>
  <dcterms:created xsi:type="dcterms:W3CDTF">2020-03-03T10:08:13Z</dcterms:created>
  <dcterms:modified xsi:type="dcterms:W3CDTF">2020-03-30T12:48:08Z</dcterms:modified>
</cp:coreProperties>
</file>