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F7F4A4-A374-446C-929E-7B9BB5966303}" type="datetimeFigureOut">
              <a:rPr lang="en-GB" smtClean="0"/>
              <a:t>10/10/2021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44D327-8130-4B33-8CA7-C86F1D02642F}" type="slidenum">
              <a:rPr lang="en-GB" smtClean="0"/>
              <a:t>‹#›</a:t>
            </a:fld>
            <a:endParaRPr lang="en-GB"/>
          </a:p>
        </p:txBody>
      </p:sp>
    </p:spTree>
    <p:extLst>
      <p:ext uri="{BB962C8B-B14F-4D97-AF65-F5344CB8AC3E}">
        <p14:creationId xmlns:p14="http://schemas.microsoft.com/office/powerpoint/2010/main" val="30307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F7F4A4-A374-446C-929E-7B9BB5966303}" type="datetimeFigureOut">
              <a:rPr lang="en-GB" smtClean="0"/>
              <a:t>10/10/2021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44D327-8130-4B33-8CA7-C86F1D02642F}" type="slidenum">
              <a:rPr lang="en-GB" smtClean="0"/>
              <a:t>‹#›</a:t>
            </a:fld>
            <a:endParaRPr lang="en-GB"/>
          </a:p>
        </p:txBody>
      </p:sp>
    </p:spTree>
    <p:extLst>
      <p:ext uri="{BB962C8B-B14F-4D97-AF65-F5344CB8AC3E}">
        <p14:creationId xmlns:p14="http://schemas.microsoft.com/office/powerpoint/2010/main" val="285682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F7F4A4-A374-446C-929E-7B9BB5966303}" type="datetimeFigureOut">
              <a:rPr lang="en-GB" smtClean="0"/>
              <a:t>10/10/2021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44D327-8130-4B33-8CA7-C86F1D02642F}" type="slidenum">
              <a:rPr lang="en-GB" smtClean="0"/>
              <a:t>‹#›</a:t>
            </a:fld>
            <a:endParaRPr lang="en-GB"/>
          </a:p>
        </p:txBody>
      </p:sp>
    </p:spTree>
    <p:extLst>
      <p:ext uri="{BB962C8B-B14F-4D97-AF65-F5344CB8AC3E}">
        <p14:creationId xmlns:p14="http://schemas.microsoft.com/office/powerpoint/2010/main" val="395065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F7F4A4-A374-446C-929E-7B9BB5966303}" type="datetimeFigureOut">
              <a:rPr lang="en-GB" smtClean="0"/>
              <a:t>10/10/2021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44D327-8130-4B33-8CA7-C86F1D02642F}" type="slidenum">
              <a:rPr lang="en-GB" smtClean="0"/>
              <a:t>‹#›</a:t>
            </a:fld>
            <a:endParaRPr lang="en-GB"/>
          </a:p>
        </p:txBody>
      </p:sp>
    </p:spTree>
    <p:extLst>
      <p:ext uri="{BB962C8B-B14F-4D97-AF65-F5344CB8AC3E}">
        <p14:creationId xmlns:p14="http://schemas.microsoft.com/office/powerpoint/2010/main" val="130936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F7F4A4-A374-446C-929E-7B9BB5966303}" type="datetimeFigureOut">
              <a:rPr lang="en-GB" smtClean="0"/>
              <a:t>10/10/2021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44D327-8130-4B33-8CA7-C86F1D02642F}" type="slidenum">
              <a:rPr lang="en-GB" smtClean="0"/>
              <a:t>‹#›</a:t>
            </a:fld>
            <a:endParaRPr lang="en-GB"/>
          </a:p>
        </p:txBody>
      </p:sp>
    </p:spTree>
    <p:extLst>
      <p:ext uri="{BB962C8B-B14F-4D97-AF65-F5344CB8AC3E}">
        <p14:creationId xmlns:p14="http://schemas.microsoft.com/office/powerpoint/2010/main" val="15196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F7F4A4-A374-446C-929E-7B9BB5966303}" type="datetimeFigureOut">
              <a:rPr lang="en-GB" smtClean="0"/>
              <a:t>10/10/2021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44D327-8130-4B33-8CA7-C86F1D02642F}" type="slidenum">
              <a:rPr lang="en-GB" smtClean="0"/>
              <a:t>‹#›</a:t>
            </a:fld>
            <a:endParaRPr lang="en-GB"/>
          </a:p>
        </p:txBody>
      </p:sp>
    </p:spTree>
    <p:extLst>
      <p:ext uri="{BB962C8B-B14F-4D97-AF65-F5344CB8AC3E}">
        <p14:creationId xmlns:p14="http://schemas.microsoft.com/office/powerpoint/2010/main" val="990477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F7F4A4-A374-446C-929E-7B9BB5966303}" type="datetimeFigureOut">
              <a:rPr lang="en-GB" smtClean="0"/>
              <a:t>10/10/2021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44D327-8130-4B33-8CA7-C86F1D02642F}" type="slidenum">
              <a:rPr lang="en-GB" smtClean="0"/>
              <a:t>‹#›</a:t>
            </a:fld>
            <a:endParaRPr lang="en-GB"/>
          </a:p>
        </p:txBody>
      </p:sp>
    </p:spTree>
    <p:extLst>
      <p:ext uri="{BB962C8B-B14F-4D97-AF65-F5344CB8AC3E}">
        <p14:creationId xmlns:p14="http://schemas.microsoft.com/office/powerpoint/2010/main" val="184587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F7F4A4-A374-446C-929E-7B9BB5966303}" type="datetimeFigureOut">
              <a:rPr lang="en-GB" smtClean="0"/>
              <a:t>10/10/2021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44D327-8130-4B33-8CA7-C86F1D02642F}" type="slidenum">
              <a:rPr lang="en-GB" smtClean="0"/>
              <a:t>‹#›</a:t>
            </a:fld>
            <a:endParaRPr lang="en-GB"/>
          </a:p>
        </p:txBody>
      </p:sp>
    </p:spTree>
    <p:extLst>
      <p:ext uri="{BB962C8B-B14F-4D97-AF65-F5344CB8AC3E}">
        <p14:creationId xmlns:p14="http://schemas.microsoft.com/office/powerpoint/2010/main" val="211597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7F4A4-A374-446C-929E-7B9BB5966303}" type="datetimeFigureOut">
              <a:rPr lang="en-GB" smtClean="0"/>
              <a:t>10/10/2021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44D327-8130-4B33-8CA7-C86F1D02642F}" type="slidenum">
              <a:rPr lang="en-GB" smtClean="0"/>
              <a:t>‹#›</a:t>
            </a:fld>
            <a:endParaRPr lang="en-GB"/>
          </a:p>
        </p:txBody>
      </p:sp>
    </p:spTree>
    <p:extLst>
      <p:ext uri="{BB962C8B-B14F-4D97-AF65-F5344CB8AC3E}">
        <p14:creationId xmlns:p14="http://schemas.microsoft.com/office/powerpoint/2010/main" val="104645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F7F4A4-A374-446C-929E-7B9BB5966303}" type="datetimeFigureOut">
              <a:rPr lang="en-GB" smtClean="0"/>
              <a:t>10/10/2021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44D327-8130-4B33-8CA7-C86F1D02642F}" type="slidenum">
              <a:rPr lang="en-GB" smtClean="0"/>
              <a:t>‹#›</a:t>
            </a:fld>
            <a:endParaRPr lang="en-GB"/>
          </a:p>
        </p:txBody>
      </p:sp>
    </p:spTree>
    <p:extLst>
      <p:ext uri="{BB962C8B-B14F-4D97-AF65-F5344CB8AC3E}">
        <p14:creationId xmlns:p14="http://schemas.microsoft.com/office/powerpoint/2010/main" val="4612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F7F4A4-A374-446C-929E-7B9BB5966303}" type="datetimeFigureOut">
              <a:rPr lang="en-GB" smtClean="0"/>
              <a:t>10/10/2021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44D327-8130-4B33-8CA7-C86F1D02642F}" type="slidenum">
              <a:rPr lang="en-GB" smtClean="0"/>
              <a:t>‹#›</a:t>
            </a:fld>
            <a:endParaRPr lang="en-GB"/>
          </a:p>
        </p:txBody>
      </p:sp>
    </p:spTree>
    <p:extLst>
      <p:ext uri="{BB962C8B-B14F-4D97-AF65-F5344CB8AC3E}">
        <p14:creationId xmlns:p14="http://schemas.microsoft.com/office/powerpoint/2010/main" val="3904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7F4A4-A374-446C-929E-7B9BB5966303}" type="datetimeFigureOut">
              <a:rPr lang="en-GB" smtClean="0"/>
              <a:t>10/10/2021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4D327-8130-4B33-8CA7-C86F1D02642F}" type="slidenum">
              <a:rPr lang="en-GB" smtClean="0"/>
              <a:t>‹#›</a:t>
            </a:fld>
            <a:endParaRPr lang="en-GB"/>
          </a:p>
        </p:txBody>
      </p:sp>
    </p:spTree>
    <p:extLst>
      <p:ext uri="{BB962C8B-B14F-4D97-AF65-F5344CB8AC3E}">
        <p14:creationId xmlns:p14="http://schemas.microsoft.com/office/powerpoint/2010/main" val="1957561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95258" y="248645"/>
            <a:ext cx="9499792" cy="1015663"/>
          </a:xfrm>
          <a:prstGeom prst="rect">
            <a:avLst/>
          </a:prstGeom>
          <a:solidFill>
            <a:schemeClr val="tx2">
              <a:lumMod val="20000"/>
              <a:lumOff val="80000"/>
            </a:schemeClr>
          </a:solidFill>
          <a:ln>
            <a:solidFill>
              <a:schemeClr val="tx1"/>
            </a:solidFill>
          </a:ln>
        </p:spPr>
        <p:txBody>
          <a:bodyPr wrap="square" rtlCol="0">
            <a:spAutoFit/>
          </a:bodyPr>
          <a:lstStyle/>
          <a:p>
            <a:pPr algn="ctr"/>
            <a:r>
              <a:rPr lang="en-GB" sz="4000" dirty="0" smtClean="0">
                <a:latin typeface="Calibri" panose="020F0502020204030204" pitchFamily="34" charset="0"/>
              </a:rPr>
              <a:t>Reading Newsletter at College Town </a:t>
            </a:r>
            <a:r>
              <a:rPr lang="en-GB" sz="4000" dirty="0" smtClean="0">
                <a:latin typeface="Calibri" panose="020F0502020204030204" pitchFamily="34" charset="0"/>
              </a:rPr>
              <a:t>Primary</a:t>
            </a:r>
          </a:p>
          <a:p>
            <a:pPr algn="ctr"/>
            <a:r>
              <a:rPr lang="en-GB" b="1" dirty="0" smtClean="0">
                <a:latin typeface="Calibri" panose="020F0502020204030204" pitchFamily="34" charset="0"/>
              </a:rPr>
              <a:t>Autumn Term 1</a:t>
            </a:r>
            <a:endParaRPr lang="en-US" b="1" dirty="0">
              <a:latin typeface="Calibri" panose="020F0502020204030204" pitchFamily="34" charset="0"/>
            </a:endParaRPr>
          </a:p>
        </p:txBody>
      </p:sp>
      <p:sp>
        <p:nvSpPr>
          <p:cNvPr id="11" name="TextBox 10"/>
          <p:cNvSpPr txBox="1"/>
          <p:nvPr/>
        </p:nvSpPr>
        <p:spPr>
          <a:xfrm>
            <a:off x="1993371" y="1334773"/>
            <a:ext cx="8197913" cy="584775"/>
          </a:xfrm>
          <a:prstGeom prst="rect">
            <a:avLst/>
          </a:prstGeom>
          <a:noFill/>
          <a:ln w="12700">
            <a:solidFill>
              <a:srgbClr val="0070C0"/>
            </a:solidFill>
          </a:ln>
        </p:spPr>
        <p:txBody>
          <a:bodyPr wrap="square" rtlCol="0">
            <a:spAutoFit/>
          </a:bodyPr>
          <a:lstStyle/>
          <a:p>
            <a:pPr algn="ctr"/>
            <a:r>
              <a:rPr lang="en-GB" sz="1600" dirty="0" smtClean="0">
                <a:latin typeface="Arial" panose="020B0604020202020204" pitchFamily="34" charset="0"/>
                <a:cs typeface="Arial" panose="020B0604020202020204" pitchFamily="34" charset="0"/>
              </a:rPr>
              <a:t>Each half term, we will be sending out a Reading Newsletter to inform parents/carers on ways </a:t>
            </a:r>
            <a:r>
              <a:rPr lang="en-GB" sz="1600" dirty="0" smtClean="0">
                <a:latin typeface="Arial" panose="020B0604020202020204" pitchFamily="34" charset="0"/>
                <a:cs typeface="Arial" panose="020B0604020202020204" pitchFamily="34" charset="0"/>
              </a:rPr>
              <a:t>to </a:t>
            </a:r>
            <a:r>
              <a:rPr lang="en-GB" sz="1600" dirty="0" smtClean="0">
                <a:latin typeface="Arial" panose="020B0604020202020204" pitchFamily="34" charset="0"/>
                <a:cs typeface="Arial" panose="020B0604020202020204" pitchFamily="34" charset="0"/>
              </a:rPr>
              <a:t>support </a:t>
            </a:r>
            <a:r>
              <a:rPr lang="en-GB" sz="1600" dirty="0" smtClean="0">
                <a:latin typeface="Arial" panose="020B0604020202020204" pitchFamily="34" charset="0"/>
                <a:cs typeface="Arial" panose="020B0604020202020204" pitchFamily="34" charset="0"/>
              </a:rPr>
              <a:t>with reading at home. </a:t>
            </a:r>
            <a:endParaRPr lang="en-GB" sz="1600" dirty="0">
              <a:latin typeface="Arial" panose="020B0604020202020204" pitchFamily="34" charset="0"/>
              <a:cs typeface="Arial" panose="020B0604020202020204" pitchFamily="34" charset="0"/>
            </a:endParaRPr>
          </a:p>
        </p:txBody>
      </p:sp>
      <p:sp>
        <p:nvSpPr>
          <p:cNvPr id="14" name="Rectangle 13"/>
          <p:cNvSpPr/>
          <p:nvPr/>
        </p:nvSpPr>
        <p:spPr>
          <a:xfrm>
            <a:off x="99152" y="99152"/>
            <a:ext cx="11986352" cy="6676222"/>
          </a:xfrm>
          <a:prstGeom prst="rect">
            <a:avLst/>
          </a:prstGeom>
          <a:noFill/>
          <a:ln w="952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p:nvPr/>
        </p:nvPicPr>
        <p:blipFill>
          <a:blip r:embed="rId2" cstate="print">
            <a:extLst>
              <a:ext uri="{28A0092B-C50C-407E-A947-70E740481C1C}">
                <a14:useLocalDpi xmlns:a14="http://schemas.microsoft.com/office/drawing/2010/main" val="0"/>
              </a:ext>
            </a:extLst>
          </a:blip>
          <a:stretch>
            <a:fillRect/>
          </a:stretch>
        </p:blipFill>
        <p:spPr>
          <a:xfrm>
            <a:off x="10724386" y="204114"/>
            <a:ext cx="1296474" cy="1333902"/>
          </a:xfrm>
          <a:prstGeom prst="rect">
            <a:avLst/>
          </a:prstGeom>
        </p:spPr>
      </p:pic>
      <p:pic>
        <p:nvPicPr>
          <p:cNvPr id="1028" name="Picture 4" descr="7 Surprising Reading Facts That Prove It All Adds Up"/>
          <p:cNvPicPr>
            <a:picLocks noChangeAspect="1" noChangeArrowheads="1"/>
          </p:cNvPicPr>
          <p:nvPr/>
        </p:nvPicPr>
        <p:blipFill rotWithShape="1">
          <a:blip r:embed="rId3">
            <a:extLst>
              <a:ext uri="{28A0092B-C50C-407E-A947-70E740481C1C}">
                <a14:useLocalDpi xmlns:a14="http://schemas.microsoft.com/office/drawing/2010/main" val="0"/>
              </a:ext>
            </a:extLst>
          </a:blip>
          <a:srcRect l="8839" t="19739" r="7046" b="21156"/>
          <a:stretch/>
        </p:blipFill>
        <p:spPr bwMode="auto">
          <a:xfrm>
            <a:off x="8807060" y="2834640"/>
            <a:ext cx="3122360" cy="2193990"/>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02094" y="2037778"/>
            <a:ext cx="3301831" cy="4524315"/>
          </a:xfrm>
          <a:prstGeom prst="rect">
            <a:avLst/>
          </a:prstGeom>
          <a:noFill/>
          <a:ln w="9525">
            <a:solidFill>
              <a:srgbClr val="0070C0"/>
            </a:solidFill>
          </a:ln>
        </p:spPr>
        <p:txBody>
          <a:bodyPr wrap="square" rtlCol="0">
            <a:spAutoFit/>
          </a:bodyPr>
          <a:lstStyle/>
          <a:p>
            <a:pPr algn="ctr"/>
            <a:r>
              <a:rPr lang="en-GB" sz="1600" b="1" u="sng" dirty="0" smtClean="0">
                <a:latin typeface="Arial" panose="020B0604020202020204" pitchFamily="34" charset="0"/>
                <a:cs typeface="Arial" panose="020B0604020202020204" pitchFamily="34" charset="0"/>
              </a:rPr>
              <a:t>How can I help my child</a:t>
            </a:r>
            <a:r>
              <a:rPr lang="en-GB" sz="1600" b="1" u="sng" dirty="0" smtClean="0">
                <a:latin typeface="Arial" panose="020B0604020202020204" pitchFamily="34" charset="0"/>
                <a:cs typeface="Arial" panose="020B0604020202020204" pitchFamily="34" charset="0"/>
              </a:rPr>
              <a:t>?</a:t>
            </a:r>
          </a:p>
          <a:p>
            <a:pPr algn="ctr"/>
            <a:endParaRPr lang="en-GB" sz="1600" u="sng" dirty="0" smtClean="0">
              <a:latin typeface="Arial" panose="020B0604020202020204" pitchFamily="34" charset="0"/>
              <a:cs typeface="Arial" panose="020B0604020202020204" pitchFamily="34" charset="0"/>
            </a:endParaRPr>
          </a:p>
          <a:p>
            <a:pPr algn="ctr"/>
            <a:r>
              <a:rPr lang="en-GB" sz="1600" dirty="0" smtClean="0">
                <a:latin typeface="Arial" panose="020B0604020202020204" pitchFamily="34" charset="0"/>
                <a:cs typeface="Arial" panose="020B0604020202020204" pitchFamily="34" charset="0"/>
              </a:rPr>
              <a:t>As a parent, you can play an important role in helping your child learn to read. Research shows that children who are helped at home make better progress in school</a:t>
            </a:r>
            <a:r>
              <a:rPr lang="en-GB" sz="1600" dirty="0" smtClean="0">
                <a:latin typeface="Arial" panose="020B0604020202020204" pitchFamily="34" charset="0"/>
                <a:cs typeface="Arial" panose="020B0604020202020204" pitchFamily="34" charset="0"/>
              </a:rPr>
              <a:t>.</a:t>
            </a:r>
          </a:p>
          <a:p>
            <a:pPr algn="ctr"/>
            <a:endParaRPr lang="en-GB" sz="1600" dirty="0">
              <a:latin typeface="Arial" panose="020B0604020202020204" pitchFamily="34" charset="0"/>
              <a:cs typeface="Arial" panose="020B0604020202020204" pitchFamily="34" charset="0"/>
            </a:endParaRPr>
          </a:p>
          <a:p>
            <a:pPr algn="ctr"/>
            <a:r>
              <a:rPr lang="en-GB" sz="1600" dirty="0" smtClean="0">
                <a:latin typeface="Arial" panose="020B0604020202020204" pitchFamily="34" charset="0"/>
                <a:cs typeface="Arial" panose="020B0604020202020204" pitchFamily="34" charset="0"/>
              </a:rPr>
              <a:t>Book-related talk introduces children to language they might not hear in ordinary conversations.</a:t>
            </a:r>
          </a:p>
          <a:p>
            <a:pPr algn="ctr"/>
            <a:r>
              <a:rPr lang="en-GB" sz="1600" dirty="0" smtClean="0">
                <a:latin typeface="Arial" panose="020B0604020202020204" pitchFamily="34" charset="0"/>
                <a:cs typeface="Arial" panose="020B0604020202020204" pitchFamily="34" charset="0"/>
              </a:rPr>
              <a:t>Open questions, comments and prompts invite your child to make connections and share their views. Sharing stories together develops language, comprehension and reading for pleasure.</a:t>
            </a:r>
          </a:p>
        </p:txBody>
      </p:sp>
      <p:pic>
        <p:nvPicPr>
          <p:cNvPr id="9" name="Picture 8"/>
          <p:cNvPicPr>
            <a:picLocks noChangeAspect="1"/>
          </p:cNvPicPr>
          <p:nvPr/>
        </p:nvPicPr>
        <p:blipFill>
          <a:blip r:embed="rId4"/>
          <a:stretch>
            <a:fillRect/>
          </a:stretch>
        </p:blipFill>
        <p:spPr>
          <a:xfrm>
            <a:off x="3700649" y="2064619"/>
            <a:ext cx="4893625" cy="4567758"/>
          </a:xfrm>
          <a:prstGeom prst="rect">
            <a:avLst/>
          </a:prstGeom>
          <a:ln w="38100">
            <a:solidFill>
              <a:srgbClr val="0070C0"/>
            </a:solidFill>
          </a:ln>
        </p:spPr>
      </p:pic>
    </p:spTree>
    <p:extLst>
      <p:ext uri="{BB962C8B-B14F-4D97-AF65-F5344CB8AC3E}">
        <p14:creationId xmlns:p14="http://schemas.microsoft.com/office/powerpoint/2010/main" val="3215155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152" y="99152"/>
            <a:ext cx="11986352" cy="6676222"/>
          </a:xfrm>
          <a:prstGeom prst="rect">
            <a:avLst/>
          </a:prstGeom>
          <a:noFill/>
          <a:ln w="952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702344" y="5357611"/>
            <a:ext cx="1296474" cy="1333902"/>
          </a:xfrm>
          <a:prstGeom prst="rect">
            <a:avLst/>
          </a:prstGeom>
        </p:spPr>
      </p:pic>
      <p:sp>
        <p:nvSpPr>
          <p:cNvPr id="6" name="Rectangle 5"/>
          <p:cNvSpPr/>
          <p:nvPr/>
        </p:nvSpPr>
        <p:spPr>
          <a:xfrm>
            <a:off x="2758999" y="1342964"/>
            <a:ext cx="6680883" cy="10494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R</a:t>
            </a:r>
            <a:r>
              <a:rPr lang="en-US" sz="2000" b="1" dirty="0" smtClean="0">
                <a:solidFill>
                  <a:schemeClr val="tx1"/>
                </a:solidFill>
                <a:latin typeface="Arial" panose="020B0604020202020204" pitchFamily="34" charset="0"/>
                <a:cs typeface="Arial" panose="020B0604020202020204" pitchFamily="34" charset="0"/>
              </a:rPr>
              <a:t>esearch shows that reading with your child is the single most important thing you can do to help your child's education.</a:t>
            </a:r>
            <a:endParaRPr lang="en-US" sz="2000" b="1" dirty="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876384" y="379703"/>
            <a:ext cx="10431888" cy="707886"/>
          </a:xfrm>
          <a:prstGeom prst="rect">
            <a:avLst/>
          </a:prstGeom>
          <a:solidFill>
            <a:schemeClr val="tx2">
              <a:lumMod val="20000"/>
              <a:lumOff val="80000"/>
            </a:schemeClr>
          </a:solidFill>
          <a:ln>
            <a:solidFill>
              <a:schemeClr val="tx1"/>
            </a:solidFill>
          </a:ln>
        </p:spPr>
        <p:txBody>
          <a:bodyPr wrap="square" rtlCol="0">
            <a:spAutoFit/>
          </a:bodyPr>
          <a:lstStyle/>
          <a:p>
            <a:r>
              <a:rPr lang="en-GB" sz="4000" dirty="0" smtClean="0">
                <a:latin typeface="Calibri" panose="020F0502020204030204" pitchFamily="34" charset="0"/>
              </a:rPr>
              <a:t>Importance of Parental </a:t>
            </a:r>
            <a:r>
              <a:rPr lang="en-GB" sz="4000" dirty="0">
                <a:latin typeface="Calibri" panose="020F0502020204030204" pitchFamily="34" charset="0"/>
              </a:rPr>
              <a:t>E</a:t>
            </a:r>
            <a:r>
              <a:rPr lang="en-GB" sz="4000" dirty="0" smtClean="0">
                <a:latin typeface="Calibri" panose="020F0502020204030204" pitchFamily="34" charset="0"/>
              </a:rPr>
              <a:t>ngagement with Reading </a:t>
            </a:r>
            <a:endParaRPr lang="en-US" sz="4000" dirty="0">
              <a:latin typeface="Calibri" panose="020F0502020204030204" pitchFamily="34" charset="0"/>
            </a:endParaRPr>
          </a:p>
        </p:txBody>
      </p:sp>
      <p:sp>
        <p:nvSpPr>
          <p:cNvPr id="9" name="Rectangle 8"/>
          <p:cNvSpPr/>
          <p:nvPr/>
        </p:nvSpPr>
        <p:spPr>
          <a:xfrm>
            <a:off x="5490381" y="4996200"/>
            <a:ext cx="4247105" cy="1585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anose="020B0604020202020204" pitchFamily="34" charset="0"/>
                <a:cs typeface="Arial" panose="020B0604020202020204" pitchFamily="34" charset="0"/>
              </a:rPr>
              <a:t>If you can’t read 5% of words in a text the meaning becomes lost. This is why it is so important to read with your child to help them overcome unfamiliar or tricky words, so that they understand what they are reading. </a:t>
            </a:r>
            <a:endParaRPr lang="en-US" sz="16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4804897" y="2667175"/>
            <a:ext cx="3212979" cy="2031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‘Parents </a:t>
            </a:r>
            <a:r>
              <a:rPr lang="en-GB" sz="1600" dirty="0">
                <a:solidFill>
                  <a:schemeClr val="tx1"/>
                </a:solidFill>
                <a:latin typeface="Arial" panose="020B0604020202020204" pitchFamily="34" charset="0"/>
                <a:cs typeface="Arial" panose="020B0604020202020204" pitchFamily="34" charset="0"/>
              </a:rPr>
              <a:t>who engage their children in books prepare them to become committed and enthusiastic readers: they can transform their attitudes to reading</a:t>
            </a:r>
            <a:r>
              <a:rPr lang="en-GB" sz="1600" dirty="0" smtClean="0">
                <a:solidFill>
                  <a:schemeClr val="tx1"/>
                </a:solidFill>
                <a:latin typeface="Arial" panose="020B0604020202020204" pitchFamily="34" charset="0"/>
                <a:cs typeface="Arial" panose="020B0604020202020204" pitchFamily="34" charset="0"/>
              </a:rPr>
              <a:t>.’ </a:t>
            </a:r>
            <a:r>
              <a:rPr lang="en-GB" sz="1600" b="1" i="1" dirty="0" smtClean="0">
                <a:solidFill>
                  <a:schemeClr val="tx1"/>
                </a:solidFill>
                <a:latin typeface="Arial" panose="020B0604020202020204" pitchFamily="34" charset="0"/>
                <a:cs typeface="Arial" panose="020B0604020202020204" pitchFamily="34" charset="0"/>
              </a:rPr>
              <a:t>The Reading Framework, 2021</a:t>
            </a:r>
            <a:endParaRPr lang="en-US" sz="1600" b="1" i="1"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8578432" y="2816222"/>
            <a:ext cx="3164346" cy="1794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u="none" strike="noStrike" baseline="0" dirty="0" smtClean="0">
                <a:solidFill>
                  <a:srgbClr val="000000"/>
                </a:solidFill>
                <a:latin typeface="Gill Sans MT Pro Book"/>
              </a:rPr>
              <a:t>Through reading</a:t>
            </a:r>
            <a:r>
              <a:rPr lang="en-US" sz="1600" b="0" i="0" u="none" strike="noStrike" dirty="0" smtClean="0">
                <a:solidFill>
                  <a:srgbClr val="000000"/>
                </a:solidFill>
                <a:latin typeface="Gill Sans MT Pro Book"/>
              </a:rPr>
              <a:t> and </a:t>
            </a:r>
            <a:r>
              <a:rPr lang="en-US" sz="1600" b="0" i="0" u="none" strike="noStrike" baseline="0" dirty="0" smtClean="0">
                <a:solidFill>
                  <a:srgbClr val="000000"/>
                </a:solidFill>
                <a:latin typeface="Gill Sans MT Pro Book"/>
              </a:rPr>
              <a:t>hearing stories, children are exposed to a rich and wide vocabulary. This helps them build their own vocabulary and improve their understanding.</a:t>
            </a:r>
            <a:endParaRPr lang="en-US" sz="1600" dirty="0"/>
          </a:p>
        </p:txBody>
      </p:sp>
      <p:pic>
        <p:nvPicPr>
          <p:cNvPr id="1026" name="Picture 2" descr="Why Is Vocabulary Acquisition So Important in Second and Foreign ..."/>
          <p:cNvPicPr>
            <a:picLocks noChangeAspect="1" noChangeArrowheads="1"/>
          </p:cNvPicPr>
          <p:nvPr/>
        </p:nvPicPr>
        <p:blipFill rotWithShape="1">
          <a:blip r:embed="rId3">
            <a:extLst>
              <a:ext uri="{28A0092B-C50C-407E-A947-70E740481C1C}">
                <a14:useLocalDpi xmlns:a14="http://schemas.microsoft.com/office/drawing/2010/main" val="0"/>
              </a:ext>
            </a:extLst>
          </a:blip>
          <a:srcRect l="7562" t="16192" r="8130" b="9574"/>
          <a:stretch/>
        </p:blipFill>
        <p:spPr bwMode="auto">
          <a:xfrm>
            <a:off x="308124" y="2667175"/>
            <a:ext cx="4217399" cy="3713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032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248</Words>
  <Application>Microsoft Office PowerPoint</Application>
  <PresentationFormat>Widescreen</PresentationFormat>
  <Paragraphs>14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Gill Sans MT Pro Book</vt:lpstr>
      <vt:lpstr>Office Theme</vt:lpstr>
      <vt:lpstr>PowerPoint Presentation</vt:lpstr>
      <vt:lpstr>PowerPoint Presentation</vt:lpstr>
    </vt:vector>
  </TitlesOfParts>
  <Company>CTP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Startup</dc:creator>
  <cp:lastModifiedBy>Natasha Startup</cp:lastModifiedBy>
  <cp:revision>6</cp:revision>
  <dcterms:created xsi:type="dcterms:W3CDTF">2021-09-27T15:56:51Z</dcterms:created>
  <dcterms:modified xsi:type="dcterms:W3CDTF">2021-10-10T11:57:19Z</dcterms:modified>
</cp:coreProperties>
</file>