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33"/>
  </p:notesMasterIdLst>
  <p:sldIdLst>
    <p:sldId id="1456" r:id="rId5"/>
    <p:sldId id="1269" r:id="rId6"/>
    <p:sldId id="1283" r:id="rId7"/>
    <p:sldId id="1396" r:id="rId8"/>
    <p:sldId id="1437" r:id="rId9"/>
    <p:sldId id="1412" r:id="rId10"/>
    <p:sldId id="1413" r:id="rId11"/>
    <p:sldId id="1414" r:id="rId12"/>
    <p:sldId id="1415" r:id="rId13"/>
    <p:sldId id="1438" r:id="rId14"/>
    <p:sldId id="1439" r:id="rId15"/>
    <p:sldId id="1440" r:id="rId16"/>
    <p:sldId id="1441" r:id="rId17"/>
    <p:sldId id="1442" r:id="rId18"/>
    <p:sldId id="1443" r:id="rId19"/>
    <p:sldId id="1444" r:id="rId20"/>
    <p:sldId id="1425" r:id="rId21"/>
    <p:sldId id="1445" r:id="rId22"/>
    <p:sldId id="1446" r:id="rId23"/>
    <p:sldId id="1447" r:id="rId24"/>
    <p:sldId id="1448" r:id="rId25"/>
    <p:sldId id="1449" r:id="rId26"/>
    <p:sldId id="1450" r:id="rId27"/>
    <p:sldId id="1451" r:id="rId28"/>
    <p:sldId id="1452" r:id="rId29"/>
    <p:sldId id="1453" r:id="rId30"/>
    <p:sldId id="1454" r:id="rId31"/>
    <p:sldId id="1455" r:id="rId32"/>
  </p:sldIdLst>
  <p:sldSz cx="9144000" cy="5143500" type="screen16x9"/>
  <p:notesSz cx="6889750" cy="100218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Education" id="{69E6449D-05AB-4A56-9333-80FEA8513BC9}">
          <p14:sldIdLst>
            <p14:sldId id="1456"/>
            <p14:sldId id="1269"/>
            <p14:sldId id="1283"/>
            <p14:sldId id="1396"/>
            <p14:sldId id="1437"/>
            <p14:sldId id="1412"/>
            <p14:sldId id="1413"/>
            <p14:sldId id="1414"/>
            <p14:sldId id="1415"/>
            <p14:sldId id="1438"/>
            <p14:sldId id="1439"/>
            <p14:sldId id="1440"/>
            <p14:sldId id="1441"/>
            <p14:sldId id="1442"/>
            <p14:sldId id="1443"/>
            <p14:sldId id="1444"/>
            <p14:sldId id="1425"/>
            <p14:sldId id="1445"/>
            <p14:sldId id="1446"/>
            <p14:sldId id="1447"/>
            <p14:sldId id="1448"/>
            <p14:sldId id="1449"/>
            <p14:sldId id="1450"/>
            <p14:sldId id="1451"/>
            <p14:sldId id="1452"/>
            <p14:sldId id="1453"/>
            <p14:sldId id="1454"/>
            <p14:sldId id="1455"/>
          </p14:sldIdLst>
        </p14:section>
      </p14:sectionLst>
    </p:ext>
    <p:ext uri="{EFAFB233-063F-42B5-8137-9DF3F51BA10A}">
      <p15:sldGuideLst xmlns:p15="http://schemas.microsoft.com/office/powerpoint/2012/main">
        <p15:guide id="1" orient="horz" pos="622">
          <p15:clr>
            <a:srgbClr val="A4A3A4"/>
          </p15:clr>
        </p15:guide>
        <p15:guide id="2" pos="68">
          <p15:clr>
            <a:srgbClr val="A4A3A4"/>
          </p15:clr>
        </p15:guide>
      </p15:sldGuideLst>
    </p:ext>
    <p:ext uri="{2D200454-40CA-4A62-9FC3-DE9A4176ACB9}">
      <p15:notesGuideLst xmlns:p15="http://schemas.microsoft.com/office/powerpoint/2012/main">
        <p15:guide id="1" orient="horz" pos="3157" userDrawn="1">
          <p15:clr>
            <a:srgbClr val="A4A3A4"/>
          </p15:clr>
        </p15:guide>
        <p15:guide id="2" pos="217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ary Campbell" initials="GC" lastIdx="12" clrIdx="0"/>
  <p:cmAuthor id="1" name="Edward Durkin" initials="ED" lastIdx="2" clrIdx="1"/>
  <p:cmAuthor id="2" name="Kogie Perumall" initials="KP" lastIdx="5" clrIdx="2">
    <p:extLst>
      <p:ext uri="{19B8F6BF-5375-455C-9EA6-DF929625EA0E}">
        <p15:presenceInfo xmlns:p15="http://schemas.microsoft.com/office/powerpoint/2012/main" userId="S::kogie.perumall@bracknell-forest.gov.uk::94d01fcc-c791-4982-a98c-7b5db59cf282" providerId="AD"/>
      </p:ext>
    </p:extLst>
  </p:cmAuthor>
  <p:cmAuthor id="3" name="Sonia Johnson" initials="SJ" lastIdx="79" clrIdx="3">
    <p:extLst>
      <p:ext uri="{19B8F6BF-5375-455C-9EA6-DF929625EA0E}">
        <p15:presenceInfo xmlns:p15="http://schemas.microsoft.com/office/powerpoint/2012/main" userId="S::Sonia.Johnson@bracknell-forest.gov.uk::fc57aed7-07bf-48da-9651-8bb5cea99b99" providerId="AD"/>
      </p:ext>
    </p:extLst>
  </p:cmAuthor>
  <p:cmAuthor id="4" name="Sharon Jones" initials="SJ" lastIdx="8" clrIdx="4">
    <p:extLst>
      <p:ext uri="{19B8F6BF-5375-455C-9EA6-DF929625EA0E}">
        <p15:presenceInfo xmlns:p15="http://schemas.microsoft.com/office/powerpoint/2012/main" userId="S::sharon.jones@bracknell-forest.gov.uk::59ec29cd-3d9d-42ef-a219-c5cf573f50ad" providerId="AD"/>
      </p:ext>
    </p:extLst>
  </p:cmAuthor>
  <p:cmAuthor id="5" name="Rachel Morgan" initials="RM" lastIdx="6" clrIdx="5">
    <p:extLst>
      <p:ext uri="{19B8F6BF-5375-455C-9EA6-DF929625EA0E}">
        <p15:presenceInfo xmlns:p15="http://schemas.microsoft.com/office/powerpoint/2012/main" userId="S::rachel.morgan@bracknell-forest.gov.uk::eed0ad9f-6aca-4f23-8058-1800d245bf98" providerId="AD"/>
      </p:ext>
    </p:extLst>
  </p:cmAuthor>
  <p:cmAuthor id="6" name="Zoe Livingstone" initials="ZL" lastIdx="11" clrIdx="6">
    <p:extLst>
      <p:ext uri="{19B8F6BF-5375-455C-9EA6-DF929625EA0E}">
        <p15:presenceInfo xmlns:p15="http://schemas.microsoft.com/office/powerpoint/2012/main" userId="S::Zoe.Livingstone@bracknell-forest.gov.uk::cfe0c2f8-bd3e-4187-9647-0770e5a3b9b5" providerId="AD"/>
      </p:ext>
    </p:extLst>
  </p:cmAuthor>
  <p:cmAuthor id="7" name="Kashif Nawaz" initials="KN" lastIdx="2" clrIdx="7">
    <p:extLst>
      <p:ext uri="{19B8F6BF-5375-455C-9EA6-DF929625EA0E}">
        <p15:presenceInfo xmlns:p15="http://schemas.microsoft.com/office/powerpoint/2012/main" userId="S::kashif.nawaz@bracknell-forest.gov.uk::8f8c15d7-dfe3-4231-b209-b123f5bafca7" providerId="AD"/>
      </p:ext>
    </p:extLst>
  </p:cmAuthor>
  <p:cmAuthor id="8" name="Katie Flint" initials="KF" lastIdx="10" clrIdx="8">
    <p:extLst>
      <p:ext uri="{19B8F6BF-5375-455C-9EA6-DF929625EA0E}">
        <p15:presenceInfo xmlns:p15="http://schemas.microsoft.com/office/powerpoint/2012/main" userId="S::Katie.Flint@bracknell-forest.gov.uk::9e5a16a2-7b80-4543-bb83-a2630b30cfd5" providerId="AD"/>
      </p:ext>
    </p:extLst>
  </p:cmAuthor>
  <p:cmAuthor id="9" name="Joanna Taplin" initials="JT" lastIdx="2" clrIdx="9">
    <p:extLst>
      <p:ext uri="{19B8F6BF-5375-455C-9EA6-DF929625EA0E}">
        <p15:presenceInfo xmlns:p15="http://schemas.microsoft.com/office/powerpoint/2012/main" userId="S::Joanna.Taplin@bracknell-forest.gov.uk::0e41b9fc-5ae7-421c-b1bc-9aa0e4f44d74" providerId="AD"/>
      </p:ext>
    </p:extLst>
  </p:cmAuthor>
  <p:cmAuthor id="12" name="Unknown User" initials="" lastIdx="0" clrIdx="12"/>
  <p:cmAuthor id="13" name="Catherine Parry" initials="CP" lastIdx="2" clrIdx="13">
    <p:extLst>
      <p:ext uri="{19B8F6BF-5375-455C-9EA6-DF929625EA0E}">
        <p15:presenceInfo xmlns:p15="http://schemas.microsoft.com/office/powerpoint/2012/main" userId="S::catherine.parry@bracknell-forest.gov.uk::b8dcdc47-b3b3-46b0-b74f-bce9be0a8648" providerId="AD"/>
      </p:ext>
    </p:extLst>
  </p:cmAuthor>
  <p:cmAuthor id="14" name="Thom Wilson" initials="TW" lastIdx="1" clrIdx="14">
    <p:extLst>
      <p:ext uri="{19B8F6BF-5375-455C-9EA6-DF929625EA0E}">
        <p15:presenceInfo xmlns:p15="http://schemas.microsoft.com/office/powerpoint/2012/main" userId="S::Thom.Wilson@bracknell-forest.gov.uk::859cce22-f5c6-49d8-9f93-0014f528808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C66FF"/>
    <a:srgbClr val="FF00FF"/>
    <a:srgbClr val="DEEBF7"/>
    <a:srgbClr val="E46C0A"/>
    <a:srgbClr val="F0640E"/>
    <a:srgbClr val="2A2929"/>
    <a:srgbClr val="FFEBCC"/>
    <a:srgbClr val="4472C4"/>
    <a:srgbClr val="7FB7DF"/>
    <a:srgbClr val="FFDA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BBE64E5-3FD4-4DA3-9470-CD7D02F5CCA3}" v="71" dt="2021-06-30T18:11:44.52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28" autoAdjust="0"/>
    <p:restoredTop sz="94660"/>
  </p:normalViewPr>
  <p:slideViewPr>
    <p:cSldViewPr snapToGrid="0">
      <p:cViewPr varScale="1">
        <p:scale>
          <a:sx n="107" d="100"/>
          <a:sy n="107" d="100"/>
        </p:scale>
        <p:origin x="533" y="62"/>
      </p:cViewPr>
      <p:guideLst>
        <p:guide orient="horz" pos="622"/>
        <p:guide pos="68"/>
      </p:guideLst>
    </p:cSldViewPr>
  </p:slideViewPr>
  <p:notesTextViewPr>
    <p:cViewPr>
      <p:scale>
        <a:sx n="1" d="1"/>
        <a:sy n="1" d="1"/>
      </p:scale>
      <p:origin x="0" y="0"/>
    </p:cViewPr>
  </p:notesTextViewPr>
  <p:notesViewPr>
    <p:cSldViewPr snapToGrid="0">
      <p:cViewPr>
        <p:scale>
          <a:sx n="1" d="2"/>
          <a:sy n="1" d="2"/>
        </p:scale>
        <p:origin x="0" y="0"/>
      </p:cViewPr>
      <p:guideLst>
        <p:guide orient="horz" pos="3157"/>
        <p:guide pos="217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aron Jones" userId="59ec29cd-3d9d-42ef-a219-c5cf573f50ad" providerId="ADAL" clId="{DBBE64E5-3FD4-4DA3-9470-CD7D02F5CCA3}"/>
    <pc:docChg chg="undo custSel addSld delSld modSld modSection">
      <pc:chgData name="Sharon Jones" userId="59ec29cd-3d9d-42ef-a219-c5cf573f50ad" providerId="ADAL" clId="{DBBE64E5-3FD4-4DA3-9470-CD7D02F5CCA3}" dt="2021-06-30T18:11:48.214" v="260" actId="47"/>
      <pc:docMkLst>
        <pc:docMk/>
      </pc:docMkLst>
      <pc:sldChg chg="delSp modSp mod">
        <pc:chgData name="Sharon Jones" userId="59ec29cd-3d9d-42ef-a219-c5cf573f50ad" providerId="ADAL" clId="{DBBE64E5-3FD4-4DA3-9470-CD7D02F5CCA3}" dt="2021-06-30T17:17:21.697" v="76" actId="478"/>
        <pc:sldMkLst>
          <pc:docMk/>
          <pc:sldMk cId="3284431007" sldId="1269"/>
        </pc:sldMkLst>
        <pc:spChg chg="mod">
          <ac:chgData name="Sharon Jones" userId="59ec29cd-3d9d-42ef-a219-c5cf573f50ad" providerId="ADAL" clId="{DBBE64E5-3FD4-4DA3-9470-CD7D02F5CCA3}" dt="2021-06-30T16:59:07.463" v="30" actId="20577"/>
          <ac:spMkLst>
            <pc:docMk/>
            <pc:sldMk cId="3284431007" sldId="1269"/>
            <ac:spMk id="4" creationId="{9D46E816-CFBB-4E41-89E3-9BEB48A02FF1}"/>
          </ac:spMkLst>
        </pc:spChg>
        <pc:picChg chg="del">
          <ac:chgData name="Sharon Jones" userId="59ec29cd-3d9d-42ef-a219-c5cf573f50ad" providerId="ADAL" clId="{DBBE64E5-3FD4-4DA3-9470-CD7D02F5CCA3}" dt="2021-06-30T17:17:21.697" v="76" actId="478"/>
          <ac:picMkLst>
            <pc:docMk/>
            <pc:sldMk cId="3284431007" sldId="1269"/>
            <ac:picMk id="30" creationId="{7137318F-AE82-4997-91BB-AEDD5CE7FDCE}"/>
          </ac:picMkLst>
        </pc:picChg>
      </pc:sldChg>
      <pc:sldChg chg="delSp modSp mod">
        <pc:chgData name="Sharon Jones" userId="59ec29cd-3d9d-42ef-a219-c5cf573f50ad" providerId="ADAL" clId="{DBBE64E5-3FD4-4DA3-9470-CD7D02F5CCA3}" dt="2021-06-30T17:17:25.528" v="77" actId="478"/>
        <pc:sldMkLst>
          <pc:docMk/>
          <pc:sldMk cId="1326107500" sldId="1283"/>
        </pc:sldMkLst>
        <pc:spChg chg="mod">
          <ac:chgData name="Sharon Jones" userId="59ec29cd-3d9d-42ef-a219-c5cf573f50ad" providerId="ADAL" clId="{DBBE64E5-3FD4-4DA3-9470-CD7D02F5CCA3}" dt="2021-06-30T16:59:52.849" v="31" actId="6549"/>
          <ac:spMkLst>
            <pc:docMk/>
            <pc:sldMk cId="1326107500" sldId="1283"/>
            <ac:spMk id="17" creationId="{60051FFE-C0EE-4890-BFB8-BD2D294E5937}"/>
          </ac:spMkLst>
        </pc:spChg>
        <pc:picChg chg="del">
          <ac:chgData name="Sharon Jones" userId="59ec29cd-3d9d-42ef-a219-c5cf573f50ad" providerId="ADAL" clId="{DBBE64E5-3FD4-4DA3-9470-CD7D02F5CCA3}" dt="2021-06-30T17:17:25.528" v="77" actId="478"/>
          <ac:picMkLst>
            <pc:docMk/>
            <pc:sldMk cId="1326107500" sldId="1283"/>
            <ac:picMk id="16" creationId="{A5E4DECB-D0DF-4EA0-8AF7-2D26716B4708}"/>
          </ac:picMkLst>
        </pc:picChg>
      </pc:sldChg>
      <pc:sldChg chg="del">
        <pc:chgData name="Sharon Jones" userId="59ec29cd-3d9d-42ef-a219-c5cf573f50ad" providerId="ADAL" clId="{DBBE64E5-3FD4-4DA3-9470-CD7D02F5CCA3}" dt="2021-06-30T18:11:48.214" v="260" actId="47"/>
        <pc:sldMkLst>
          <pc:docMk/>
          <pc:sldMk cId="1009418647" sldId="1364"/>
        </pc:sldMkLst>
      </pc:sldChg>
      <pc:sldChg chg="delSp modSp mod">
        <pc:chgData name="Sharon Jones" userId="59ec29cd-3d9d-42ef-a219-c5cf573f50ad" providerId="ADAL" clId="{DBBE64E5-3FD4-4DA3-9470-CD7D02F5CCA3}" dt="2021-06-30T17:17:29.630" v="78" actId="478"/>
        <pc:sldMkLst>
          <pc:docMk/>
          <pc:sldMk cId="549903342" sldId="1396"/>
        </pc:sldMkLst>
        <pc:spChg chg="mod">
          <ac:chgData name="Sharon Jones" userId="59ec29cd-3d9d-42ef-a219-c5cf573f50ad" providerId="ADAL" clId="{DBBE64E5-3FD4-4DA3-9470-CD7D02F5CCA3}" dt="2021-06-30T17:00:53.054" v="62" actId="20577"/>
          <ac:spMkLst>
            <pc:docMk/>
            <pc:sldMk cId="549903342" sldId="1396"/>
            <ac:spMk id="18" creationId="{84DB4345-0840-4004-8CA0-CC2CDCF29C39}"/>
          </ac:spMkLst>
        </pc:spChg>
        <pc:picChg chg="del">
          <ac:chgData name="Sharon Jones" userId="59ec29cd-3d9d-42ef-a219-c5cf573f50ad" providerId="ADAL" clId="{DBBE64E5-3FD4-4DA3-9470-CD7D02F5CCA3}" dt="2021-06-30T17:17:29.630" v="78" actId="478"/>
          <ac:picMkLst>
            <pc:docMk/>
            <pc:sldMk cId="549903342" sldId="1396"/>
            <ac:picMk id="16" creationId="{A5E4DECB-D0DF-4EA0-8AF7-2D26716B4708}"/>
          </ac:picMkLst>
        </pc:picChg>
      </pc:sldChg>
      <pc:sldChg chg="delSp del">
        <pc:chgData name="Sharon Jones" userId="59ec29cd-3d9d-42ef-a219-c5cf573f50ad" providerId="ADAL" clId="{DBBE64E5-3FD4-4DA3-9470-CD7D02F5CCA3}" dt="2021-06-30T17:18:16.221" v="85" actId="47"/>
        <pc:sldMkLst>
          <pc:docMk/>
          <pc:sldMk cId="2481242183" sldId="1410"/>
        </pc:sldMkLst>
        <pc:picChg chg="del">
          <ac:chgData name="Sharon Jones" userId="59ec29cd-3d9d-42ef-a219-c5cf573f50ad" providerId="ADAL" clId="{DBBE64E5-3FD4-4DA3-9470-CD7D02F5CCA3}" dt="2021-06-30T17:17:33.220" v="79" actId="478"/>
          <ac:picMkLst>
            <pc:docMk/>
            <pc:sldMk cId="2481242183" sldId="1410"/>
            <ac:picMk id="16" creationId="{A5E4DECB-D0DF-4EA0-8AF7-2D26716B4708}"/>
          </ac:picMkLst>
        </pc:picChg>
      </pc:sldChg>
      <pc:sldChg chg="delSp modSp del mod">
        <pc:chgData name="Sharon Jones" userId="59ec29cd-3d9d-42ef-a219-c5cf573f50ad" providerId="ADAL" clId="{DBBE64E5-3FD4-4DA3-9470-CD7D02F5CCA3}" dt="2021-06-30T17:21:47.382" v="116" actId="47"/>
        <pc:sldMkLst>
          <pc:docMk/>
          <pc:sldMk cId="1826866993" sldId="1411"/>
        </pc:sldMkLst>
        <pc:spChg chg="mod">
          <ac:chgData name="Sharon Jones" userId="59ec29cd-3d9d-42ef-a219-c5cf573f50ad" providerId="ADAL" clId="{DBBE64E5-3FD4-4DA3-9470-CD7D02F5CCA3}" dt="2021-06-30T17:01:21.376" v="75" actId="6549"/>
          <ac:spMkLst>
            <pc:docMk/>
            <pc:sldMk cId="1826866993" sldId="1411"/>
            <ac:spMk id="6" creationId="{AE893D1C-8B58-4EE2-8292-23AB22220DD8}"/>
          </ac:spMkLst>
        </pc:spChg>
        <pc:spChg chg="del">
          <ac:chgData name="Sharon Jones" userId="59ec29cd-3d9d-42ef-a219-c5cf573f50ad" providerId="ADAL" clId="{DBBE64E5-3FD4-4DA3-9470-CD7D02F5CCA3}" dt="2021-06-30T17:17:45.094" v="80" actId="478"/>
          <ac:spMkLst>
            <pc:docMk/>
            <pc:sldMk cId="1826866993" sldId="1411"/>
            <ac:spMk id="15" creationId="{B6C8574A-12E3-47CF-BC09-1A9E217568DD}"/>
          </ac:spMkLst>
        </pc:spChg>
        <pc:spChg chg="mod">
          <ac:chgData name="Sharon Jones" userId="59ec29cd-3d9d-42ef-a219-c5cf573f50ad" providerId="ADAL" clId="{DBBE64E5-3FD4-4DA3-9470-CD7D02F5CCA3}" dt="2021-06-30T17:18:13.937" v="84" actId="20577"/>
          <ac:spMkLst>
            <pc:docMk/>
            <pc:sldMk cId="1826866993" sldId="1411"/>
            <ac:spMk id="18" creationId="{84DB4345-0840-4004-8CA0-CC2CDCF29C39}"/>
          </ac:spMkLst>
        </pc:spChg>
        <pc:picChg chg="del">
          <ac:chgData name="Sharon Jones" userId="59ec29cd-3d9d-42ef-a219-c5cf573f50ad" providerId="ADAL" clId="{DBBE64E5-3FD4-4DA3-9470-CD7D02F5CCA3}" dt="2021-06-30T17:17:50.039" v="81" actId="478"/>
          <ac:picMkLst>
            <pc:docMk/>
            <pc:sldMk cId="1826866993" sldId="1411"/>
            <ac:picMk id="16" creationId="{A5E4DECB-D0DF-4EA0-8AF7-2D26716B4708}"/>
          </ac:picMkLst>
        </pc:picChg>
      </pc:sldChg>
      <pc:sldChg chg="delSp">
        <pc:chgData name="Sharon Jones" userId="59ec29cd-3d9d-42ef-a219-c5cf573f50ad" providerId="ADAL" clId="{DBBE64E5-3FD4-4DA3-9470-CD7D02F5CCA3}" dt="2021-06-30T17:18:49.296" v="86" actId="478"/>
        <pc:sldMkLst>
          <pc:docMk/>
          <pc:sldMk cId="1997236376" sldId="1412"/>
        </pc:sldMkLst>
        <pc:picChg chg="del">
          <ac:chgData name="Sharon Jones" userId="59ec29cd-3d9d-42ef-a219-c5cf573f50ad" providerId="ADAL" clId="{DBBE64E5-3FD4-4DA3-9470-CD7D02F5CCA3}" dt="2021-06-30T17:18:49.296" v="86" actId="478"/>
          <ac:picMkLst>
            <pc:docMk/>
            <pc:sldMk cId="1997236376" sldId="1412"/>
            <ac:picMk id="16" creationId="{A5E4DECB-D0DF-4EA0-8AF7-2D26716B4708}"/>
          </ac:picMkLst>
        </pc:picChg>
      </pc:sldChg>
      <pc:sldChg chg="delSp">
        <pc:chgData name="Sharon Jones" userId="59ec29cd-3d9d-42ef-a219-c5cf573f50ad" providerId="ADAL" clId="{DBBE64E5-3FD4-4DA3-9470-CD7D02F5CCA3}" dt="2021-06-30T17:18:52.985" v="87" actId="478"/>
        <pc:sldMkLst>
          <pc:docMk/>
          <pc:sldMk cId="1633208100" sldId="1413"/>
        </pc:sldMkLst>
        <pc:picChg chg="del">
          <ac:chgData name="Sharon Jones" userId="59ec29cd-3d9d-42ef-a219-c5cf573f50ad" providerId="ADAL" clId="{DBBE64E5-3FD4-4DA3-9470-CD7D02F5CCA3}" dt="2021-06-30T17:18:52.985" v="87" actId="478"/>
          <ac:picMkLst>
            <pc:docMk/>
            <pc:sldMk cId="1633208100" sldId="1413"/>
            <ac:picMk id="16" creationId="{A5E4DECB-D0DF-4EA0-8AF7-2D26716B4708}"/>
          </ac:picMkLst>
        </pc:picChg>
      </pc:sldChg>
      <pc:sldChg chg="delSp add del">
        <pc:chgData name="Sharon Jones" userId="59ec29cd-3d9d-42ef-a219-c5cf573f50ad" providerId="ADAL" clId="{DBBE64E5-3FD4-4DA3-9470-CD7D02F5CCA3}" dt="2021-06-30T17:19:00.924" v="90" actId="478"/>
        <pc:sldMkLst>
          <pc:docMk/>
          <pc:sldMk cId="2487202542" sldId="1414"/>
        </pc:sldMkLst>
        <pc:picChg chg="del">
          <ac:chgData name="Sharon Jones" userId="59ec29cd-3d9d-42ef-a219-c5cf573f50ad" providerId="ADAL" clId="{DBBE64E5-3FD4-4DA3-9470-CD7D02F5CCA3}" dt="2021-06-30T17:19:00.924" v="90" actId="478"/>
          <ac:picMkLst>
            <pc:docMk/>
            <pc:sldMk cId="2487202542" sldId="1414"/>
            <ac:picMk id="16" creationId="{A5E4DECB-D0DF-4EA0-8AF7-2D26716B4708}"/>
          </ac:picMkLst>
        </pc:picChg>
      </pc:sldChg>
      <pc:sldChg chg="delSp">
        <pc:chgData name="Sharon Jones" userId="59ec29cd-3d9d-42ef-a219-c5cf573f50ad" providerId="ADAL" clId="{DBBE64E5-3FD4-4DA3-9470-CD7D02F5CCA3}" dt="2021-06-30T17:19:06.304" v="91" actId="478"/>
        <pc:sldMkLst>
          <pc:docMk/>
          <pc:sldMk cId="1144092175" sldId="1415"/>
        </pc:sldMkLst>
        <pc:picChg chg="del">
          <ac:chgData name="Sharon Jones" userId="59ec29cd-3d9d-42ef-a219-c5cf573f50ad" providerId="ADAL" clId="{DBBE64E5-3FD4-4DA3-9470-CD7D02F5CCA3}" dt="2021-06-30T17:19:06.304" v="91" actId="478"/>
          <ac:picMkLst>
            <pc:docMk/>
            <pc:sldMk cId="1144092175" sldId="1415"/>
            <ac:picMk id="16" creationId="{A5E4DECB-D0DF-4EA0-8AF7-2D26716B4708}"/>
          </ac:picMkLst>
        </pc:picChg>
      </pc:sldChg>
      <pc:sldChg chg="del">
        <pc:chgData name="Sharon Jones" userId="59ec29cd-3d9d-42ef-a219-c5cf573f50ad" providerId="ADAL" clId="{DBBE64E5-3FD4-4DA3-9470-CD7D02F5CCA3}" dt="2021-06-30T17:23:23.457" v="124" actId="47"/>
        <pc:sldMkLst>
          <pc:docMk/>
          <pc:sldMk cId="1429914989" sldId="1416"/>
        </pc:sldMkLst>
      </pc:sldChg>
      <pc:sldChg chg="del">
        <pc:chgData name="Sharon Jones" userId="59ec29cd-3d9d-42ef-a219-c5cf573f50ad" providerId="ADAL" clId="{DBBE64E5-3FD4-4DA3-9470-CD7D02F5CCA3}" dt="2021-06-30T17:24:23.678" v="131" actId="47"/>
        <pc:sldMkLst>
          <pc:docMk/>
          <pc:sldMk cId="1446461305" sldId="1417"/>
        </pc:sldMkLst>
      </pc:sldChg>
      <pc:sldChg chg="del">
        <pc:chgData name="Sharon Jones" userId="59ec29cd-3d9d-42ef-a219-c5cf573f50ad" providerId="ADAL" clId="{DBBE64E5-3FD4-4DA3-9470-CD7D02F5CCA3}" dt="2021-06-30T17:24:52.806" v="135" actId="47"/>
        <pc:sldMkLst>
          <pc:docMk/>
          <pc:sldMk cId="2537239961" sldId="1418"/>
        </pc:sldMkLst>
      </pc:sldChg>
      <pc:sldChg chg="del">
        <pc:chgData name="Sharon Jones" userId="59ec29cd-3d9d-42ef-a219-c5cf573f50ad" providerId="ADAL" clId="{DBBE64E5-3FD4-4DA3-9470-CD7D02F5CCA3}" dt="2021-06-30T17:25:57.467" v="143" actId="47"/>
        <pc:sldMkLst>
          <pc:docMk/>
          <pc:sldMk cId="1519634669" sldId="1419"/>
        </pc:sldMkLst>
      </pc:sldChg>
      <pc:sldChg chg="delSp del">
        <pc:chgData name="Sharon Jones" userId="59ec29cd-3d9d-42ef-a219-c5cf573f50ad" providerId="ADAL" clId="{DBBE64E5-3FD4-4DA3-9470-CD7D02F5CCA3}" dt="2021-06-30T17:19:33.822" v="93" actId="47"/>
        <pc:sldMkLst>
          <pc:docMk/>
          <pc:sldMk cId="2448303265" sldId="1420"/>
        </pc:sldMkLst>
        <pc:picChg chg="del">
          <ac:chgData name="Sharon Jones" userId="59ec29cd-3d9d-42ef-a219-c5cf573f50ad" providerId="ADAL" clId="{DBBE64E5-3FD4-4DA3-9470-CD7D02F5CCA3}" dt="2021-06-30T17:19:26.554" v="92" actId="478"/>
          <ac:picMkLst>
            <pc:docMk/>
            <pc:sldMk cId="2448303265" sldId="1420"/>
            <ac:picMk id="16" creationId="{A5E4DECB-D0DF-4EA0-8AF7-2D26716B4708}"/>
          </ac:picMkLst>
        </pc:picChg>
      </pc:sldChg>
      <pc:sldChg chg="del">
        <pc:chgData name="Sharon Jones" userId="59ec29cd-3d9d-42ef-a219-c5cf573f50ad" providerId="ADAL" clId="{DBBE64E5-3FD4-4DA3-9470-CD7D02F5CCA3}" dt="2021-06-30T17:26:54.730" v="153" actId="47"/>
        <pc:sldMkLst>
          <pc:docMk/>
          <pc:sldMk cId="496806391" sldId="1421"/>
        </pc:sldMkLst>
      </pc:sldChg>
      <pc:sldChg chg="del">
        <pc:chgData name="Sharon Jones" userId="59ec29cd-3d9d-42ef-a219-c5cf573f50ad" providerId="ADAL" clId="{DBBE64E5-3FD4-4DA3-9470-CD7D02F5CCA3}" dt="2021-06-30T17:28:05.555" v="160" actId="47"/>
        <pc:sldMkLst>
          <pc:docMk/>
          <pc:sldMk cId="1225984838" sldId="1422"/>
        </pc:sldMkLst>
      </pc:sldChg>
      <pc:sldChg chg="del">
        <pc:chgData name="Sharon Jones" userId="59ec29cd-3d9d-42ef-a219-c5cf573f50ad" providerId="ADAL" clId="{DBBE64E5-3FD4-4DA3-9470-CD7D02F5CCA3}" dt="2021-06-30T17:20:12.625" v="108" actId="47"/>
        <pc:sldMkLst>
          <pc:docMk/>
          <pc:sldMk cId="2572586914" sldId="1423"/>
        </pc:sldMkLst>
      </pc:sldChg>
      <pc:sldChg chg="modSp del mod">
        <pc:chgData name="Sharon Jones" userId="59ec29cd-3d9d-42ef-a219-c5cf573f50ad" providerId="ADAL" clId="{DBBE64E5-3FD4-4DA3-9470-CD7D02F5CCA3}" dt="2021-06-30T17:29:08.967" v="167" actId="47"/>
        <pc:sldMkLst>
          <pc:docMk/>
          <pc:sldMk cId="2903455960" sldId="1424"/>
        </pc:sldMkLst>
        <pc:spChg chg="mod">
          <ac:chgData name="Sharon Jones" userId="59ec29cd-3d9d-42ef-a219-c5cf573f50ad" providerId="ADAL" clId="{DBBE64E5-3FD4-4DA3-9470-CD7D02F5CCA3}" dt="2021-06-30T17:20:09.759" v="107" actId="20577"/>
          <ac:spMkLst>
            <pc:docMk/>
            <pc:sldMk cId="2903455960" sldId="1424"/>
            <ac:spMk id="4" creationId="{2045E40F-AA68-44D8-B688-56A59C7F02F3}"/>
          </ac:spMkLst>
        </pc:spChg>
      </pc:sldChg>
      <pc:sldChg chg="delSp">
        <pc:chgData name="Sharon Jones" userId="59ec29cd-3d9d-42ef-a219-c5cf573f50ad" providerId="ADAL" clId="{DBBE64E5-3FD4-4DA3-9470-CD7D02F5CCA3}" dt="2021-06-30T17:20:19.444" v="109" actId="478"/>
        <pc:sldMkLst>
          <pc:docMk/>
          <pc:sldMk cId="4250210284" sldId="1425"/>
        </pc:sldMkLst>
        <pc:picChg chg="del">
          <ac:chgData name="Sharon Jones" userId="59ec29cd-3d9d-42ef-a219-c5cf573f50ad" providerId="ADAL" clId="{DBBE64E5-3FD4-4DA3-9470-CD7D02F5CCA3}" dt="2021-06-30T17:20:19.444" v="109" actId="478"/>
          <ac:picMkLst>
            <pc:docMk/>
            <pc:sldMk cId="4250210284" sldId="1425"/>
            <ac:picMk id="16" creationId="{A5E4DECB-D0DF-4EA0-8AF7-2D26716B4708}"/>
          </ac:picMkLst>
        </pc:picChg>
      </pc:sldChg>
      <pc:sldChg chg="del">
        <pc:chgData name="Sharon Jones" userId="59ec29cd-3d9d-42ef-a219-c5cf573f50ad" providerId="ADAL" clId="{DBBE64E5-3FD4-4DA3-9470-CD7D02F5CCA3}" dt="2021-06-30T17:30:08.801" v="173" actId="47"/>
        <pc:sldMkLst>
          <pc:docMk/>
          <pc:sldMk cId="4143654034" sldId="1426"/>
        </pc:sldMkLst>
      </pc:sldChg>
      <pc:sldChg chg="del">
        <pc:chgData name="Sharon Jones" userId="59ec29cd-3d9d-42ef-a219-c5cf573f50ad" providerId="ADAL" clId="{DBBE64E5-3FD4-4DA3-9470-CD7D02F5CCA3}" dt="2021-06-30T17:30:40.583" v="177" actId="47"/>
        <pc:sldMkLst>
          <pc:docMk/>
          <pc:sldMk cId="1792681073" sldId="1427"/>
        </pc:sldMkLst>
      </pc:sldChg>
      <pc:sldChg chg="del">
        <pc:chgData name="Sharon Jones" userId="59ec29cd-3d9d-42ef-a219-c5cf573f50ad" providerId="ADAL" clId="{DBBE64E5-3FD4-4DA3-9470-CD7D02F5CCA3}" dt="2021-06-30T17:41:54.029" v="188" actId="47"/>
        <pc:sldMkLst>
          <pc:docMk/>
          <pc:sldMk cId="441409872" sldId="1428"/>
        </pc:sldMkLst>
      </pc:sldChg>
      <pc:sldChg chg="del">
        <pc:chgData name="Sharon Jones" userId="59ec29cd-3d9d-42ef-a219-c5cf573f50ad" providerId="ADAL" clId="{DBBE64E5-3FD4-4DA3-9470-CD7D02F5CCA3}" dt="2021-06-30T17:42:50.849" v="195" actId="47"/>
        <pc:sldMkLst>
          <pc:docMk/>
          <pc:sldMk cId="3822353400" sldId="1429"/>
        </pc:sldMkLst>
      </pc:sldChg>
      <pc:sldChg chg="del">
        <pc:chgData name="Sharon Jones" userId="59ec29cd-3d9d-42ef-a219-c5cf573f50ad" providerId="ADAL" clId="{DBBE64E5-3FD4-4DA3-9470-CD7D02F5CCA3}" dt="2021-06-30T17:46:59.359" v="204" actId="47"/>
        <pc:sldMkLst>
          <pc:docMk/>
          <pc:sldMk cId="4293118528" sldId="1430"/>
        </pc:sldMkLst>
      </pc:sldChg>
      <pc:sldChg chg="del">
        <pc:chgData name="Sharon Jones" userId="59ec29cd-3d9d-42ef-a219-c5cf573f50ad" providerId="ADAL" clId="{DBBE64E5-3FD4-4DA3-9470-CD7D02F5CCA3}" dt="2021-06-30T18:02:02.790" v="211" actId="47"/>
        <pc:sldMkLst>
          <pc:docMk/>
          <pc:sldMk cId="2753387091" sldId="1431"/>
        </pc:sldMkLst>
      </pc:sldChg>
      <pc:sldChg chg="del">
        <pc:chgData name="Sharon Jones" userId="59ec29cd-3d9d-42ef-a219-c5cf573f50ad" providerId="ADAL" clId="{DBBE64E5-3FD4-4DA3-9470-CD7D02F5CCA3}" dt="2021-06-30T18:06:48.579" v="221" actId="47"/>
        <pc:sldMkLst>
          <pc:docMk/>
          <pc:sldMk cId="1367396105" sldId="1432"/>
        </pc:sldMkLst>
      </pc:sldChg>
      <pc:sldChg chg="del">
        <pc:chgData name="Sharon Jones" userId="59ec29cd-3d9d-42ef-a219-c5cf573f50ad" providerId="ADAL" clId="{DBBE64E5-3FD4-4DA3-9470-CD7D02F5CCA3}" dt="2021-06-30T18:08:15.402" v="234" actId="47"/>
        <pc:sldMkLst>
          <pc:docMk/>
          <pc:sldMk cId="2909796792" sldId="1433"/>
        </pc:sldMkLst>
      </pc:sldChg>
      <pc:sldChg chg="del">
        <pc:chgData name="Sharon Jones" userId="59ec29cd-3d9d-42ef-a219-c5cf573f50ad" providerId="ADAL" clId="{DBBE64E5-3FD4-4DA3-9470-CD7D02F5CCA3}" dt="2021-06-30T18:09:26.117" v="242" actId="47"/>
        <pc:sldMkLst>
          <pc:docMk/>
          <pc:sldMk cId="450629812" sldId="1434"/>
        </pc:sldMkLst>
      </pc:sldChg>
      <pc:sldChg chg="del">
        <pc:chgData name="Sharon Jones" userId="59ec29cd-3d9d-42ef-a219-c5cf573f50ad" providerId="ADAL" clId="{DBBE64E5-3FD4-4DA3-9470-CD7D02F5CCA3}" dt="2021-06-30T18:10:09.958" v="247" actId="47"/>
        <pc:sldMkLst>
          <pc:docMk/>
          <pc:sldMk cId="25519307" sldId="1435"/>
        </pc:sldMkLst>
      </pc:sldChg>
      <pc:sldChg chg="modSp del mod">
        <pc:chgData name="Sharon Jones" userId="59ec29cd-3d9d-42ef-a219-c5cf573f50ad" providerId="ADAL" clId="{DBBE64E5-3FD4-4DA3-9470-CD7D02F5CCA3}" dt="2021-06-30T18:11:09.241" v="255" actId="47"/>
        <pc:sldMkLst>
          <pc:docMk/>
          <pc:sldMk cId="1939574341" sldId="1436"/>
        </pc:sldMkLst>
        <pc:spChg chg="mod">
          <ac:chgData name="Sharon Jones" userId="59ec29cd-3d9d-42ef-a219-c5cf573f50ad" providerId="ADAL" clId="{DBBE64E5-3FD4-4DA3-9470-CD7D02F5CCA3}" dt="2021-06-30T18:10:32.513" v="250" actId="1076"/>
          <ac:spMkLst>
            <pc:docMk/>
            <pc:sldMk cId="1939574341" sldId="1436"/>
            <ac:spMk id="2" creationId="{F0354974-DEF1-47F7-8D7E-CFF45BE3657C}"/>
          </ac:spMkLst>
        </pc:spChg>
      </pc:sldChg>
      <pc:sldChg chg="modSp add mod">
        <pc:chgData name="Sharon Jones" userId="59ec29cd-3d9d-42ef-a219-c5cf573f50ad" providerId="ADAL" clId="{DBBE64E5-3FD4-4DA3-9470-CD7D02F5CCA3}" dt="2021-06-30T17:21:43.397" v="115" actId="255"/>
        <pc:sldMkLst>
          <pc:docMk/>
          <pc:sldMk cId="3952250605" sldId="1437"/>
        </pc:sldMkLst>
        <pc:spChg chg="mod">
          <ac:chgData name="Sharon Jones" userId="59ec29cd-3d9d-42ef-a219-c5cf573f50ad" providerId="ADAL" clId="{DBBE64E5-3FD4-4DA3-9470-CD7D02F5CCA3}" dt="2021-06-30T17:21:43.397" v="115" actId="255"/>
          <ac:spMkLst>
            <pc:docMk/>
            <pc:sldMk cId="3952250605" sldId="1437"/>
            <ac:spMk id="6" creationId="{AE893D1C-8B58-4EE2-8292-23AB22220DD8}"/>
          </ac:spMkLst>
        </pc:spChg>
        <pc:spChg chg="mod">
          <ac:chgData name="Sharon Jones" userId="59ec29cd-3d9d-42ef-a219-c5cf573f50ad" providerId="ADAL" clId="{DBBE64E5-3FD4-4DA3-9470-CD7D02F5CCA3}" dt="2021-06-30T17:21:16.814" v="113"/>
          <ac:spMkLst>
            <pc:docMk/>
            <pc:sldMk cId="3952250605" sldId="1437"/>
            <ac:spMk id="18" creationId="{84DB4345-0840-4004-8CA0-CC2CDCF29C39}"/>
          </ac:spMkLst>
        </pc:spChg>
      </pc:sldChg>
      <pc:sldChg chg="modSp add mod">
        <pc:chgData name="Sharon Jones" userId="59ec29cd-3d9d-42ef-a219-c5cf573f50ad" providerId="ADAL" clId="{DBBE64E5-3FD4-4DA3-9470-CD7D02F5CCA3}" dt="2021-06-30T17:23:19.743" v="123"/>
        <pc:sldMkLst>
          <pc:docMk/>
          <pc:sldMk cId="3777595468" sldId="1438"/>
        </pc:sldMkLst>
        <pc:spChg chg="mod">
          <ac:chgData name="Sharon Jones" userId="59ec29cd-3d9d-42ef-a219-c5cf573f50ad" providerId="ADAL" clId="{DBBE64E5-3FD4-4DA3-9470-CD7D02F5CCA3}" dt="2021-06-30T17:23:19.743" v="123"/>
          <ac:spMkLst>
            <pc:docMk/>
            <pc:sldMk cId="3777595468" sldId="1438"/>
            <ac:spMk id="6" creationId="{AE893D1C-8B58-4EE2-8292-23AB22220DD8}"/>
          </ac:spMkLst>
        </pc:spChg>
        <pc:spChg chg="mod">
          <ac:chgData name="Sharon Jones" userId="59ec29cd-3d9d-42ef-a219-c5cf573f50ad" providerId="ADAL" clId="{DBBE64E5-3FD4-4DA3-9470-CD7D02F5CCA3}" dt="2021-06-30T17:22:26.605" v="118"/>
          <ac:spMkLst>
            <pc:docMk/>
            <pc:sldMk cId="3777595468" sldId="1438"/>
            <ac:spMk id="18" creationId="{84DB4345-0840-4004-8CA0-CC2CDCF29C39}"/>
          </ac:spMkLst>
        </pc:spChg>
      </pc:sldChg>
      <pc:sldChg chg="modSp add mod">
        <pc:chgData name="Sharon Jones" userId="59ec29cd-3d9d-42ef-a219-c5cf573f50ad" providerId="ADAL" clId="{DBBE64E5-3FD4-4DA3-9470-CD7D02F5CCA3}" dt="2021-06-30T17:24:11.047" v="130"/>
        <pc:sldMkLst>
          <pc:docMk/>
          <pc:sldMk cId="1006751171" sldId="1439"/>
        </pc:sldMkLst>
        <pc:spChg chg="mod">
          <ac:chgData name="Sharon Jones" userId="59ec29cd-3d9d-42ef-a219-c5cf573f50ad" providerId="ADAL" clId="{DBBE64E5-3FD4-4DA3-9470-CD7D02F5CCA3}" dt="2021-06-30T17:24:11.047" v="130"/>
          <ac:spMkLst>
            <pc:docMk/>
            <pc:sldMk cId="1006751171" sldId="1439"/>
            <ac:spMk id="6" creationId="{AE893D1C-8B58-4EE2-8292-23AB22220DD8}"/>
          </ac:spMkLst>
        </pc:spChg>
        <pc:spChg chg="mod">
          <ac:chgData name="Sharon Jones" userId="59ec29cd-3d9d-42ef-a219-c5cf573f50ad" providerId="ADAL" clId="{DBBE64E5-3FD4-4DA3-9470-CD7D02F5CCA3}" dt="2021-06-30T17:23:51.765" v="127"/>
          <ac:spMkLst>
            <pc:docMk/>
            <pc:sldMk cId="1006751171" sldId="1439"/>
            <ac:spMk id="18" creationId="{84DB4345-0840-4004-8CA0-CC2CDCF29C39}"/>
          </ac:spMkLst>
        </pc:spChg>
      </pc:sldChg>
      <pc:sldChg chg="modSp add mod">
        <pc:chgData name="Sharon Jones" userId="59ec29cd-3d9d-42ef-a219-c5cf573f50ad" providerId="ADAL" clId="{DBBE64E5-3FD4-4DA3-9470-CD7D02F5CCA3}" dt="2021-06-30T17:24:47.284" v="134"/>
        <pc:sldMkLst>
          <pc:docMk/>
          <pc:sldMk cId="1893257246" sldId="1440"/>
        </pc:sldMkLst>
        <pc:spChg chg="mod">
          <ac:chgData name="Sharon Jones" userId="59ec29cd-3d9d-42ef-a219-c5cf573f50ad" providerId="ADAL" clId="{DBBE64E5-3FD4-4DA3-9470-CD7D02F5CCA3}" dt="2021-06-30T17:24:47.284" v="134"/>
          <ac:spMkLst>
            <pc:docMk/>
            <pc:sldMk cId="1893257246" sldId="1440"/>
            <ac:spMk id="6" creationId="{AE893D1C-8B58-4EE2-8292-23AB22220DD8}"/>
          </ac:spMkLst>
        </pc:spChg>
      </pc:sldChg>
      <pc:sldChg chg="modSp add mod">
        <pc:chgData name="Sharon Jones" userId="59ec29cd-3d9d-42ef-a219-c5cf573f50ad" providerId="ADAL" clId="{DBBE64E5-3FD4-4DA3-9470-CD7D02F5CCA3}" dt="2021-06-30T17:25:54.443" v="142" actId="255"/>
        <pc:sldMkLst>
          <pc:docMk/>
          <pc:sldMk cId="2227036574" sldId="1441"/>
        </pc:sldMkLst>
        <pc:spChg chg="mod">
          <ac:chgData name="Sharon Jones" userId="59ec29cd-3d9d-42ef-a219-c5cf573f50ad" providerId="ADAL" clId="{DBBE64E5-3FD4-4DA3-9470-CD7D02F5CCA3}" dt="2021-06-30T17:25:54.443" v="142" actId="255"/>
          <ac:spMkLst>
            <pc:docMk/>
            <pc:sldMk cId="2227036574" sldId="1441"/>
            <ac:spMk id="6" creationId="{AE893D1C-8B58-4EE2-8292-23AB22220DD8}"/>
          </ac:spMkLst>
        </pc:spChg>
        <pc:spChg chg="mod">
          <ac:chgData name="Sharon Jones" userId="59ec29cd-3d9d-42ef-a219-c5cf573f50ad" providerId="ADAL" clId="{DBBE64E5-3FD4-4DA3-9470-CD7D02F5CCA3}" dt="2021-06-30T17:25:30.309" v="139"/>
          <ac:spMkLst>
            <pc:docMk/>
            <pc:sldMk cId="2227036574" sldId="1441"/>
            <ac:spMk id="18" creationId="{84DB4345-0840-4004-8CA0-CC2CDCF29C39}"/>
          </ac:spMkLst>
        </pc:spChg>
      </pc:sldChg>
      <pc:sldChg chg="modSp add mod">
        <pc:chgData name="Sharon Jones" userId="59ec29cd-3d9d-42ef-a219-c5cf573f50ad" providerId="ADAL" clId="{DBBE64E5-3FD4-4DA3-9470-CD7D02F5CCA3}" dt="2021-06-30T17:26:51.446" v="152" actId="20577"/>
        <pc:sldMkLst>
          <pc:docMk/>
          <pc:sldMk cId="4060084968" sldId="1442"/>
        </pc:sldMkLst>
        <pc:spChg chg="mod">
          <ac:chgData name="Sharon Jones" userId="59ec29cd-3d9d-42ef-a219-c5cf573f50ad" providerId="ADAL" clId="{DBBE64E5-3FD4-4DA3-9470-CD7D02F5CCA3}" dt="2021-06-30T17:26:51.446" v="152" actId="20577"/>
          <ac:spMkLst>
            <pc:docMk/>
            <pc:sldMk cId="4060084968" sldId="1442"/>
            <ac:spMk id="6" creationId="{AE893D1C-8B58-4EE2-8292-23AB22220DD8}"/>
          </ac:spMkLst>
        </pc:spChg>
        <pc:spChg chg="mod">
          <ac:chgData name="Sharon Jones" userId="59ec29cd-3d9d-42ef-a219-c5cf573f50ad" providerId="ADAL" clId="{DBBE64E5-3FD4-4DA3-9470-CD7D02F5CCA3}" dt="2021-06-30T17:26:23.296" v="147"/>
          <ac:spMkLst>
            <pc:docMk/>
            <pc:sldMk cId="4060084968" sldId="1442"/>
            <ac:spMk id="18" creationId="{84DB4345-0840-4004-8CA0-CC2CDCF29C39}"/>
          </ac:spMkLst>
        </pc:spChg>
      </pc:sldChg>
      <pc:sldChg chg="modSp add mod">
        <pc:chgData name="Sharon Jones" userId="59ec29cd-3d9d-42ef-a219-c5cf573f50ad" providerId="ADAL" clId="{DBBE64E5-3FD4-4DA3-9470-CD7D02F5CCA3}" dt="2021-06-30T17:27:58.180" v="159" actId="255"/>
        <pc:sldMkLst>
          <pc:docMk/>
          <pc:sldMk cId="2958487608" sldId="1443"/>
        </pc:sldMkLst>
        <pc:spChg chg="mod">
          <ac:chgData name="Sharon Jones" userId="59ec29cd-3d9d-42ef-a219-c5cf573f50ad" providerId="ADAL" clId="{DBBE64E5-3FD4-4DA3-9470-CD7D02F5CCA3}" dt="2021-06-30T17:27:58.180" v="159" actId="255"/>
          <ac:spMkLst>
            <pc:docMk/>
            <pc:sldMk cId="2958487608" sldId="1443"/>
            <ac:spMk id="6" creationId="{AE893D1C-8B58-4EE2-8292-23AB22220DD8}"/>
          </ac:spMkLst>
        </pc:spChg>
        <pc:spChg chg="mod">
          <ac:chgData name="Sharon Jones" userId="59ec29cd-3d9d-42ef-a219-c5cf573f50ad" providerId="ADAL" clId="{DBBE64E5-3FD4-4DA3-9470-CD7D02F5CCA3}" dt="2021-06-30T17:27:29.368" v="156"/>
          <ac:spMkLst>
            <pc:docMk/>
            <pc:sldMk cId="2958487608" sldId="1443"/>
            <ac:spMk id="18" creationId="{84DB4345-0840-4004-8CA0-CC2CDCF29C39}"/>
          </ac:spMkLst>
        </pc:spChg>
      </pc:sldChg>
      <pc:sldChg chg="modSp add mod">
        <pc:chgData name="Sharon Jones" userId="59ec29cd-3d9d-42ef-a219-c5cf573f50ad" providerId="ADAL" clId="{DBBE64E5-3FD4-4DA3-9470-CD7D02F5CCA3}" dt="2021-06-30T17:28:59.467" v="166" actId="255"/>
        <pc:sldMkLst>
          <pc:docMk/>
          <pc:sldMk cId="2394844934" sldId="1444"/>
        </pc:sldMkLst>
        <pc:spChg chg="mod">
          <ac:chgData name="Sharon Jones" userId="59ec29cd-3d9d-42ef-a219-c5cf573f50ad" providerId="ADAL" clId="{DBBE64E5-3FD4-4DA3-9470-CD7D02F5CCA3}" dt="2021-06-30T17:28:59.467" v="166" actId="255"/>
          <ac:spMkLst>
            <pc:docMk/>
            <pc:sldMk cId="2394844934" sldId="1444"/>
            <ac:spMk id="6" creationId="{AE893D1C-8B58-4EE2-8292-23AB22220DD8}"/>
          </ac:spMkLst>
        </pc:spChg>
        <pc:spChg chg="mod">
          <ac:chgData name="Sharon Jones" userId="59ec29cd-3d9d-42ef-a219-c5cf573f50ad" providerId="ADAL" clId="{DBBE64E5-3FD4-4DA3-9470-CD7D02F5CCA3}" dt="2021-06-30T17:28:27.787" v="163"/>
          <ac:spMkLst>
            <pc:docMk/>
            <pc:sldMk cId="2394844934" sldId="1444"/>
            <ac:spMk id="18" creationId="{84DB4345-0840-4004-8CA0-CC2CDCF29C39}"/>
          </ac:spMkLst>
        </pc:spChg>
      </pc:sldChg>
      <pc:sldChg chg="modSp add mod">
        <pc:chgData name="Sharon Jones" userId="59ec29cd-3d9d-42ef-a219-c5cf573f50ad" providerId="ADAL" clId="{DBBE64E5-3FD4-4DA3-9470-CD7D02F5CCA3}" dt="2021-06-30T17:29:54.896" v="172" actId="255"/>
        <pc:sldMkLst>
          <pc:docMk/>
          <pc:sldMk cId="34218358" sldId="1445"/>
        </pc:sldMkLst>
        <pc:spChg chg="mod">
          <ac:chgData name="Sharon Jones" userId="59ec29cd-3d9d-42ef-a219-c5cf573f50ad" providerId="ADAL" clId="{DBBE64E5-3FD4-4DA3-9470-CD7D02F5CCA3}" dt="2021-06-30T17:29:54.896" v="172" actId="255"/>
          <ac:spMkLst>
            <pc:docMk/>
            <pc:sldMk cId="34218358" sldId="1445"/>
            <ac:spMk id="6" creationId="{AE893D1C-8B58-4EE2-8292-23AB22220DD8}"/>
          </ac:spMkLst>
        </pc:spChg>
      </pc:sldChg>
      <pc:sldChg chg="modSp add mod">
        <pc:chgData name="Sharon Jones" userId="59ec29cd-3d9d-42ef-a219-c5cf573f50ad" providerId="ADAL" clId="{DBBE64E5-3FD4-4DA3-9470-CD7D02F5CCA3}" dt="2021-06-30T17:30:34.877" v="176"/>
        <pc:sldMkLst>
          <pc:docMk/>
          <pc:sldMk cId="366888544" sldId="1446"/>
        </pc:sldMkLst>
        <pc:spChg chg="mod">
          <ac:chgData name="Sharon Jones" userId="59ec29cd-3d9d-42ef-a219-c5cf573f50ad" providerId="ADAL" clId="{DBBE64E5-3FD4-4DA3-9470-CD7D02F5CCA3}" dt="2021-06-30T17:30:34.877" v="176"/>
          <ac:spMkLst>
            <pc:docMk/>
            <pc:sldMk cId="366888544" sldId="1446"/>
            <ac:spMk id="6" creationId="{AE893D1C-8B58-4EE2-8292-23AB22220DD8}"/>
          </ac:spMkLst>
        </pc:spChg>
      </pc:sldChg>
      <pc:sldChg chg="modSp add mod">
        <pc:chgData name="Sharon Jones" userId="59ec29cd-3d9d-42ef-a219-c5cf573f50ad" providerId="ADAL" clId="{DBBE64E5-3FD4-4DA3-9470-CD7D02F5CCA3}" dt="2021-06-30T17:41:48.261" v="187"/>
        <pc:sldMkLst>
          <pc:docMk/>
          <pc:sldMk cId="2928574365" sldId="1447"/>
        </pc:sldMkLst>
        <pc:spChg chg="mod">
          <ac:chgData name="Sharon Jones" userId="59ec29cd-3d9d-42ef-a219-c5cf573f50ad" providerId="ADAL" clId="{DBBE64E5-3FD4-4DA3-9470-CD7D02F5CCA3}" dt="2021-06-30T17:41:48.261" v="187"/>
          <ac:spMkLst>
            <pc:docMk/>
            <pc:sldMk cId="2928574365" sldId="1447"/>
            <ac:spMk id="6" creationId="{AE893D1C-8B58-4EE2-8292-23AB22220DD8}"/>
          </ac:spMkLst>
        </pc:spChg>
        <pc:spChg chg="mod">
          <ac:chgData name="Sharon Jones" userId="59ec29cd-3d9d-42ef-a219-c5cf573f50ad" providerId="ADAL" clId="{DBBE64E5-3FD4-4DA3-9470-CD7D02F5CCA3}" dt="2021-06-30T17:41:05.001" v="185" actId="20577"/>
          <ac:spMkLst>
            <pc:docMk/>
            <pc:sldMk cId="2928574365" sldId="1447"/>
            <ac:spMk id="18" creationId="{84DB4345-0840-4004-8CA0-CC2CDCF29C39}"/>
          </ac:spMkLst>
        </pc:spChg>
      </pc:sldChg>
      <pc:sldChg chg="modSp add mod">
        <pc:chgData name="Sharon Jones" userId="59ec29cd-3d9d-42ef-a219-c5cf573f50ad" providerId="ADAL" clId="{DBBE64E5-3FD4-4DA3-9470-CD7D02F5CCA3}" dt="2021-06-30T17:42:47.275" v="194"/>
        <pc:sldMkLst>
          <pc:docMk/>
          <pc:sldMk cId="1942747031" sldId="1448"/>
        </pc:sldMkLst>
        <pc:spChg chg="mod">
          <ac:chgData name="Sharon Jones" userId="59ec29cd-3d9d-42ef-a219-c5cf573f50ad" providerId="ADAL" clId="{DBBE64E5-3FD4-4DA3-9470-CD7D02F5CCA3}" dt="2021-06-30T17:42:47.275" v="194"/>
          <ac:spMkLst>
            <pc:docMk/>
            <pc:sldMk cId="1942747031" sldId="1448"/>
            <ac:spMk id="6" creationId="{AE893D1C-8B58-4EE2-8292-23AB22220DD8}"/>
          </ac:spMkLst>
        </pc:spChg>
        <pc:spChg chg="mod">
          <ac:chgData name="Sharon Jones" userId="59ec29cd-3d9d-42ef-a219-c5cf573f50ad" providerId="ADAL" clId="{DBBE64E5-3FD4-4DA3-9470-CD7D02F5CCA3}" dt="2021-06-30T17:42:30.949" v="192" actId="27636"/>
          <ac:spMkLst>
            <pc:docMk/>
            <pc:sldMk cId="1942747031" sldId="1448"/>
            <ac:spMk id="18" creationId="{84DB4345-0840-4004-8CA0-CC2CDCF29C39}"/>
          </ac:spMkLst>
        </pc:spChg>
      </pc:sldChg>
      <pc:sldChg chg="modSp add mod">
        <pc:chgData name="Sharon Jones" userId="59ec29cd-3d9d-42ef-a219-c5cf573f50ad" providerId="ADAL" clId="{DBBE64E5-3FD4-4DA3-9470-CD7D02F5CCA3}" dt="2021-06-30T17:46:55.919" v="203"/>
        <pc:sldMkLst>
          <pc:docMk/>
          <pc:sldMk cId="4137778577" sldId="1449"/>
        </pc:sldMkLst>
        <pc:spChg chg="mod">
          <ac:chgData name="Sharon Jones" userId="59ec29cd-3d9d-42ef-a219-c5cf573f50ad" providerId="ADAL" clId="{DBBE64E5-3FD4-4DA3-9470-CD7D02F5CCA3}" dt="2021-06-30T17:46:55.919" v="203"/>
          <ac:spMkLst>
            <pc:docMk/>
            <pc:sldMk cId="4137778577" sldId="1449"/>
            <ac:spMk id="6" creationId="{AE893D1C-8B58-4EE2-8292-23AB22220DD8}"/>
          </ac:spMkLst>
        </pc:spChg>
        <pc:spChg chg="mod">
          <ac:chgData name="Sharon Jones" userId="59ec29cd-3d9d-42ef-a219-c5cf573f50ad" providerId="ADAL" clId="{DBBE64E5-3FD4-4DA3-9470-CD7D02F5CCA3}" dt="2021-06-30T17:43:26.452" v="200" actId="313"/>
          <ac:spMkLst>
            <pc:docMk/>
            <pc:sldMk cId="4137778577" sldId="1449"/>
            <ac:spMk id="18" creationId="{84DB4345-0840-4004-8CA0-CC2CDCF29C39}"/>
          </ac:spMkLst>
        </pc:spChg>
      </pc:sldChg>
      <pc:sldChg chg="modSp add mod">
        <pc:chgData name="Sharon Jones" userId="59ec29cd-3d9d-42ef-a219-c5cf573f50ad" providerId="ADAL" clId="{DBBE64E5-3FD4-4DA3-9470-CD7D02F5CCA3}" dt="2021-06-30T18:01:57.136" v="210"/>
        <pc:sldMkLst>
          <pc:docMk/>
          <pc:sldMk cId="3320689244" sldId="1450"/>
        </pc:sldMkLst>
        <pc:spChg chg="mod">
          <ac:chgData name="Sharon Jones" userId="59ec29cd-3d9d-42ef-a219-c5cf573f50ad" providerId="ADAL" clId="{DBBE64E5-3FD4-4DA3-9470-CD7D02F5CCA3}" dt="2021-06-30T18:01:57.136" v="210"/>
          <ac:spMkLst>
            <pc:docMk/>
            <pc:sldMk cId="3320689244" sldId="1450"/>
            <ac:spMk id="6" creationId="{AE893D1C-8B58-4EE2-8292-23AB22220DD8}"/>
          </ac:spMkLst>
        </pc:spChg>
        <pc:spChg chg="mod">
          <ac:chgData name="Sharon Jones" userId="59ec29cd-3d9d-42ef-a219-c5cf573f50ad" providerId="ADAL" clId="{DBBE64E5-3FD4-4DA3-9470-CD7D02F5CCA3}" dt="2021-06-30T18:01:41.356" v="208"/>
          <ac:spMkLst>
            <pc:docMk/>
            <pc:sldMk cId="3320689244" sldId="1450"/>
            <ac:spMk id="18" creationId="{84DB4345-0840-4004-8CA0-CC2CDCF29C39}"/>
          </ac:spMkLst>
        </pc:spChg>
      </pc:sldChg>
      <pc:sldChg chg="modSp add mod">
        <pc:chgData name="Sharon Jones" userId="59ec29cd-3d9d-42ef-a219-c5cf573f50ad" providerId="ADAL" clId="{DBBE64E5-3FD4-4DA3-9470-CD7D02F5CCA3}" dt="2021-06-30T18:06:45.950" v="220" actId="12"/>
        <pc:sldMkLst>
          <pc:docMk/>
          <pc:sldMk cId="3123987158" sldId="1451"/>
        </pc:sldMkLst>
        <pc:spChg chg="mod">
          <ac:chgData name="Sharon Jones" userId="59ec29cd-3d9d-42ef-a219-c5cf573f50ad" providerId="ADAL" clId="{DBBE64E5-3FD4-4DA3-9470-CD7D02F5CCA3}" dt="2021-06-30T18:06:45.950" v="220" actId="12"/>
          <ac:spMkLst>
            <pc:docMk/>
            <pc:sldMk cId="3123987158" sldId="1451"/>
            <ac:spMk id="6" creationId="{AE893D1C-8B58-4EE2-8292-23AB22220DD8}"/>
          </ac:spMkLst>
        </pc:spChg>
        <pc:spChg chg="mod">
          <ac:chgData name="Sharon Jones" userId="59ec29cd-3d9d-42ef-a219-c5cf573f50ad" providerId="ADAL" clId="{DBBE64E5-3FD4-4DA3-9470-CD7D02F5CCA3}" dt="2021-06-30T18:06:22.936" v="214"/>
          <ac:spMkLst>
            <pc:docMk/>
            <pc:sldMk cId="3123987158" sldId="1451"/>
            <ac:spMk id="18" creationId="{84DB4345-0840-4004-8CA0-CC2CDCF29C39}"/>
          </ac:spMkLst>
        </pc:spChg>
      </pc:sldChg>
      <pc:sldChg chg="modSp add mod">
        <pc:chgData name="Sharon Jones" userId="59ec29cd-3d9d-42ef-a219-c5cf573f50ad" providerId="ADAL" clId="{DBBE64E5-3FD4-4DA3-9470-CD7D02F5CCA3}" dt="2021-06-30T18:08:11.068" v="233" actId="14100"/>
        <pc:sldMkLst>
          <pc:docMk/>
          <pc:sldMk cId="1539455717" sldId="1452"/>
        </pc:sldMkLst>
        <pc:spChg chg="mod">
          <ac:chgData name="Sharon Jones" userId="59ec29cd-3d9d-42ef-a219-c5cf573f50ad" providerId="ADAL" clId="{DBBE64E5-3FD4-4DA3-9470-CD7D02F5CCA3}" dt="2021-06-30T18:08:11.068" v="233" actId="14100"/>
          <ac:spMkLst>
            <pc:docMk/>
            <pc:sldMk cId="1539455717" sldId="1452"/>
            <ac:spMk id="6" creationId="{AE893D1C-8B58-4EE2-8292-23AB22220DD8}"/>
          </ac:spMkLst>
        </pc:spChg>
        <pc:spChg chg="mod">
          <ac:chgData name="Sharon Jones" userId="59ec29cd-3d9d-42ef-a219-c5cf573f50ad" providerId="ADAL" clId="{DBBE64E5-3FD4-4DA3-9470-CD7D02F5CCA3}" dt="2021-06-30T18:07:12.591" v="225" actId="27636"/>
          <ac:spMkLst>
            <pc:docMk/>
            <pc:sldMk cId="1539455717" sldId="1452"/>
            <ac:spMk id="18" creationId="{84DB4345-0840-4004-8CA0-CC2CDCF29C39}"/>
          </ac:spMkLst>
        </pc:spChg>
      </pc:sldChg>
      <pc:sldChg chg="modSp add mod">
        <pc:chgData name="Sharon Jones" userId="59ec29cd-3d9d-42ef-a219-c5cf573f50ad" providerId="ADAL" clId="{DBBE64E5-3FD4-4DA3-9470-CD7D02F5CCA3}" dt="2021-06-30T18:09:22.143" v="241" actId="255"/>
        <pc:sldMkLst>
          <pc:docMk/>
          <pc:sldMk cId="3201066756" sldId="1453"/>
        </pc:sldMkLst>
        <pc:spChg chg="mod">
          <ac:chgData name="Sharon Jones" userId="59ec29cd-3d9d-42ef-a219-c5cf573f50ad" providerId="ADAL" clId="{DBBE64E5-3FD4-4DA3-9470-CD7D02F5CCA3}" dt="2021-06-30T18:09:22.143" v="241" actId="255"/>
          <ac:spMkLst>
            <pc:docMk/>
            <pc:sldMk cId="3201066756" sldId="1453"/>
            <ac:spMk id="6" creationId="{AE893D1C-8B58-4EE2-8292-23AB22220DD8}"/>
          </ac:spMkLst>
        </pc:spChg>
        <pc:spChg chg="mod">
          <ac:chgData name="Sharon Jones" userId="59ec29cd-3d9d-42ef-a219-c5cf573f50ad" providerId="ADAL" clId="{DBBE64E5-3FD4-4DA3-9470-CD7D02F5CCA3}" dt="2021-06-30T18:08:36.794" v="238"/>
          <ac:spMkLst>
            <pc:docMk/>
            <pc:sldMk cId="3201066756" sldId="1453"/>
            <ac:spMk id="18" creationId="{84DB4345-0840-4004-8CA0-CC2CDCF29C39}"/>
          </ac:spMkLst>
        </pc:spChg>
      </pc:sldChg>
      <pc:sldChg chg="modSp add mod">
        <pc:chgData name="Sharon Jones" userId="59ec29cd-3d9d-42ef-a219-c5cf573f50ad" providerId="ADAL" clId="{DBBE64E5-3FD4-4DA3-9470-CD7D02F5CCA3}" dt="2021-06-30T18:10:01.859" v="246"/>
        <pc:sldMkLst>
          <pc:docMk/>
          <pc:sldMk cId="127353030" sldId="1454"/>
        </pc:sldMkLst>
        <pc:spChg chg="mod">
          <ac:chgData name="Sharon Jones" userId="59ec29cd-3d9d-42ef-a219-c5cf573f50ad" providerId="ADAL" clId="{DBBE64E5-3FD4-4DA3-9470-CD7D02F5CCA3}" dt="2021-06-30T18:10:01.859" v="246"/>
          <ac:spMkLst>
            <pc:docMk/>
            <pc:sldMk cId="127353030" sldId="1454"/>
            <ac:spMk id="6" creationId="{AE893D1C-8B58-4EE2-8292-23AB22220DD8}"/>
          </ac:spMkLst>
        </pc:spChg>
        <pc:spChg chg="mod">
          <ac:chgData name="Sharon Jones" userId="59ec29cd-3d9d-42ef-a219-c5cf573f50ad" providerId="ADAL" clId="{DBBE64E5-3FD4-4DA3-9470-CD7D02F5CCA3}" dt="2021-06-30T18:09:43.265" v="244" actId="6549"/>
          <ac:spMkLst>
            <pc:docMk/>
            <pc:sldMk cId="127353030" sldId="1454"/>
            <ac:spMk id="18" creationId="{84DB4345-0840-4004-8CA0-CC2CDCF29C39}"/>
          </ac:spMkLst>
        </pc:spChg>
      </pc:sldChg>
      <pc:sldChg chg="addSp modSp add mod">
        <pc:chgData name="Sharon Jones" userId="59ec29cd-3d9d-42ef-a219-c5cf573f50ad" providerId="ADAL" clId="{DBBE64E5-3FD4-4DA3-9470-CD7D02F5CCA3}" dt="2021-06-30T18:11:01.865" v="254"/>
        <pc:sldMkLst>
          <pc:docMk/>
          <pc:sldMk cId="2940326613" sldId="1455"/>
        </pc:sldMkLst>
        <pc:spChg chg="mod">
          <ac:chgData name="Sharon Jones" userId="59ec29cd-3d9d-42ef-a219-c5cf573f50ad" providerId="ADAL" clId="{DBBE64E5-3FD4-4DA3-9470-CD7D02F5CCA3}" dt="2021-06-30T18:10:47.865" v="252"/>
          <ac:spMkLst>
            <pc:docMk/>
            <pc:sldMk cId="2940326613" sldId="1455"/>
            <ac:spMk id="6" creationId="{AE893D1C-8B58-4EE2-8292-23AB22220DD8}"/>
          </ac:spMkLst>
        </pc:spChg>
        <pc:spChg chg="mod">
          <ac:chgData name="Sharon Jones" userId="59ec29cd-3d9d-42ef-a219-c5cf573f50ad" providerId="ADAL" clId="{DBBE64E5-3FD4-4DA3-9470-CD7D02F5CCA3}" dt="2021-06-30T18:10:25.557" v="249"/>
          <ac:spMkLst>
            <pc:docMk/>
            <pc:sldMk cId="2940326613" sldId="1455"/>
            <ac:spMk id="18" creationId="{84DB4345-0840-4004-8CA0-CC2CDCF29C39}"/>
          </ac:spMkLst>
        </pc:spChg>
        <pc:picChg chg="add mod">
          <ac:chgData name="Sharon Jones" userId="59ec29cd-3d9d-42ef-a219-c5cf573f50ad" providerId="ADAL" clId="{DBBE64E5-3FD4-4DA3-9470-CD7D02F5CCA3}" dt="2021-06-30T18:10:54.783" v="253"/>
          <ac:picMkLst>
            <pc:docMk/>
            <pc:sldMk cId="2940326613" sldId="1455"/>
            <ac:picMk id="7" creationId="{E12ADBFF-840D-4080-8159-ED8AF6B320AD}"/>
          </ac:picMkLst>
        </pc:picChg>
        <pc:picChg chg="add mod">
          <ac:chgData name="Sharon Jones" userId="59ec29cd-3d9d-42ef-a219-c5cf573f50ad" providerId="ADAL" clId="{DBBE64E5-3FD4-4DA3-9470-CD7D02F5CCA3}" dt="2021-06-30T18:11:01.865" v="254"/>
          <ac:picMkLst>
            <pc:docMk/>
            <pc:sldMk cId="2940326613" sldId="1455"/>
            <ac:picMk id="8" creationId="{D0E5F4CA-60EC-4DF5-8725-48AF0923CE09}"/>
          </ac:picMkLst>
        </pc:picChg>
      </pc:sldChg>
      <pc:sldChg chg="modSp new mod">
        <pc:chgData name="Sharon Jones" userId="59ec29cd-3d9d-42ef-a219-c5cf573f50ad" providerId="ADAL" clId="{DBBE64E5-3FD4-4DA3-9470-CD7D02F5CCA3}" dt="2021-06-30T18:11:44.564" v="259" actId="27636"/>
        <pc:sldMkLst>
          <pc:docMk/>
          <pc:sldMk cId="253193517" sldId="1456"/>
        </pc:sldMkLst>
        <pc:spChg chg="mod">
          <ac:chgData name="Sharon Jones" userId="59ec29cd-3d9d-42ef-a219-c5cf573f50ad" providerId="ADAL" clId="{DBBE64E5-3FD4-4DA3-9470-CD7D02F5CCA3}" dt="2021-06-30T18:11:44.564" v="259" actId="27636"/>
          <ac:spMkLst>
            <pc:docMk/>
            <pc:sldMk cId="253193517" sldId="1456"/>
            <ac:spMk id="2" creationId="{23A8059B-41A2-4B5F-A29E-E3E4CF288177}"/>
          </ac:spMkLst>
        </pc:spChg>
        <pc:spChg chg="mod">
          <ac:chgData name="Sharon Jones" userId="59ec29cd-3d9d-42ef-a219-c5cf573f50ad" providerId="ADAL" clId="{DBBE64E5-3FD4-4DA3-9470-CD7D02F5CCA3}" dt="2021-06-30T18:11:33.864" v="257"/>
          <ac:spMkLst>
            <pc:docMk/>
            <pc:sldMk cId="253193517" sldId="1456"/>
            <ac:spMk id="3" creationId="{90688676-D32B-4144-8C43-A6816DCBB6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5558" cy="501095"/>
          </a:xfrm>
          <a:prstGeom prst="rect">
            <a:avLst/>
          </a:prstGeom>
        </p:spPr>
        <p:txBody>
          <a:bodyPr vert="horz" lIns="92464" tIns="46232" rIns="92464" bIns="46232" rtlCol="0"/>
          <a:lstStyle>
            <a:lvl1pPr algn="l">
              <a:defRPr sz="1200"/>
            </a:lvl1pPr>
          </a:lstStyle>
          <a:p>
            <a:endParaRPr lang="en-GB"/>
          </a:p>
        </p:txBody>
      </p:sp>
      <p:sp>
        <p:nvSpPr>
          <p:cNvPr id="3" name="Date Placeholder 2"/>
          <p:cNvSpPr>
            <a:spLocks noGrp="1"/>
          </p:cNvSpPr>
          <p:nvPr>
            <p:ph type="dt" idx="1"/>
          </p:nvPr>
        </p:nvSpPr>
        <p:spPr>
          <a:xfrm>
            <a:off x="3902598" y="0"/>
            <a:ext cx="2985558" cy="501095"/>
          </a:xfrm>
          <a:prstGeom prst="rect">
            <a:avLst/>
          </a:prstGeom>
        </p:spPr>
        <p:txBody>
          <a:bodyPr vert="horz" lIns="92464" tIns="46232" rIns="92464" bIns="46232" rtlCol="0"/>
          <a:lstStyle>
            <a:lvl1pPr algn="r">
              <a:defRPr sz="1200"/>
            </a:lvl1pPr>
          </a:lstStyle>
          <a:p>
            <a:fld id="{F708AC4E-E262-4FDE-8B9B-BAFE1F1A4B54}" type="datetimeFigureOut">
              <a:rPr lang="en-GB" smtClean="0"/>
              <a:t>30/06/2021</a:t>
            </a:fld>
            <a:endParaRPr lang="en-GB"/>
          </a:p>
        </p:txBody>
      </p:sp>
      <p:sp>
        <p:nvSpPr>
          <p:cNvPr id="4" name="Slide Image Placeholder 3"/>
          <p:cNvSpPr>
            <a:spLocks noGrp="1" noRot="1" noChangeAspect="1"/>
          </p:cNvSpPr>
          <p:nvPr>
            <p:ph type="sldImg" idx="2"/>
          </p:nvPr>
        </p:nvSpPr>
        <p:spPr>
          <a:xfrm>
            <a:off x="104775" y="752475"/>
            <a:ext cx="6680200" cy="3757613"/>
          </a:xfrm>
          <a:prstGeom prst="rect">
            <a:avLst/>
          </a:prstGeom>
          <a:noFill/>
          <a:ln w="12700">
            <a:solidFill>
              <a:prstClr val="black"/>
            </a:solidFill>
          </a:ln>
        </p:spPr>
        <p:txBody>
          <a:bodyPr vert="horz" lIns="92464" tIns="46232" rIns="92464" bIns="46232" rtlCol="0" anchor="ctr"/>
          <a:lstStyle/>
          <a:p>
            <a:endParaRPr lang="en-GB"/>
          </a:p>
        </p:txBody>
      </p:sp>
      <p:sp>
        <p:nvSpPr>
          <p:cNvPr id="5" name="Notes Placeholder 4"/>
          <p:cNvSpPr>
            <a:spLocks noGrp="1"/>
          </p:cNvSpPr>
          <p:nvPr>
            <p:ph type="body" sz="quarter" idx="3"/>
          </p:nvPr>
        </p:nvSpPr>
        <p:spPr>
          <a:xfrm>
            <a:off x="688976" y="4760398"/>
            <a:ext cx="5511800" cy="4509849"/>
          </a:xfrm>
          <a:prstGeom prst="rect">
            <a:avLst/>
          </a:prstGeom>
        </p:spPr>
        <p:txBody>
          <a:bodyPr vert="horz" lIns="92464" tIns="46232" rIns="92464" bIns="4623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519054"/>
            <a:ext cx="2985558" cy="501095"/>
          </a:xfrm>
          <a:prstGeom prst="rect">
            <a:avLst/>
          </a:prstGeom>
        </p:spPr>
        <p:txBody>
          <a:bodyPr vert="horz" lIns="92464" tIns="46232" rIns="92464" bIns="46232" rtlCol="0" anchor="b"/>
          <a:lstStyle>
            <a:lvl1pPr algn="l">
              <a:defRPr sz="1200"/>
            </a:lvl1pPr>
          </a:lstStyle>
          <a:p>
            <a:endParaRPr lang="en-GB"/>
          </a:p>
        </p:txBody>
      </p:sp>
      <p:sp>
        <p:nvSpPr>
          <p:cNvPr id="7" name="Slide Number Placeholder 6"/>
          <p:cNvSpPr>
            <a:spLocks noGrp="1"/>
          </p:cNvSpPr>
          <p:nvPr>
            <p:ph type="sldNum" sz="quarter" idx="5"/>
          </p:nvPr>
        </p:nvSpPr>
        <p:spPr>
          <a:xfrm>
            <a:off x="3902598" y="9519054"/>
            <a:ext cx="2985558" cy="501095"/>
          </a:xfrm>
          <a:prstGeom prst="rect">
            <a:avLst/>
          </a:prstGeom>
        </p:spPr>
        <p:txBody>
          <a:bodyPr vert="horz" lIns="92464" tIns="46232" rIns="92464" bIns="46232" rtlCol="0" anchor="b"/>
          <a:lstStyle>
            <a:lvl1pPr algn="r">
              <a:defRPr sz="1200"/>
            </a:lvl1pPr>
          </a:lstStyle>
          <a:p>
            <a:fld id="{08C65520-FD69-4210-A5FF-42E47B3A9442}" type="slidenum">
              <a:rPr lang="en-GB" smtClean="0"/>
              <a:t>‹#›</a:t>
            </a:fld>
            <a:endParaRPr lang="en-GB"/>
          </a:p>
        </p:txBody>
      </p:sp>
    </p:spTree>
    <p:extLst>
      <p:ext uri="{BB962C8B-B14F-4D97-AF65-F5344CB8AC3E}">
        <p14:creationId xmlns:p14="http://schemas.microsoft.com/office/powerpoint/2010/main" val="34138542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6" name="Rectangle 5"/>
          <p:cNvSpPr/>
          <p:nvPr userDrawn="1"/>
        </p:nvSpPr>
        <p:spPr>
          <a:xfrm>
            <a:off x="0" y="0"/>
            <a:ext cx="9144000" cy="4783460"/>
          </a:xfrm>
          <a:prstGeom prst="rect">
            <a:avLst/>
          </a:prstGeom>
          <a:solidFill>
            <a:srgbClr val="006FC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a:solidFill>
                <a:prstClr val="white">
                  <a:lumMod val="50000"/>
                </a:prstClr>
              </a:solidFill>
            </a:endParaRPr>
          </a:p>
        </p:txBody>
      </p:sp>
      <p:pic>
        <p:nvPicPr>
          <p:cNvPr id="8" name="Picture 2" descr="http://boris.bracknell-forest.gov.uk/bfc_rich_black_-_copy.jpg"/>
          <p:cNvPicPr>
            <a:picLocks noChangeArrowheads="1"/>
          </p:cNvPicPr>
          <p:nvPr userDrawn="1"/>
        </p:nvPicPr>
        <p:blipFill>
          <a:blip r:embed="rId2" cstate="print">
            <a:clrChange>
              <a:clrFrom>
                <a:srgbClr val="FFFFFE"/>
              </a:clrFrom>
              <a:clrTo>
                <a:srgbClr val="FFFFFE">
                  <a:alpha val="0"/>
                </a:srgbClr>
              </a:clrTo>
            </a:clrChange>
            <a:extLst>
              <a:ext uri="{28A0092B-C50C-407E-A947-70E740481C1C}">
                <a14:useLocalDpi xmlns:a14="http://schemas.microsoft.com/office/drawing/2010/main" val="0"/>
              </a:ext>
            </a:extLst>
          </a:blip>
          <a:srcRect/>
          <a:stretch>
            <a:fillRect/>
          </a:stretch>
        </p:blipFill>
        <p:spPr bwMode="auto">
          <a:xfrm>
            <a:off x="7025912" y="362653"/>
            <a:ext cx="1552953" cy="1183100"/>
          </a:xfrm>
          <a:prstGeom prst="rect">
            <a:avLst/>
          </a:prstGeom>
          <a:noFill/>
          <a:extLst>
            <a:ext uri="{909E8E84-426E-40DD-AFC4-6F175D3DCCD1}">
              <a14:hiddenFill xmlns:a14="http://schemas.microsoft.com/office/drawing/2010/main">
                <a:solidFill>
                  <a:srgbClr val="FFFFFF"/>
                </a:solidFill>
              </a14:hiddenFill>
            </a:ext>
          </a:extLst>
        </p:spPr>
      </p:pic>
      <p:sp>
        <p:nvSpPr>
          <p:cNvPr id="21" name="Title 1"/>
          <p:cNvSpPr>
            <a:spLocks noGrp="1"/>
          </p:cNvSpPr>
          <p:nvPr>
            <p:ph type="title"/>
          </p:nvPr>
        </p:nvSpPr>
        <p:spPr>
          <a:xfrm>
            <a:off x="685800" y="3291830"/>
            <a:ext cx="7772400" cy="1021556"/>
          </a:xfrm>
        </p:spPr>
        <p:txBody>
          <a:bodyPr anchor="t">
            <a:normAutofit/>
          </a:bodyPr>
          <a:lstStyle>
            <a:lvl1pPr algn="ctr">
              <a:defRPr kumimoji="0" lang="en-GB" sz="2400" b="0" i="0" u="none" strike="noStrike" kern="1200" cap="none" spc="0" normalizeH="0" baseline="0" dirty="0">
                <a:ln>
                  <a:noFill/>
                </a:ln>
                <a:solidFill>
                  <a:srgbClr val="F79646">
                    <a:lumMod val="75000"/>
                  </a:srgbClr>
                </a:solidFill>
                <a:effectLst/>
                <a:uLnTx/>
                <a:uFillTx/>
                <a:latin typeface="Helvetica"/>
                <a:ea typeface="+mn-ea"/>
                <a:cs typeface="+mn-cs"/>
              </a:defRPr>
            </a:lvl1pPr>
          </a:lstStyle>
          <a:p>
            <a:r>
              <a:rPr lang="en-US"/>
              <a:t>Click to edit Master title style</a:t>
            </a:r>
            <a:endParaRPr lang="en-GB"/>
          </a:p>
        </p:txBody>
      </p:sp>
      <p:sp>
        <p:nvSpPr>
          <p:cNvPr id="23" name="Text Placeholder 2"/>
          <p:cNvSpPr>
            <a:spLocks noGrp="1"/>
          </p:cNvSpPr>
          <p:nvPr>
            <p:ph type="body" idx="1"/>
          </p:nvPr>
        </p:nvSpPr>
        <p:spPr>
          <a:xfrm>
            <a:off x="685800" y="2180035"/>
            <a:ext cx="7772400" cy="1125140"/>
          </a:xfrm>
        </p:spPr>
        <p:txBody>
          <a:bodyPr anchor="ctr">
            <a:normAutofit/>
          </a:bodyPr>
          <a:lstStyle>
            <a:lvl1pPr marL="0" indent="0" algn="ctr">
              <a:buNone/>
              <a:defRPr kumimoji="0" lang="en-US" sz="3600" b="1" i="0" u="none" strike="noStrike" kern="1200" cap="none" spc="0" normalizeH="0" baseline="0" dirty="0" smtClean="0">
                <a:ln>
                  <a:noFill/>
                </a:ln>
                <a:solidFill>
                  <a:srgbClr val="006FC0"/>
                </a:solidFill>
                <a:effectLst/>
                <a:uLnTx/>
                <a:uFillTx/>
                <a:latin typeface="Helvetica"/>
                <a:ea typeface="+mj-ea"/>
                <a:cs typeface="+mj-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317329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4767263"/>
            <a:ext cx="2133600" cy="273844"/>
          </a:xfrm>
          <a:prstGeom prst="rect">
            <a:avLst/>
          </a:prstGeom>
        </p:spPr>
        <p:txBody>
          <a:bodyPr/>
          <a:lstStyle/>
          <a:p>
            <a:endParaRPr lang="en-GB">
              <a:solidFill>
                <a:prstClr val="black"/>
              </a:solidFill>
            </a:endParaRPr>
          </a:p>
        </p:txBody>
      </p:sp>
      <p:sp>
        <p:nvSpPr>
          <p:cNvPr id="6" name="Footer Placeholder 5"/>
          <p:cNvSpPr>
            <a:spLocks noGrp="1"/>
          </p:cNvSpPr>
          <p:nvPr>
            <p:ph type="ftr" sz="quarter" idx="11"/>
          </p:nvPr>
        </p:nvSpPr>
        <p:spPr>
          <a:xfrm>
            <a:off x="3124200" y="4767263"/>
            <a:ext cx="2895600" cy="273844"/>
          </a:xfrm>
          <a:prstGeom prst="rect">
            <a:avLst/>
          </a:prstGeom>
        </p:spPr>
        <p:txBody>
          <a:bodyPr/>
          <a:lstStyle/>
          <a:p>
            <a:endParaRPr lang="en-GB">
              <a:solidFill>
                <a:prstClr val="black"/>
              </a:solidFill>
            </a:endParaRPr>
          </a:p>
        </p:txBody>
      </p:sp>
      <p:sp>
        <p:nvSpPr>
          <p:cNvPr id="7" name="Slide Number Placeholder 6"/>
          <p:cNvSpPr>
            <a:spLocks noGrp="1"/>
          </p:cNvSpPr>
          <p:nvPr>
            <p:ph type="sldNum" sz="quarter" idx="12"/>
          </p:nvPr>
        </p:nvSpPr>
        <p:spPr>
          <a:xfrm>
            <a:off x="6553200" y="4767263"/>
            <a:ext cx="2133600" cy="273844"/>
          </a:xfrm>
          <a:prstGeom prst="rect">
            <a:avLst/>
          </a:prstGeom>
        </p:spPr>
        <p:txBody>
          <a:bodyPr/>
          <a:lstStyle/>
          <a:p>
            <a:fld id="{7CED9625-BBE4-49F9-B2E5-7E4F325E190A}" type="slidenum">
              <a:rPr lang="en-GB" smtClean="0">
                <a:solidFill>
                  <a:prstClr val="black"/>
                </a:solidFill>
              </a:rPr>
              <a:pPr/>
              <a:t>‹#›</a:t>
            </a:fld>
            <a:endParaRPr lang="en-GB">
              <a:solidFill>
                <a:prstClr val="black"/>
              </a:solidFill>
            </a:endParaRPr>
          </a:p>
        </p:txBody>
      </p:sp>
    </p:spTree>
    <p:extLst>
      <p:ext uri="{BB962C8B-B14F-4D97-AF65-F5344CB8AC3E}">
        <p14:creationId xmlns:p14="http://schemas.microsoft.com/office/powerpoint/2010/main" val="4065615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4767263"/>
            <a:ext cx="2133600" cy="273844"/>
          </a:xfrm>
          <a:prstGeom prst="rect">
            <a:avLst/>
          </a:prstGeom>
        </p:spPr>
        <p:txBody>
          <a:bodyPr/>
          <a:lstStyle/>
          <a:p>
            <a:endParaRPr lang="en-GB">
              <a:solidFill>
                <a:prstClr val="black"/>
              </a:solidFill>
            </a:endParaRPr>
          </a:p>
        </p:txBody>
      </p:sp>
      <p:sp>
        <p:nvSpPr>
          <p:cNvPr id="6" name="Footer Placeholder 5"/>
          <p:cNvSpPr>
            <a:spLocks noGrp="1"/>
          </p:cNvSpPr>
          <p:nvPr>
            <p:ph type="ftr" sz="quarter" idx="11"/>
          </p:nvPr>
        </p:nvSpPr>
        <p:spPr>
          <a:xfrm>
            <a:off x="3124200" y="4767263"/>
            <a:ext cx="2895600" cy="273844"/>
          </a:xfrm>
          <a:prstGeom prst="rect">
            <a:avLst/>
          </a:prstGeom>
        </p:spPr>
        <p:txBody>
          <a:bodyPr/>
          <a:lstStyle/>
          <a:p>
            <a:endParaRPr lang="en-GB">
              <a:solidFill>
                <a:prstClr val="black"/>
              </a:solidFill>
            </a:endParaRPr>
          </a:p>
        </p:txBody>
      </p:sp>
      <p:sp>
        <p:nvSpPr>
          <p:cNvPr id="7" name="Slide Number Placeholder 6"/>
          <p:cNvSpPr>
            <a:spLocks noGrp="1"/>
          </p:cNvSpPr>
          <p:nvPr>
            <p:ph type="sldNum" sz="quarter" idx="12"/>
          </p:nvPr>
        </p:nvSpPr>
        <p:spPr>
          <a:xfrm>
            <a:off x="6553200" y="4767263"/>
            <a:ext cx="2133600" cy="273844"/>
          </a:xfrm>
          <a:prstGeom prst="rect">
            <a:avLst/>
          </a:prstGeom>
        </p:spPr>
        <p:txBody>
          <a:bodyPr/>
          <a:lstStyle/>
          <a:p>
            <a:fld id="{7CED9625-BBE4-49F9-B2E5-7E4F325E190A}" type="slidenum">
              <a:rPr lang="en-GB" smtClean="0">
                <a:solidFill>
                  <a:prstClr val="black"/>
                </a:solidFill>
              </a:rPr>
              <a:pPr/>
              <a:t>‹#›</a:t>
            </a:fld>
            <a:endParaRPr lang="en-GB">
              <a:solidFill>
                <a:prstClr val="black"/>
              </a:solidFill>
            </a:endParaRPr>
          </a:p>
        </p:txBody>
      </p:sp>
    </p:spTree>
    <p:extLst>
      <p:ext uri="{BB962C8B-B14F-4D97-AF65-F5344CB8AC3E}">
        <p14:creationId xmlns:p14="http://schemas.microsoft.com/office/powerpoint/2010/main" val="4643619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4767263"/>
            <a:ext cx="2133600" cy="273844"/>
          </a:xfrm>
          <a:prstGeom prst="rect">
            <a:avLst/>
          </a:prstGeom>
        </p:spPr>
        <p:txBody>
          <a:bodyPr/>
          <a:lstStyle/>
          <a:p>
            <a:endParaRPr lang="en-GB">
              <a:solidFill>
                <a:prstClr val="black"/>
              </a:solidFill>
            </a:endParaRPr>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p>
            <a:endParaRPr lang="en-GB">
              <a:solidFill>
                <a:prstClr val="black"/>
              </a:solidFill>
            </a:endParaRPr>
          </a:p>
        </p:txBody>
      </p:sp>
      <p:sp>
        <p:nvSpPr>
          <p:cNvPr id="6" name="Slide Number Placeholder 5"/>
          <p:cNvSpPr>
            <a:spLocks noGrp="1"/>
          </p:cNvSpPr>
          <p:nvPr>
            <p:ph type="sldNum" sz="quarter" idx="12"/>
          </p:nvPr>
        </p:nvSpPr>
        <p:spPr>
          <a:xfrm>
            <a:off x="6553200" y="4767263"/>
            <a:ext cx="2133600" cy="273844"/>
          </a:xfrm>
          <a:prstGeom prst="rect">
            <a:avLst/>
          </a:prstGeom>
        </p:spPr>
        <p:txBody>
          <a:bodyPr/>
          <a:lstStyle/>
          <a:p>
            <a:fld id="{7CED9625-BBE4-49F9-B2E5-7E4F325E190A}" type="slidenum">
              <a:rPr lang="en-GB" smtClean="0">
                <a:solidFill>
                  <a:prstClr val="black"/>
                </a:solidFill>
              </a:rPr>
              <a:pPr/>
              <a:t>‹#›</a:t>
            </a:fld>
            <a:endParaRPr lang="en-GB">
              <a:solidFill>
                <a:prstClr val="black"/>
              </a:solidFill>
            </a:endParaRPr>
          </a:p>
        </p:txBody>
      </p:sp>
    </p:spTree>
    <p:extLst>
      <p:ext uri="{BB962C8B-B14F-4D97-AF65-F5344CB8AC3E}">
        <p14:creationId xmlns:p14="http://schemas.microsoft.com/office/powerpoint/2010/main" val="14475766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4767263"/>
            <a:ext cx="2133600" cy="273844"/>
          </a:xfrm>
          <a:prstGeom prst="rect">
            <a:avLst/>
          </a:prstGeom>
        </p:spPr>
        <p:txBody>
          <a:bodyPr/>
          <a:lstStyle/>
          <a:p>
            <a:endParaRPr lang="en-GB">
              <a:solidFill>
                <a:prstClr val="black"/>
              </a:solidFill>
            </a:endParaRPr>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p>
            <a:endParaRPr lang="en-GB">
              <a:solidFill>
                <a:prstClr val="black"/>
              </a:solidFill>
            </a:endParaRPr>
          </a:p>
        </p:txBody>
      </p:sp>
      <p:sp>
        <p:nvSpPr>
          <p:cNvPr id="6" name="Slide Number Placeholder 5"/>
          <p:cNvSpPr>
            <a:spLocks noGrp="1"/>
          </p:cNvSpPr>
          <p:nvPr>
            <p:ph type="sldNum" sz="quarter" idx="12"/>
          </p:nvPr>
        </p:nvSpPr>
        <p:spPr>
          <a:xfrm>
            <a:off x="6553200" y="4767263"/>
            <a:ext cx="2133600" cy="273844"/>
          </a:xfrm>
          <a:prstGeom prst="rect">
            <a:avLst/>
          </a:prstGeom>
        </p:spPr>
        <p:txBody>
          <a:bodyPr/>
          <a:lstStyle/>
          <a:p>
            <a:fld id="{7CED9625-BBE4-49F9-B2E5-7E4F325E190A}" type="slidenum">
              <a:rPr lang="en-GB" smtClean="0">
                <a:solidFill>
                  <a:prstClr val="black"/>
                </a:solidFill>
              </a:rPr>
              <a:pPr/>
              <a:t>‹#›</a:t>
            </a:fld>
            <a:endParaRPr lang="en-GB">
              <a:solidFill>
                <a:prstClr val="black"/>
              </a:solidFill>
            </a:endParaRPr>
          </a:p>
        </p:txBody>
      </p:sp>
    </p:spTree>
    <p:extLst>
      <p:ext uri="{BB962C8B-B14F-4D97-AF65-F5344CB8AC3E}">
        <p14:creationId xmlns:p14="http://schemas.microsoft.com/office/powerpoint/2010/main" val="21374429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4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18400"/>
          </a:xfrm>
          <a:prstGeom prst="rect">
            <a:avLst/>
          </a:prstGeom>
        </p:spPr>
        <p:style>
          <a:lnRef idx="2">
            <a:schemeClr val="accent1">
              <a:shade val="50000"/>
            </a:schemeClr>
          </a:lnRef>
          <a:fillRef idx="1">
            <a:schemeClr val="accent1"/>
          </a:fillRef>
          <a:effectRef idx="0">
            <a:schemeClr val="accent1"/>
          </a:effectRef>
          <a:fontRef idx="none"/>
        </p:style>
        <p:txBody>
          <a:bodyPr anchor="ctr"/>
          <a:lstStyle>
            <a:lvl1pPr>
              <a:defRPr sz="3200">
                <a:solidFill>
                  <a:schemeClr val="bg1"/>
                </a:solidFill>
              </a:defRPr>
            </a:lvl1pPr>
          </a:lstStyle>
          <a:p>
            <a:r>
              <a:rPr lang="en-US"/>
              <a:t>Click to edit Master title style</a:t>
            </a:r>
            <a:endParaRPr lang="en-GB"/>
          </a:p>
        </p:txBody>
      </p:sp>
    </p:spTree>
    <p:extLst>
      <p:ext uri="{BB962C8B-B14F-4D97-AF65-F5344CB8AC3E}">
        <p14:creationId xmlns:p14="http://schemas.microsoft.com/office/powerpoint/2010/main" val="3371356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987574"/>
            <a:ext cx="8928992" cy="3744416"/>
          </a:xfrm>
        </p:spPr>
        <p:txBody>
          <a:bodyPr>
            <a:noAutofit/>
          </a:bodyPr>
          <a:lstStyle>
            <a:lvl1pPr>
              <a:defRPr sz="2400"/>
            </a:lvl1pPr>
            <a:lvl2pPr>
              <a:defRPr sz="2400"/>
            </a:lvl2pPr>
            <a:lvl3pPr>
              <a:defRPr sz="2400"/>
            </a:lvl3pPr>
            <a:lvl4pPr>
              <a:defRPr sz="2400"/>
            </a:lvl4pPr>
            <a:lvl5pPr>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cxnSp>
        <p:nvCxnSpPr>
          <p:cNvPr id="8" name="Straight Connector 7"/>
          <p:cNvCxnSpPr/>
          <p:nvPr userDrawn="1"/>
        </p:nvCxnSpPr>
        <p:spPr>
          <a:xfrm>
            <a:off x="0" y="571500"/>
            <a:ext cx="9144000" cy="0"/>
          </a:xfrm>
          <a:prstGeom prst="line">
            <a:avLst/>
          </a:prstGeom>
          <a:ln>
            <a:solidFill>
              <a:srgbClr val="E46C0A"/>
            </a:solidFill>
          </a:ln>
        </p:spPr>
        <p:style>
          <a:lnRef idx="1">
            <a:schemeClr val="accent2"/>
          </a:lnRef>
          <a:fillRef idx="0">
            <a:schemeClr val="accent2"/>
          </a:fillRef>
          <a:effectRef idx="0">
            <a:schemeClr val="accent2"/>
          </a:effectRef>
          <a:fontRef idx="minor">
            <a:schemeClr val="tx1"/>
          </a:fontRef>
        </p:style>
      </p:cxnSp>
      <p:sp>
        <p:nvSpPr>
          <p:cNvPr id="11" name="Content Placeholder 2"/>
          <p:cNvSpPr>
            <a:spLocks noGrp="1"/>
          </p:cNvSpPr>
          <p:nvPr>
            <p:ph idx="10"/>
          </p:nvPr>
        </p:nvSpPr>
        <p:spPr>
          <a:xfrm>
            <a:off x="0" y="571500"/>
            <a:ext cx="9144000" cy="272058"/>
          </a:xfrm>
          <a:solidFill>
            <a:srgbClr val="006FC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lvl1pPr>
              <a:defRPr kumimoji="0" lang="en-GB" sz="1400" b="0" i="0" u="none" strike="noStrike" cap="none" spc="0" normalizeH="0" baseline="0" dirty="0">
                <a:ln>
                  <a:noFill/>
                </a:ln>
                <a:solidFill>
                  <a:srgbClr val="E7F2FC">
                    <a:lumMod val="25000"/>
                  </a:srgbClr>
                </a:solidFill>
                <a:effectLst/>
                <a:uLnTx/>
                <a:uFillTx/>
              </a:defRPr>
            </a:lvl1pPr>
          </a:lstStyle>
          <a:p>
            <a:pPr marL="0" marR="0" lvl="0" indent="0" fontAlgn="auto">
              <a:lnSpc>
                <a:spcPct val="100000"/>
              </a:lnSpc>
              <a:spcAft>
                <a:spcPts val="0"/>
              </a:spcAft>
              <a:buClrTx/>
              <a:buSzTx/>
              <a:buNone/>
              <a:tabLst/>
            </a:pPr>
            <a:r>
              <a:rPr lang="en-US"/>
              <a:t>Click to edit Master text styles</a:t>
            </a:r>
            <a:endParaRPr lang="en-GB"/>
          </a:p>
        </p:txBody>
      </p:sp>
      <p:pic>
        <p:nvPicPr>
          <p:cNvPr id="12" name="Picture 2" descr="http://boris.bracknell-forest.gov.uk/bfc_rich_black_-_copy.jpg"/>
          <p:cNvPicPr>
            <a:picLocks noChangeArrowheads="1"/>
          </p:cNvPicPr>
          <p:nvPr userDrawn="1"/>
        </p:nvPicPr>
        <p:blipFill>
          <a:blip r:embed="rId2" cstate="print">
            <a:clrChange>
              <a:clrFrom>
                <a:srgbClr val="FFFFFE"/>
              </a:clrFrom>
              <a:clrTo>
                <a:srgbClr val="FFFFFE">
                  <a:alpha val="0"/>
                </a:srgbClr>
              </a:clrTo>
            </a:clrChange>
            <a:extLst>
              <a:ext uri="{28A0092B-C50C-407E-A947-70E740481C1C}">
                <a14:useLocalDpi xmlns:a14="http://schemas.microsoft.com/office/drawing/2010/main" val="0"/>
              </a:ext>
            </a:extLst>
          </a:blip>
          <a:srcRect/>
          <a:stretch>
            <a:fillRect/>
          </a:stretch>
        </p:blipFill>
        <p:spPr bwMode="auto">
          <a:xfrm>
            <a:off x="8414086" y="36706"/>
            <a:ext cx="622410" cy="495976"/>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a:t>Click to edit Master title style</a:t>
            </a:r>
            <a:endParaRPr lang="en-GB"/>
          </a:p>
        </p:txBody>
      </p:sp>
      <p:sp>
        <p:nvSpPr>
          <p:cNvPr id="10" name="Slide Number Placeholder 8"/>
          <p:cNvSpPr>
            <a:spLocks noGrp="1"/>
          </p:cNvSpPr>
          <p:nvPr>
            <p:ph type="sldNum" sz="quarter" idx="12"/>
          </p:nvPr>
        </p:nvSpPr>
        <p:spPr>
          <a:xfrm>
            <a:off x="6902896" y="4803998"/>
            <a:ext cx="2133600" cy="273844"/>
          </a:xfrm>
          <a:prstGeom prst="rect">
            <a:avLst/>
          </a:prstGeom>
        </p:spPr>
        <p:txBody>
          <a:bodyPr/>
          <a:lstStyle>
            <a:lvl1pPr algn="r">
              <a:defRPr sz="1600">
                <a:solidFill>
                  <a:schemeClr val="bg1"/>
                </a:solidFill>
              </a:defRPr>
            </a:lvl1pPr>
          </a:lstStyle>
          <a:p>
            <a:fld id="{7CED9625-BBE4-49F9-B2E5-7E4F325E190A}" type="slidenum">
              <a:rPr lang="en-GB" smtClean="0"/>
              <a:pPr/>
              <a:t>‹#›</a:t>
            </a:fld>
            <a:endParaRPr lang="en-GB"/>
          </a:p>
        </p:txBody>
      </p:sp>
    </p:spTree>
    <p:extLst>
      <p:ext uri="{BB962C8B-B14F-4D97-AF65-F5344CB8AC3E}">
        <p14:creationId xmlns:p14="http://schemas.microsoft.com/office/powerpoint/2010/main" val="13439697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lang="en-GB" b="1" dirty="0"/>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53512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9140447" cy="571500"/>
          </a:xfrm>
        </p:spPr>
        <p:txBody>
          <a:bodyPr/>
          <a:lstStyle/>
          <a:p>
            <a:r>
              <a:rPr lang="en-US"/>
              <a:t>Click to edit Master title style</a:t>
            </a:r>
            <a:endParaRPr lang="en-GB"/>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457200" y="4767263"/>
            <a:ext cx="2133600" cy="273844"/>
          </a:xfrm>
          <a:prstGeom prst="rect">
            <a:avLst/>
          </a:prstGeom>
        </p:spPr>
        <p:txBody>
          <a:bodyPr/>
          <a:lstStyle/>
          <a:p>
            <a:endParaRPr lang="en-GB">
              <a:solidFill>
                <a:prstClr val="black"/>
              </a:solidFill>
            </a:endParaRPr>
          </a:p>
        </p:txBody>
      </p:sp>
      <p:sp>
        <p:nvSpPr>
          <p:cNvPr id="6" name="Footer Placeholder 5"/>
          <p:cNvSpPr>
            <a:spLocks noGrp="1"/>
          </p:cNvSpPr>
          <p:nvPr>
            <p:ph type="ftr" sz="quarter" idx="11"/>
          </p:nvPr>
        </p:nvSpPr>
        <p:spPr>
          <a:xfrm>
            <a:off x="3124200" y="4767263"/>
            <a:ext cx="2895600" cy="273844"/>
          </a:xfrm>
          <a:prstGeom prst="rect">
            <a:avLst/>
          </a:prstGeom>
        </p:spPr>
        <p:txBody>
          <a:bodyPr/>
          <a:lstStyle/>
          <a:p>
            <a:endParaRPr lang="en-GB">
              <a:solidFill>
                <a:prstClr val="black"/>
              </a:solidFill>
            </a:endParaRPr>
          </a:p>
        </p:txBody>
      </p:sp>
      <p:sp>
        <p:nvSpPr>
          <p:cNvPr id="7" name="Slide Number Placeholder 6"/>
          <p:cNvSpPr>
            <a:spLocks noGrp="1"/>
          </p:cNvSpPr>
          <p:nvPr>
            <p:ph type="sldNum" sz="quarter" idx="12"/>
          </p:nvPr>
        </p:nvSpPr>
        <p:spPr>
          <a:xfrm>
            <a:off x="6553200" y="4767263"/>
            <a:ext cx="2133600" cy="273844"/>
          </a:xfrm>
          <a:prstGeom prst="rect">
            <a:avLst/>
          </a:prstGeom>
        </p:spPr>
        <p:txBody>
          <a:bodyPr/>
          <a:lstStyle/>
          <a:p>
            <a:fld id="{7CED9625-BBE4-49F9-B2E5-7E4F325E190A}" type="slidenum">
              <a:rPr lang="en-GB" smtClean="0">
                <a:solidFill>
                  <a:prstClr val="black"/>
                </a:solidFill>
              </a:rPr>
              <a:pPr/>
              <a:t>‹#›</a:t>
            </a:fld>
            <a:endParaRPr lang="en-GB">
              <a:solidFill>
                <a:prstClr val="black"/>
              </a:solidFill>
            </a:endParaRPr>
          </a:p>
        </p:txBody>
      </p:sp>
      <p:cxnSp>
        <p:nvCxnSpPr>
          <p:cNvPr id="8" name="Straight Connector 7"/>
          <p:cNvCxnSpPr/>
          <p:nvPr userDrawn="1"/>
        </p:nvCxnSpPr>
        <p:spPr>
          <a:xfrm>
            <a:off x="0" y="571500"/>
            <a:ext cx="9144000" cy="0"/>
          </a:xfrm>
          <a:prstGeom prst="line">
            <a:avLst/>
          </a:prstGeom>
          <a:ln>
            <a:solidFill>
              <a:srgbClr val="E46C0A"/>
            </a:solidFill>
          </a:ln>
        </p:spPr>
        <p:style>
          <a:lnRef idx="1">
            <a:schemeClr val="accent2"/>
          </a:lnRef>
          <a:fillRef idx="0">
            <a:schemeClr val="accent2"/>
          </a:fillRef>
          <a:effectRef idx="0">
            <a:schemeClr val="accent2"/>
          </a:effectRef>
          <a:fontRef idx="minor">
            <a:schemeClr val="tx1"/>
          </a:fontRef>
        </p:style>
      </p:cxnSp>
      <p:sp>
        <p:nvSpPr>
          <p:cNvPr id="11" name="Content Placeholder 2"/>
          <p:cNvSpPr>
            <a:spLocks noGrp="1"/>
          </p:cNvSpPr>
          <p:nvPr>
            <p:ph idx="13"/>
          </p:nvPr>
        </p:nvSpPr>
        <p:spPr>
          <a:xfrm>
            <a:off x="0" y="571500"/>
            <a:ext cx="4572000" cy="272058"/>
          </a:xfrm>
          <a:solidFill>
            <a:srgbClr val="006FC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lvl1pPr>
              <a:defRPr kumimoji="0" lang="en-GB" sz="1400" b="0" i="0" u="none" strike="noStrike" cap="none" spc="0" normalizeH="0" baseline="0" dirty="0">
                <a:ln>
                  <a:noFill/>
                </a:ln>
                <a:solidFill>
                  <a:srgbClr val="E7F2FC">
                    <a:lumMod val="25000"/>
                  </a:srgbClr>
                </a:solidFill>
                <a:effectLst/>
                <a:uLnTx/>
                <a:uFillTx/>
              </a:defRPr>
            </a:lvl1pPr>
          </a:lstStyle>
          <a:p>
            <a:pPr marL="0" marR="0" lvl="0" indent="0" fontAlgn="auto">
              <a:lnSpc>
                <a:spcPct val="100000"/>
              </a:lnSpc>
              <a:spcAft>
                <a:spcPts val="0"/>
              </a:spcAft>
              <a:buClrTx/>
              <a:buSzTx/>
              <a:buNone/>
              <a:tabLst/>
            </a:pPr>
            <a:r>
              <a:rPr lang="en-US"/>
              <a:t>Click to edit Master text styles</a:t>
            </a:r>
            <a:endParaRPr lang="en-GB"/>
          </a:p>
        </p:txBody>
      </p:sp>
    </p:spTree>
    <p:extLst>
      <p:ext uri="{BB962C8B-B14F-4D97-AF65-F5344CB8AC3E}">
        <p14:creationId xmlns:p14="http://schemas.microsoft.com/office/powerpoint/2010/main" val="186925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9140447" cy="5715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a:xfrm>
            <a:off x="457200" y="4767263"/>
            <a:ext cx="2133600" cy="273844"/>
          </a:xfrm>
          <a:prstGeom prst="rect">
            <a:avLst/>
          </a:prstGeom>
        </p:spPr>
        <p:txBody>
          <a:bodyPr/>
          <a:lstStyle/>
          <a:p>
            <a:endParaRPr lang="en-GB">
              <a:solidFill>
                <a:prstClr val="black"/>
              </a:solidFill>
            </a:endParaRPr>
          </a:p>
        </p:txBody>
      </p:sp>
      <p:sp>
        <p:nvSpPr>
          <p:cNvPr id="8" name="Footer Placeholder 7"/>
          <p:cNvSpPr>
            <a:spLocks noGrp="1"/>
          </p:cNvSpPr>
          <p:nvPr>
            <p:ph type="ftr" sz="quarter" idx="11"/>
          </p:nvPr>
        </p:nvSpPr>
        <p:spPr>
          <a:xfrm>
            <a:off x="3124200" y="4767263"/>
            <a:ext cx="2895600" cy="273844"/>
          </a:xfrm>
          <a:prstGeom prst="rect">
            <a:avLst/>
          </a:prstGeom>
        </p:spPr>
        <p:txBody>
          <a:bodyPr/>
          <a:lstStyle/>
          <a:p>
            <a:endParaRPr lang="en-GB">
              <a:solidFill>
                <a:prstClr val="black"/>
              </a:solidFill>
            </a:endParaRPr>
          </a:p>
        </p:txBody>
      </p:sp>
      <p:sp>
        <p:nvSpPr>
          <p:cNvPr id="9" name="Slide Number Placeholder 8"/>
          <p:cNvSpPr>
            <a:spLocks noGrp="1"/>
          </p:cNvSpPr>
          <p:nvPr>
            <p:ph type="sldNum" sz="quarter" idx="12"/>
          </p:nvPr>
        </p:nvSpPr>
        <p:spPr>
          <a:xfrm>
            <a:off x="6553200" y="4767263"/>
            <a:ext cx="2133600" cy="273844"/>
          </a:xfrm>
          <a:prstGeom prst="rect">
            <a:avLst/>
          </a:prstGeom>
        </p:spPr>
        <p:txBody>
          <a:bodyPr/>
          <a:lstStyle/>
          <a:p>
            <a:fld id="{7CED9625-BBE4-49F9-B2E5-7E4F325E190A}" type="slidenum">
              <a:rPr lang="en-GB" smtClean="0">
                <a:solidFill>
                  <a:prstClr val="black"/>
                </a:solidFill>
              </a:rPr>
              <a:pPr/>
              <a:t>‹#›</a:t>
            </a:fld>
            <a:endParaRPr lang="en-GB">
              <a:solidFill>
                <a:prstClr val="black"/>
              </a:solidFill>
            </a:endParaRPr>
          </a:p>
        </p:txBody>
      </p:sp>
      <p:cxnSp>
        <p:nvCxnSpPr>
          <p:cNvPr id="10" name="Straight Connector 9"/>
          <p:cNvCxnSpPr/>
          <p:nvPr userDrawn="1"/>
        </p:nvCxnSpPr>
        <p:spPr>
          <a:xfrm>
            <a:off x="0" y="571500"/>
            <a:ext cx="9144000" cy="0"/>
          </a:xfrm>
          <a:prstGeom prst="line">
            <a:avLst/>
          </a:prstGeom>
          <a:ln>
            <a:solidFill>
              <a:srgbClr val="E46C0A"/>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778680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9140447" cy="571500"/>
          </a:xfrm>
        </p:spPr>
        <p:txBody>
          <a:bodyPr/>
          <a:lstStyle/>
          <a:p>
            <a:r>
              <a:rPr lang="en-US"/>
              <a:t>Click to edit Master title style</a:t>
            </a:r>
            <a:endParaRPr lang="en-GB"/>
          </a:p>
        </p:txBody>
      </p:sp>
      <p:sp>
        <p:nvSpPr>
          <p:cNvPr id="3" name="Date Placeholder 2"/>
          <p:cNvSpPr>
            <a:spLocks noGrp="1"/>
          </p:cNvSpPr>
          <p:nvPr>
            <p:ph type="dt" sz="half" idx="10"/>
          </p:nvPr>
        </p:nvSpPr>
        <p:spPr>
          <a:xfrm>
            <a:off x="457200" y="4767263"/>
            <a:ext cx="2133600" cy="273844"/>
          </a:xfrm>
          <a:prstGeom prst="rect">
            <a:avLst/>
          </a:prstGeom>
        </p:spPr>
        <p:txBody>
          <a:bodyPr/>
          <a:lstStyle/>
          <a:p>
            <a:endParaRPr lang="en-GB">
              <a:solidFill>
                <a:prstClr val="black"/>
              </a:solidFill>
            </a:endParaRPr>
          </a:p>
        </p:txBody>
      </p:sp>
      <p:sp>
        <p:nvSpPr>
          <p:cNvPr id="4" name="Footer Placeholder 3"/>
          <p:cNvSpPr>
            <a:spLocks noGrp="1"/>
          </p:cNvSpPr>
          <p:nvPr>
            <p:ph type="ftr" sz="quarter" idx="11"/>
          </p:nvPr>
        </p:nvSpPr>
        <p:spPr>
          <a:xfrm>
            <a:off x="3124200" y="4767263"/>
            <a:ext cx="2895600" cy="273844"/>
          </a:xfrm>
          <a:prstGeom prst="rect">
            <a:avLst/>
          </a:prstGeom>
        </p:spPr>
        <p:txBody>
          <a:bodyPr/>
          <a:lstStyle/>
          <a:p>
            <a:endParaRPr lang="en-GB">
              <a:solidFill>
                <a:prstClr val="black"/>
              </a:solidFill>
            </a:endParaRPr>
          </a:p>
        </p:txBody>
      </p:sp>
      <p:sp>
        <p:nvSpPr>
          <p:cNvPr id="5" name="Slide Number Placeholder 4"/>
          <p:cNvSpPr>
            <a:spLocks noGrp="1"/>
          </p:cNvSpPr>
          <p:nvPr>
            <p:ph type="sldNum" sz="quarter" idx="12"/>
          </p:nvPr>
        </p:nvSpPr>
        <p:spPr>
          <a:xfrm>
            <a:off x="6553200" y="4767263"/>
            <a:ext cx="2133600" cy="273844"/>
          </a:xfrm>
          <a:prstGeom prst="rect">
            <a:avLst/>
          </a:prstGeom>
        </p:spPr>
        <p:txBody>
          <a:bodyPr/>
          <a:lstStyle/>
          <a:p>
            <a:fld id="{7CED9625-BBE4-49F9-B2E5-7E4F325E190A}" type="slidenum">
              <a:rPr lang="en-GB" smtClean="0">
                <a:solidFill>
                  <a:prstClr val="black"/>
                </a:solidFill>
              </a:rPr>
              <a:pPr/>
              <a:t>‹#›</a:t>
            </a:fld>
            <a:endParaRPr lang="en-GB">
              <a:solidFill>
                <a:prstClr val="black"/>
              </a:solidFill>
            </a:endParaRPr>
          </a:p>
        </p:txBody>
      </p:sp>
      <p:cxnSp>
        <p:nvCxnSpPr>
          <p:cNvPr id="6" name="Straight Connector 5"/>
          <p:cNvCxnSpPr/>
          <p:nvPr userDrawn="1"/>
        </p:nvCxnSpPr>
        <p:spPr>
          <a:xfrm>
            <a:off x="0" y="571500"/>
            <a:ext cx="9144000" cy="0"/>
          </a:xfrm>
          <a:prstGeom prst="line">
            <a:avLst/>
          </a:prstGeom>
          <a:ln>
            <a:solidFill>
              <a:srgbClr val="E46C0A"/>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858215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903125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p:nvPr userDrawn="1"/>
        </p:nvSpPr>
        <p:spPr>
          <a:xfrm>
            <a:off x="0" y="4299942"/>
            <a:ext cx="9144000" cy="8435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Tree>
    <p:extLst>
      <p:ext uri="{BB962C8B-B14F-4D97-AF65-F5344CB8AC3E}">
        <p14:creationId xmlns:p14="http://schemas.microsoft.com/office/powerpoint/2010/main" val="1923267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Rectangle 1"/>
          <p:cNvSpPr/>
          <p:nvPr userDrawn="1"/>
        </p:nvSpPr>
        <p:spPr>
          <a:xfrm>
            <a:off x="0" y="4299942"/>
            <a:ext cx="9144000" cy="8435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3" name="Rectangle 2"/>
          <p:cNvSpPr/>
          <p:nvPr userDrawn="1"/>
        </p:nvSpPr>
        <p:spPr>
          <a:xfrm>
            <a:off x="1" y="4767789"/>
            <a:ext cx="9155033" cy="378042"/>
          </a:xfrm>
          <a:prstGeom prst="rect">
            <a:avLst/>
          </a:prstGeom>
          <a:solidFill>
            <a:srgbClr val="00B0F0">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Tree>
    <p:extLst>
      <p:ext uri="{BB962C8B-B14F-4D97-AF65-F5344CB8AC3E}">
        <p14:creationId xmlns:p14="http://schemas.microsoft.com/office/powerpoint/2010/main" val="2456453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 y="0"/>
            <a:ext cx="9140447" cy="68154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1" y="681540"/>
            <a:ext cx="9140447" cy="410445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p:nvPr userDrawn="1"/>
        </p:nvSpPr>
        <p:spPr>
          <a:xfrm>
            <a:off x="1" y="4783460"/>
            <a:ext cx="9155033" cy="360040"/>
          </a:xfrm>
          <a:prstGeom prst="rect">
            <a:avLst/>
          </a:prstGeom>
          <a:solidFill>
            <a:srgbClr val="006FC0">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6" name="Slide Number Placeholder 8"/>
          <p:cNvSpPr>
            <a:spLocks noGrp="1"/>
          </p:cNvSpPr>
          <p:nvPr>
            <p:ph type="sldNum" sz="quarter" idx="4"/>
          </p:nvPr>
        </p:nvSpPr>
        <p:spPr>
          <a:xfrm>
            <a:off x="6902896" y="4803998"/>
            <a:ext cx="2133600" cy="273844"/>
          </a:xfrm>
          <a:prstGeom prst="rect">
            <a:avLst/>
          </a:prstGeom>
        </p:spPr>
        <p:txBody>
          <a:bodyPr/>
          <a:lstStyle>
            <a:lvl1pPr algn="r">
              <a:defRPr sz="1600">
                <a:solidFill>
                  <a:schemeClr val="bg1"/>
                </a:solidFill>
              </a:defRPr>
            </a:lvl1pPr>
          </a:lstStyle>
          <a:p>
            <a:fld id="{7CED9625-BBE4-49F9-B2E5-7E4F325E190A}" type="slidenum">
              <a:rPr lang="en-GB" smtClean="0"/>
              <a:pPr/>
              <a:t>‹#›</a:t>
            </a:fld>
            <a:endParaRPr lang="en-GB"/>
          </a:p>
        </p:txBody>
      </p:sp>
    </p:spTree>
    <p:extLst>
      <p:ext uri="{BB962C8B-B14F-4D97-AF65-F5344CB8AC3E}">
        <p14:creationId xmlns:p14="http://schemas.microsoft.com/office/powerpoint/2010/main" val="9480744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88" r:id="rId14"/>
  </p:sldLayoutIdLst>
  <p:hf hdr="0" ftr="0" dt="0"/>
  <p:txStyles>
    <p:titleStyle>
      <a:lvl1pPr algn="l" defTabSz="914400" rtl="0" eaLnBrk="1" latinLnBrk="0" hangingPunct="1">
        <a:spcBef>
          <a:spcPct val="0"/>
        </a:spcBef>
        <a:buNone/>
        <a:defRPr kumimoji="0" lang="en-GB" sz="2800" b="0" i="0" u="none" strike="noStrike" kern="1200" cap="none" spc="0" normalizeH="0" baseline="0" dirty="0">
          <a:ln>
            <a:noFill/>
          </a:ln>
          <a:solidFill>
            <a:srgbClr val="F79646">
              <a:lumMod val="75000"/>
            </a:srgbClr>
          </a:solidFill>
          <a:effectLst/>
          <a:uLnTx/>
          <a:uFillTx/>
          <a:latin typeface="Helvetica"/>
          <a:ea typeface="+mn-ea"/>
          <a:cs typeface="+mn-cs"/>
        </a:defRPr>
      </a:lvl1pPr>
    </p:titleStyle>
    <p:bodyStyle>
      <a:lvl1pPr marL="342900" indent="-342900" algn="l" defTabSz="914400" rtl="0" eaLnBrk="1" latinLnBrk="0" hangingPunct="1">
        <a:spcBef>
          <a:spcPct val="20000"/>
        </a:spcBef>
        <a:buFont typeface="Arial" panose="020B0604020202020204" pitchFamily="34" charset="0"/>
        <a:buChar char="•"/>
        <a:defRPr sz="2400" kern="1200">
          <a:solidFill>
            <a:schemeClr val="accent5">
              <a:lumMod val="2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accent5">
              <a:lumMod val="2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accent5">
              <a:lumMod val="2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400" kern="1200">
          <a:solidFill>
            <a:schemeClr val="accent5">
              <a:lumMod val="2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400" kern="1200">
          <a:solidFill>
            <a:schemeClr val="accent5">
              <a:lumMod val="2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gov.uk/government/publications/keeping-children-safe-in-education--2" TargetMode="External"/><Relationship Id="rId2" Type="http://schemas.openxmlformats.org/officeDocument/2006/relationships/hyperlink" Target="https://www.gov.uk/government/publications/school-inspection-handbook-eif/schools-inspection-handbook-for-september-2021#RSE"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gov.uk/government/publications/what-to-do-if-youre-worried-a-child-is-being-abused--2" TargetMode="External"/><Relationship Id="rId2" Type="http://schemas.openxmlformats.org/officeDocument/2006/relationships/hyperlink" Target="https://www.gov.uk/government/publications/inspecting-safeguarding-in-early-years-education-and-skill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gov.uk/government/publications/school-inspection-handbook-eif/schools-inspection-handbook-for-september-2021#evaluating-early-years" TargetMode="External"/><Relationship Id="rId2" Type="http://schemas.openxmlformats.org/officeDocument/2006/relationships/hyperlink" Target="https://www.gov.uk/government/publications/early-years-foundation-stage-framework--2/early-years-foundation-stage-coronavirus-disapplications" TargetMode="External"/><Relationship Id="rId1" Type="http://schemas.openxmlformats.org/officeDocument/2006/relationships/slideLayout" Target="../slideLayouts/slideLayout2.xml"/><Relationship Id="rId4" Type="http://schemas.openxmlformats.org/officeDocument/2006/relationships/hyperlink" Target="https://www.gov.uk/government/publications/school-inspection-handbook-eif/schools-inspection-handbook-for-september-2021#fn:4" TargetMode="External"/></Relationships>
</file>

<file path=ppt/slides/_rels/slide26.xml.rels><?xml version="1.0" encoding="UTF-8" standalone="yes"?>
<Relationships xmlns="http://schemas.openxmlformats.org/package/2006/relationships"><Relationship Id="rId2" Type="http://schemas.openxmlformats.org/officeDocument/2006/relationships/hyperlink" Target="https://www.gov.uk/government/publications/section-8-school-inspection-handbook-eif/school-inspection-handbook-section-8-for-september-2021"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gov.uk/government/publications/section-8-school-inspection-handbook-eif/school-inspection-handbook-section-8-for-september-2021" TargetMode="External"/><Relationship Id="rId2" Type="http://schemas.openxmlformats.org/officeDocument/2006/relationships/hyperlink" Target="https://www.gov.uk/government/publications/school-inspection-handbook-eif/schools-inspection-handbook-for-september-2021"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gov.uk/government/publications/school-inspection-handbook-eif/schools-inspection-handbook-for-september-2021"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8059B-41A2-4B5F-A29E-E3E4CF288177}"/>
              </a:ext>
            </a:extLst>
          </p:cNvPr>
          <p:cNvSpPr>
            <a:spLocks noGrp="1"/>
          </p:cNvSpPr>
          <p:nvPr>
            <p:ph type="title"/>
          </p:nvPr>
        </p:nvSpPr>
        <p:spPr/>
        <p:txBody>
          <a:bodyPr>
            <a:normAutofit fontScale="90000"/>
          </a:bodyPr>
          <a:lstStyle/>
          <a:p>
            <a:r>
              <a:rPr lang="en-GB" dirty="0">
                <a:solidFill>
                  <a:schemeClr val="tx1"/>
                </a:solidFill>
              </a:rPr>
              <a:t>Key changes to the inspection handbooks for September 2021</a:t>
            </a:r>
            <a:br>
              <a:rPr lang="en-GB" dirty="0">
                <a:solidFill>
                  <a:schemeClr val="tx1"/>
                </a:solidFill>
              </a:rPr>
            </a:br>
            <a:endParaRPr lang="en-GB" dirty="0"/>
          </a:p>
        </p:txBody>
      </p:sp>
      <p:sp>
        <p:nvSpPr>
          <p:cNvPr id="3" name="Text Placeholder 2">
            <a:extLst>
              <a:ext uri="{FF2B5EF4-FFF2-40B4-BE49-F238E27FC236}">
                <a16:creationId xmlns:a16="http://schemas.microsoft.com/office/drawing/2014/main" id="{90688676-D32B-4144-8C43-A6816DCBB6DC}"/>
              </a:ext>
            </a:extLst>
          </p:cNvPr>
          <p:cNvSpPr>
            <a:spLocks noGrp="1"/>
          </p:cNvSpPr>
          <p:nvPr>
            <p:ph type="body" idx="1"/>
          </p:nvPr>
        </p:nvSpPr>
        <p:spPr/>
        <p:txBody>
          <a:bodyPr/>
          <a:lstStyle/>
          <a:p>
            <a:r>
              <a:rPr lang="en-GB" dirty="0">
                <a:solidFill>
                  <a:schemeClr val="tx1"/>
                </a:solidFill>
              </a:rPr>
              <a:t>Ofsted Inspections from September 2021</a:t>
            </a:r>
          </a:p>
          <a:p>
            <a:endParaRPr lang="en-GB" sz="1600" dirty="0">
              <a:solidFill>
                <a:schemeClr val="tx1"/>
              </a:solidFill>
            </a:endParaRPr>
          </a:p>
          <a:p>
            <a:endParaRPr lang="en-GB" dirty="0"/>
          </a:p>
        </p:txBody>
      </p:sp>
    </p:spTree>
    <p:extLst>
      <p:ext uri="{BB962C8B-B14F-4D97-AF65-F5344CB8AC3E}">
        <p14:creationId xmlns:p14="http://schemas.microsoft.com/office/powerpoint/2010/main" val="2531935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2F04F55F-9339-47E2-B072-E2AE77BD4EF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D9625-BBE4-49F9-B2E5-7E4F325E190A}" type="slidenum">
              <a:rPr kumimoji="0" lang="en-GB" sz="1600" b="0" i="0" u="none" strike="noStrike" kern="1200" cap="none" spc="0" normalizeH="0" baseline="0" noProof="0" smtClean="0">
                <a:ln>
                  <a:noFill/>
                </a:ln>
                <a:solidFill>
                  <a:prstClr val="white"/>
                </a:solidFill>
                <a:effectLst/>
                <a:uLnTx/>
                <a:uFillTx/>
                <a:latin typeface="Helvetic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600" b="0" i="0" u="none" strike="noStrike" kern="1200" cap="none" spc="0" normalizeH="0" baseline="0" noProof="0">
              <a:ln>
                <a:noFill/>
              </a:ln>
              <a:solidFill>
                <a:prstClr val="white"/>
              </a:solidFill>
              <a:effectLst/>
              <a:uLnTx/>
              <a:uFillTx/>
              <a:latin typeface="Helvetica"/>
              <a:ea typeface="+mn-ea"/>
              <a:cs typeface="+mn-cs"/>
            </a:endParaRPr>
          </a:p>
        </p:txBody>
      </p:sp>
      <p:sp>
        <p:nvSpPr>
          <p:cNvPr id="15" name="Freeform: Shape 14">
            <a:extLst>
              <a:ext uri="{FF2B5EF4-FFF2-40B4-BE49-F238E27FC236}">
                <a16:creationId xmlns:a16="http://schemas.microsoft.com/office/drawing/2014/main" id="{B6C8574A-12E3-47CF-BC09-1A9E217568DD}"/>
              </a:ext>
            </a:extLst>
          </p:cNvPr>
          <p:cNvSpPr/>
          <p:nvPr/>
        </p:nvSpPr>
        <p:spPr>
          <a:xfrm flipV="1">
            <a:off x="8028382" y="0"/>
            <a:ext cx="1115618" cy="915566"/>
          </a:xfrm>
          <a:custGeom>
            <a:avLst/>
            <a:gdLst>
              <a:gd name="connsiteX0" fmla="*/ 10574 w 1115618"/>
              <a:gd name="connsiteY0" fmla="*/ 915566 h 915566"/>
              <a:gd name="connsiteX1" fmla="*/ 1115618 w 1115618"/>
              <a:gd name="connsiteY1" fmla="*/ 915566 h 915566"/>
              <a:gd name="connsiteX2" fmla="*/ 1115618 w 1115618"/>
              <a:gd name="connsiteY2" fmla="*/ 70503 h 915566"/>
              <a:gd name="connsiteX3" fmla="*/ 1100406 w 1115618"/>
              <a:gd name="connsiteY3" fmla="*/ 62246 h 915566"/>
              <a:gd name="connsiteX4" fmla="*/ 792089 w 1115618"/>
              <a:gd name="connsiteY4" fmla="*/ 0 h 915566"/>
              <a:gd name="connsiteX5" fmla="*/ 0 w 1115618"/>
              <a:gd name="connsiteY5" fmla="*/ 792089 h 915566"/>
              <a:gd name="connsiteX6" fmla="*/ 4089 w 1115618"/>
              <a:gd name="connsiteY6" fmla="*/ 873076 h 915566"/>
              <a:gd name="connsiteX7" fmla="*/ 10574 w 1115618"/>
              <a:gd name="connsiteY7" fmla="*/ 915566 h 9155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618" h="915566">
                <a:moveTo>
                  <a:pt x="10574" y="915566"/>
                </a:moveTo>
                <a:lnTo>
                  <a:pt x="1115618" y="915566"/>
                </a:lnTo>
                <a:lnTo>
                  <a:pt x="1115618" y="70503"/>
                </a:lnTo>
                <a:lnTo>
                  <a:pt x="1100406" y="62246"/>
                </a:lnTo>
                <a:cubicBezTo>
                  <a:pt x="1005642" y="22164"/>
                  <a:pt x="901454" y="0"/>
                  <a:pt x="792089" y="0"/>
                </a:cubicBezTo>
                <a:cubicBezTo>
                  <a:pt x="354630" y="0"/>
                  <a:pt x="0" y="354630"/>
                  <a:pt x="0" y="792089"/>
                </a:cubicBezTo>
                <a:cubicBezTo>
                  <a:pt x="0" y="819430"/>
                  <a:pt x="1385" y="846448"/>
                  <a:pt x="4089" y="873076"/>
                </a:cubicBezTo>
                <a:lnTo>
                  <a:pt x="10574" y="915566"/>
                </a:lnTo>
                <a:close/>
              </a:path>
            </a:pathLst>
          </a:custGeom>
          <a:solidFill>
            <a:srgbClr val="CCE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Helvetica"/>
              <a:ea typeface="+mn-ea"/>
              <a:cs typeface="+mn-cs"/>
            </a:endParaRPr>
          </a:p>
        </p:txBody>
      </p:sp>
      <p:sp>
        <p:nvSpPr>
          <p:cNvPr id="18" name="Title 3">
            <a:extLst>
              <a:ext uri="{FF2B5EF4-FFF2-40B4-BE49-F238E27FC236}">
                <a16:creationId xmlns:a16="http://schemas.microsoft.com/office/drawing/2014/main" id="{84DB4345-0840-4004-8CA0-CC2CDCF29C39}"/>
              </a:ext>
            </a:extLst>
          </p:cNvPr>
          <p:cNvSpPr>
            <a:spLocks noGrp="1"/>
          </p:cNvSpPr>
          <p:nvPr>
            <p:ph type="title"/>
          </p:nvPr>
        </p:nvSpPr>
        <p:spPr>
          <a:xfrm>
            <a:off x="0" y="-73683"/>
            <a:ext cx="9140447" cy="571499"/>
          </a:xfrm>
        </p:spPr>
        <p:txBody>
          <a:bodyPr>
            <a:normAutofit/>
          </a:bodyPr>
          <a:lstStyle/>
          <a:p>
            <a:r>
              <a:rPr lang="en-GB" sz="2000" b="1" dirty="0">
                <a:solidFill>
                  <a:srgbClr val="FF0000"/>
                </a:solidFill>
              </a:rPr>
              <a:t>Careers Information, education, advice and guidance</a:t>
            </a:r>
            <a:endParaRPr lang="en-GB" sz="2000" dirty="0"/>
          </a:p>
        </p:txBody>
      </p:sp>
      <p:sp>
        <p:nvSpPr>
          <p:cNvPr id="6" name="Content Placeholder 5">
            <a:extLst>
              <a:ext uri="{FF2B5EF4-FFF2-40B4-BE49-F238E27FC236}">
                <a16:creationId xmlns:a16="http://schemas.microsoft.com/office/drawing/2014/main" id="{AE893D1C-8B58-4EE2-8292-23AB22220DD8}"/>
              </a:ext>
            </a:extLst>
          </p:cNvPr>
          <p:cNvSpPr>
            <a:spLocks noGrp="1"/>
          </p:cNvSpPr>
          <p:nvPr>
            <p:ph idx="1"/>
          </p:nvPr>
        </p:nvSpPr>
        <p:spPr>
          <a:xfrm>
            <a:off x="105727" y="675622"/>
            <a:ext cx="8928992" cy="3938614"/>
          </a:xfrm>
        </p:spPr>
        <p:txBody>
          <a:bodyPr/>
          <a:lstStyle/>
          <a:p>
            <a:pPr marL="0" indent="0">
              <a:buNone/>
            </a:pPr>
            <a:r>
              <a:rPr lang="en-GB" sz="1000" dirty="0"/>
              <a:t>256. All secondary schools are expected to provide effective careers information, education, advice and guidance (CIEAG), in line with the statutory ‘Careers guidance and access for education and training providers’, to encourage pupils to make good choices and understand what they need to do to succeed in the careers to which they aspire.</a:t>
            </a:r>
          </a:p>
          <a:p>
            <a:pPr marL="0" indent="0">
              <a:buNone/>
            </a:pPr>
            <a:r>
              <a:rPr lang="en-GB" sz="1000" dirty="0"/>
              <a:t>257. As part of this, it is important that schools understand and meet the requirements of section 42B of the Education Act 1997 (the ‘Baker clause’), which came into force in January 2018. Both maintained schools and academies are required by law to:</a:t>
            </a:r>
          </a:p>
          <a:p>
            <a:r>
              <a:rPr lang="en-GB" sz="1000" dirty="0"/>
              <a:t>provide opportunities for a range of education and training providers to speak to pupils in Years 8 to 13 to inform them about technical education qualifications and apprenticeships</a:t>
            </a:r>
          </a:p>
          <a:p>
            <a:r>
              <a:rPr lang="en-GB" sz="1000" dirty="0"/>
              <a:t>publish a policy statement setting out the arrangements the school has in place for pupils to access education and training providers </a:t>
            </a:r>
          </a:p>
          <a:p>
            <a:r>
              <a:rPr lang="en-GB" sz="1000" dirty="0"/>
              <a:t>make sure the policy statement is followed so that all pupils in Years 8 to 13 receive information about the full range of education and training options</a:t>
            </a:r>
          </a:p>
          <a:p>
            <a:pPr marL="0" indent="0">
              <a:buNone/>
            </a:pPr>
            <a:r>
              <a:rPr lang="en-GB" sz="1000" dirty="0"/>
              <a:t>In assessing a secondary school’s personal development offer, inspectors will assess the quality of CIEAG and how well it benefits pupils in choosing and deciding on their next steps. This will include looking at:</a:t>
            </a:r>
          </a:p>
          <a:p>
            <a:r>
              <a:rPr lang="en-GB" sz="1000" dirty="0"/>
              <a:t>the quality of the unbiased careers advice and guidance provided to pupils</a:t>
            </a:r>
          </a:p>
          <a:p>
            <a:r>
              <a:rPr lang="en-GB" sz="1000" dirty="0"/>
              <a:t>the school’s implementation of the provider access arrangements to enable a range of education and training providers to speak to pupils in Years 8 to 13</a:t>
            </a:r>
          </a:p>
          <a:p>
            <a:r>
              <a:rPr lang="en-GB" sz="1000" dirty="0"/>
              <a:t>how the school provides good quality, meaningful opportunities for pupils to encounter the world of work</a:t>
            </a:r>
          </a:p>
          <a:p>
            <a:r>
              <a:rPr lang="en-GB" sz="1000" dirty="0"/>
              <a:t>the school’s use of the Gatsby Benchmarks</a:t>
            </a:r>
          </a:p>
          <a:p>
            <a:r>
              <a:rPr lang="en-GB" sz="1000" dirty="0"/>
              <a:t>the school’s published information about its CIEAG provision (as required by the School Information Regulations) and the school’s statement on its provider access arrangements (as required by section 42B of the Education Act 1997)</a:t>
            </a:r>
          </a:p>
          <a:p>
            <a:pPr marL="0" indent="0">
              <a:buNone/>
            </a:pPr>
            <a:r>
              <a:rPr lang="en-GB" sz="1000" dirty="0"/>
              <a:t>259. </a:t>
            </a:r>
            <a:r>
              <a:rPr lang="en-GB" sz="1000" b="1" dirty="0"/>
              <a:t>If a school is not meeting the requirements of the Baker Clause, inspectors will state this in the inspection report. They will consider what impact this has on the quality of CIEAG and the subsequent judgement for personal development.</a:t>
            </a:r>
            <a:endParaRPr lang="en-GB" sz="1000" dirty="0"/>
          </a:p>
          <a:p>
            <a:pPr marL="0" indent="0">
              <a:buNone/>
            </a:pPr>
            <a:endParaRPr lang="en-GB" sz="1000" dirty="0">
              <a:solidFill>
                <a:schemeClr val="tx1"/>
              </a:solidFill>
            </a:endParaRPr>
          </a:p>
        </p:txBody>
      </p:sp>
    </p:spTree>
    <p:extLst>
      <p:ext uri="{BB962C8B-B14F-4D97-AF65-F5344CB8AC3E}">
        <p14:creationId xmlns:p14="http://schemas.microsoft.com/office/powerpoint/2010/main" val="37775954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2F04F55F-9339-47E2-B072-E2AE77BD4EF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D9625-BBE4-49F9-B2E5-7E4F325E190A}" type="slidenum">
              <a:rPr kumimoji="0" lang="en-GB" sz="1600" b="0" i="0" u="none" strike="noStrike" kern="1200" cap="none" spc="0" normalizeH="0" baseline="0" noProof="0" smtClean="0">
                <a:ln>
                  <a:noFill/>
                </a:ln>
                <a:solidFill>
                  <a:prstClr val="white"/>
                </a:solidFill>
                <a:effectLst/>
                <a:uLnTx/>
                <a:uFillTx/>
                <a:latin typeface="Helvetic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1600" b="0" i="0" u="none" strike="noStrike" kern="1200" cap="none" spc="0" normalizeH="0" baseline="0" noProof="0">
              <a:ln>
                <a:noFill/>
              </a:ln>
              <a:solidFill>
                <a:prstClr val="white"/>
              </a:solidFill>
              <a:effectLst/>
              <a:uLnTx/>
              <a:uFillTx/>
              <a:latin typeface="Helvetica"/>
              <a:ea typeface="+mn-ea"/>
              <a:cs typeface="+mn-cs"/>
            </a:endParaRPr>
          </a:p>
        </p:txBody>
      </p:sp>
      <p:sp>
        <p:nvSpPr>
          <p:cNvPr id="15" name="Freeform: Shape 14">
            <a:extLst>
              <a:ext uri="{FF2B5EF4-FFF2-40B4-BE49-F238E27FC236}">
                <a16:creationId xmlns:a16="http://schemas.microsoft.com/office/drawing/2014/main" id="{B6C8574A-12E3-47CF-BC09-1A9E217568DD}"/>
              </a:ext>
            </a:extLst>
          </p:cNvPr>
          <p:cNvSpPr/>
          <p:nvPr/>
        </p:nvSpPr>
        <p:spPr>
          <a:xfrm flipV="1">
            <a:off x="8028382" y="0"/>
            <a:ext cx="1115618" cy="915566"/>
          </a:xfrm>
          <a:custGeom>
            <a:avLst/>
            <a:gdLst>
              <a:gd name="connsiteX0" fmla="*/ 10574 w 1115618"/>
              <a:gd name="connsiteY0" fmla="*/ 915566 h 915566"/>
              <a:gd name="connsiteX1" fmla="*/ 1115618 w 1115618"/>
              <a:gd name="connsiteY1" fmla="*/ 915566 h 915566"/>
              <a:gd name="connsiteX2" fmla="*/ 1115618 w 1115618"/>
              <a:gd name="connsiteY2" fmla="*/ 70503 h 915566"/>
              <a:gd name="connsiteX3" fmla="*/ 1100406 w 1115618"/>
              <a:gd name="connsiteY3" fmla="*/ 62246 h 915566"/>
              <a:gd name="connsiteX4" fmla="*/ 792089 w 1115618"/>
              <a:gd name="connsiteY4" fmla="*/ 0 h 915566"/>
              <a:gd name="connsiteX5" fmla="*/ 0 w 1115618"/>
              <a:gd name="connsiteY5" fmla="*/ 792089 h 915566"/>
              <a:gd name="connsiteX6" fmla="*/ 4089 w 1115618"/>
              <a:gd name="connsiteY6" fmla="*/ 873076 h 915566"/>
              <a:gd name="connsiteX7" fmla="*/ 10574 w 1115618"/>
              <a:gd name="connsiteY7" fmla="*/ 915566 h 9155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618" h="915566">
                <a:moveTo>
                  <a:pt x="10574" y="915566"/>
                </a:moveTo>
                <a:lnTo>
                  <a:pt x="1115618" y="915566"/>
                </a:lnTo>
                <a:lnTo>
                  <a:pt x="1115618" y="70503"/>
                </a:lnTo>
                <a:lnTo>
                  <a:pt x="1100406" y="62246"/>
                </a:lnTo>
                <a:cubicBezTo>
                  <a:pt x="1005642" y="22164"/>
                  <a:pt x="901454" y="0"/>
                  <a:pt x="792089" y="0"/>
                </a:cubicBezTo>
                <a:cubicBezTo>
                  <a:pt x="354630" y="0"/>
                  <a:pt x="0" y="354630"/>
                  <a:pt x="0" y="792089"/>
                </a:cubicBezTo>
                <a:cubicBezTo>
                  <a:pt x="0" y="819430"/>
                  <a:pt x="1385" y="846448"/>
                  <a:pt x="4089" y="873076"/>
                </a:cubicBezTo>
                <a:lnTo>
                  <a:pt x="10574" y="915566"/>
                </a:lnTo>
                <a:close/>
              </a:path>
            </a:pathLst>
          </a:custGeom>
          <a:solidFill>
            <a:srgbClr val="CCE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Helvetica"/>
              <a:ea typeface="+mn-ea"/>
              <a:cs typeface="+mn-cs"/>
            </a:endParaRPr>
          </a:p>
        </p:txBody>
      </p:sp>
      <p:sp>
        <p:nvSpPr>
          <p:cNvPr id="18" name="Title 3">
            <a:extLst>
              <a:ext uri="{FF2B5EF4-FFF2-40B4-BE49-F238E27FC236}">
                <a16:creationId xmlns:a16="http://schemas.microsoft.com/office/drawing/2014/main" id="{84DB4345-0840-4004-8CA0-CC2CDCF29C39}"/>
              </a:ext>
            </a:extLst>
          </p:cNvPr>
          <p:cNvSpPr>
            <a:spLocks noGrp="1"/>
          </p:cNvSpPr>
          <p:nvPr>
            <p:ph type="title"/>
          </p:nvPr>
        </p:nvSpPr>
        <p:spPr>
          <a:xfrm>
            <a:off x="0" y="-73683"/>
            <a:ext cx="9140447" cy="571499"/>
          </a:xfrm>
        </p:spPr>
        <p:txBody>
          <a:bodyPr>
            <a:normAutofit/>
          </a:bodyPr>
          <a:lstStyle/>
          <a:p>
            <a:r>
              <a:rPr lang="en-GB" sz="2000" dirty="0">
                <a:solidFill>
                  <a:srgbClr val="FF0000"/>
                </a:solidFill>
              </a:rPr>
              <a:t>Sexual Harassment, online sexual abuse and sexual violence</a:t>
            </a:r>
            <a:endParaRPr lang="en-GB" sz="2000" dirty="0"/>
          </a:p>
        </p:txBody>
      </p:sp>
      <p:sp>
        <p:nvSpPr>
          <p:cNvPr id="6" name="Content Placeholder 5">
            <a:extLst>
              <a:ext uri="{FF2B5EF4-FFF2-40B4-BE49-F238E27FC236}">
                <a16:creationId xmlns:a16="http://schemas.microsoft.com/office/drawing/2014/main" id="{AE893D1C-8B58-4EE2-8292-23AB22220DD8}"/>
              </a:ext>
            </a:extLst>
          </p:cNvPr>
          <p:cNvSpPr>
            <a:spLocks noGrp="1"/>
          </p:cNvSpPr>
          <p:nvPr>
            <p:ph idx="1"/>
          </p:nvPr>
        </p:nvSpPr>
        <p:spPr>
          <a:xfrm>
            <a:off x="105727" y="675622"/>
            <a:ext cx="8928992" cy="3938614"/>
          </a:xfrm>
        </p:spPr>
        <p:txBody>
          <a:bodyPr/>
          <a:lstStyle/>
          <a:p>
            <a:pPr marL="0" indent="0">
              <a:buNone/>
            </a:pPr>
            <a:r>
              <a:rPr lang="en-GB" sz="1100" dirty="0"/>
              <a:t>306. As part of assessing safeguarding, </a:t>
            </a:r>
            <a:r>
              <a:rPr lang="en-GB" sz="1100" b="1" dirty="0"/>
              <a:t>inspectors will consider how the school handles allegations and instances of sexual harassment, online sexual abuse and sexual violence. </a:t>
            </a:r>
            <a:r>
              <a:rPr lang="en-GB" sz="1100" dirty="0"/>
              <a:t>This includes checking :</a:t>
            </a:r>
          </a:p>
          <a:p>
            <a:r>
              <a:rPr lang="en-GB" sz="1100" dirty="0"/>
              <a:t>that the school has appropriate </a:t>
            </a:r>
            <a:r>
              <a:rPr lang="en-GB" sz="1100" b="1" dirty="0"/>
              <a:t>school-wide policies </a:t>
            </a:r>
            <a:r>
              <a:rPr lang="en-GB" sz="1100" dirty="0"/>
              <a:t>in place that make it clear that sexual harassment, online sexual abuse and sexual violence (including sexualised language) is unacceptable, with </a:t>
            </a:r>
            <a:r>
              <a:rPr lang="en-GB" sz="1100" b="1" dirty="0"/>
              <a:t>appropriate sanctions </a:t>
            </a:r>
            <a:r>
              <a:rPr lang="en-GB" sz="1100" dirty="0"/>
              <a:t>in place</a:t>
            </a:r>
          </a:p>
          <a:p>
            <a:r>
              <a:rPr lang="en-GB" sz="1100" dirty="0"/>
              <a:t>that the school’s policies are </a:t>
            </a:r>
            <a:r>
              <a:rPr lang="en-GB" sz="1100" b="1" dirty="0"/>
              <a:t>reflected in its curriculum </a:t>
            </a:r>
            <a:r>
              <a:rPr lang="en-GB" sz="1100" dirty="0"/>
              <a:t>(see the ‘</a:t>
            </a:r>
            <a:r>
              <a:rPr lang="en-GB" sz="1100" dirty="0">
                <a:hlinkClick r:id="rId2"/>
              </a:rPr>
              <a:t>relationships, sex and health education</a:t>
            </a:r>
            <a:r>
              <a:rPr lang="en-GB" sz="1100" dirty="0"/>
              <a:t>’ section), which specifically addresses sexual harassment, online abuse, sexual violence and issues of consent</a:t>
            </a:r>
          </a:p>
          <a:p>
            <a:r>
              <a:rPr lang="en-GB" sz="1100" dirty="0"/>
              <a:t>that the school’s </a:t>
            </a:r>
            <a:r>
              <a:rPr lang="en-GB" sz="1100" b="1" dirty="0"/>
              <a:t>staff have appropriate knowledge of part 5 </a:t>
            </a:r>
            <a:r>
              <a:rPr lang="en-GB" sz="1100" dirty="0"/>
              <a:t>the government’s ‘</a:t>
            </a:r>
            <a:r>
              <a:rPr lang="en-GB" sz="1100" dirty="0">
                <a:hlinkClick r:id="rId3"/>
              </a:rPr>
              <a:t>Keeping children safe in education</a:t>
            </a:r>
            <a:r>
              <a:rPr lang="en-GB" sz="1100" dirty="0"/>
              <a:t>’ guidance</a:t>
            </a:r>
          </a:p>
          <a:p>
            <a:r>
              <a:rPr lang="en-GB" sz="1100" dirty="0"/>
              <a:t>that all </a:t>
            </a:r>
            <a:r>
              <a:rPr lang="en-GB" sz="1100" b="1" dirty="0"/>
              <a:t>pupils are supported to report concerns </a:t>
            </a:r>
            <a:r>
              <a:rPr lang="en-GB" sz="1100" dirty="0"/>
              <a:t>about harmful sexual behaviour freely</a:t>
            </a:r>
          </a:p>
          <a:p>
            <a:r>
              <a:rPr lang="en-GB" sz="1100" dirty="0"/>
              <a:t>that </a:t>
            </a:r>
            <a:r>
              <a:rPr lang="en-GB" sz="1100" b="1" dirty="0"/>
              <a:t>concerns are taken seriously </a:t>
            </a:r>
            <a:r>
              <a:rPr lang="en-GB" sz="1100" dirty="0"/>
              <a:t>and dealt with swiftly and appropriately, and pupils are confident that this is case</a:t>
            </a:r>
          </a:p>
          <a:p>
            <a:r>
              <a:rPr lang="en-GB" sz="1100" dirty="0"/>
              <a:t>that </a:t>
            </a:r>
            <a:r>
              <a:rPr lang="en-GB" sz="1100" b="1" dirty="0"/>
              <a:t>comprehensive records </a:t>
            </a:r>
            <a:r>
              <a:rPr lang="en-GB" sz="1100" dirty="0"/>
              <a:t>of all allegations are kept</a:t>
            </a:r>
          </a:p>
          <a:p>
            <a:endParaRPr lang="en-GB" sz="1100" dirty="0"/>
          </a:p>
          <a:p>
            <a:pPr marL="0" indent="0">
              <a:buNone/>
            </a:pPr>
            <a:r>
              <a:rPr lang="en-GB" sz="1100" dirty="0"/>
              <a:t>307. Inspectors will also look at how schools work to prevent sexual harassment, online sexual abuse and sexual violence through a whole-school approach that includes an effective behaviour policy, pastoral support and a carefully planned relationships, sex and health education curriculum. </a:t>
            </a:r>
            <a:r>
              <a:rPr lang="en-GB" sz="1100" b="1" dirty="0"/>
              <a:t>Inspectors will expect schools to be alert to factors that increase vulnerability </a:t>
            </a:r>
            <a:r>
              <a:rPr lang="en-GB" sz="1100" dirty="0"/>
              <a:t>or potential vulnerability such as mental ill health, domestic abuse, children with additional needs, and children from groups at greater risk of exploitation and/or of feeling unable to report abuse (for example, girls and LGBT children). Inspectors will also seek to understand how any barriers that could prevent a pupil from making a disclosure, for example communication needs, are identified and addressed.</a:t>
            </a:r>
          </a:p>
          <a:p>
            <a:pPr marL="0" indent="0">
              <a:buNone/>
            </a:pPr>
            <a:endParaRPr lang="en-GB" sz="1100" dirty="0">
              <a:solidFill>
                <a:schemeClr val="tx1"/>
              </a:solidFill>
            </a:endParaRPr>
          </a:p>
        </p:txBody>
      </p:sp>
    </p:spTree>
    <p:extLst>
      <p:ext uri="{BB962C8B-B14F-4D97-AF65-F5344CB8AC3E}">
        <p14:creationId xmlns:p14="http://schemas.microsoft.com/office/powerpoint/2010/main" val="10067511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2F04F55F-9339-47E2-B072-E2AE77BD4EF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D9625-BBE4-49F9-B2E5-7E4F325E190A}" type="slidenum">
              <a:rPr kumimoji="0" lang="en-GB" sz="1600" b="0" i="0" u="none" strike="noStrike" kern="1200" cap="none" spc="0" normalizeH="0" baseline="0" noProof="0" smtClean="0">
                <a:ln>
                  <a:noFill/>
                </a:ln>
                <a:solidFill>
                  <a:prstClr val="white"/>
                </a:solidFill>
                <a:effectLst/>
                <a:uLnTx/>
                <a:uFillTx/>
                <a:latin typeface="Helvetic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sz="1600" b="0" i="0" u="none" strike="noStrike" kern="1200" cap="none" spc="0" normalizeH="0" baseline="0" noProof="0">
              <a:ln>
                <a:noFill/>
              </a:ln>
              <a:solidFill>
                <a:prstClr val="white"/>
              </a:solidFill>
              <a:effectLst/>
              <a:uLnTx/>
              <a:uFillTx/>
              <a:latin typeface="Helvetica"/>
              <a:ea typeface="+mn-ea"/>
              <a:cs typeface="+mn-cs"/>
            </a:endParaRPr>
          </a:p>
        </p:txBody>
      </p:sp>
      <p:sp>
        <p:nvSpPr>
          <p:cNvPr id="15" name="Freeform: Shape 14">
            <a:extLst>
              <a:ext uri="{FF2B5EF4-FFF2-40B4-BE49-F238E27FC236}">
                <a16:creationId xmlns:a16="http://schemas.microsoft.com/office/drawing/2014/main" id="{B6C8574A-12E3-47CF-BC09-1A9E217568DD}"/>
              </a:ext>
            </a:extLst>
          </p:cNvPr>
          <p:cNvSpPr/>
          <p:nvPr/>
        </p:nvSpPr>
        <p:spPr>
          <a:xfrm flipV="1">
            <a:off x="8028382" y="0"/>
            <a:ext cx="1115618" cy="915566"/>
          </a:xfrm>
          <a:custGeom>
            <a:avLst/>
            <a:gdLst>
              <a:gd name="connsiteX0" fmla="*/ 10574 w 1115618"/>
              <a:gd name="connsiteY0" fmla="*/ 915566 h 915566"/>
              <a:gd name="connsiteX1" fmla="*/ 1115618 w 1115618"/>
              <a:gd name="connsiteY1" fmla="*/ 915566 h 915566"/>
              <a:gd name="connsiteX2" fmla="*/ 1115618 w 1115618"/>
              <a:gd name="connsiteY2" fmla="*/ 70503 h 915566"/>
              <a:gd name="connsiteX3" fmla="*/ 1100406 w 1115618"/>
              <a:gd name="connsiteY3" fmla="*/ 62246 h 915566"/>
              <a:gd name="connsiteX4" fmla="*/ 792089 w 1115618"/>
              <a:gd name="connsiteY4" fmla="*/ 0 h 915566"/>
              <a:gd name="connsiteX5" fmla="*/ 0 w 1115618"/>
              <a:gd name="connsiteY5" fmla="*/ 792089 h 915566"/>
              <a:gd name="connsiteX6" fmla="*/ 4089 w 1115618"/>
              <a:gd name="connsiteY6" fmla="*/ 873076 h 915566"/>
              <a:gd name="connsiteX7" fmla="*/ 10574 w 1115618"/>
              <a:gd name="connsiteY7" fmla="*/ 915566 h 9155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618" h="915566">
                <a:moveTo>
                  <a:pt x="10574" y="915566"/>
                </a:moveTo>
                <a:lnTo>
                  <a:pt x="1115618" y="915566"/>
                </a:lnTo>
                <a:lnTo>
                  <a:pt x="1115618" y="70503"/>
                </a:lnTo>
                <a:lnTo>
                  <a:pt x="1100406" y="62246"/>
                </a:lnTo>
                <a:cubicBezTo>
                  <a:pt x="1005642" y="22164"/>
                  <a:pt x="901454" y="0"/>
                  <a:pt x="792089" y="0"/>
                </a:cubicBezTo>
                <a:cubicBezTo>
                  <a:pt x="354630" y="0"/>
                  <a:pt x="0" y="354630"/>
                  <a:pt x="0" y="792089"/>
                </a:cubicBezTo>
                <a:cubicBezTo>
                  <a:pt x="0" y="819430"/>
                  <a:pt x="1385" y="846448"/>
                  <a:pt x="4089" y="873076"/>
                </a:cubicBezTo>
                <a:lnTo>
                  <a:pt x="10574" y="915566"/>
                </a:lnTo>
                <a:close/>
              </a:path>
            </a:pathLst>
          </a:custGeom>
          <a:solidFill>
            <a:srgbClr val="CCE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Helvetica"/>
              <a:ea typeface="+mn-ea"/>
              <a:cs typeface="+mn-cs"/>
            </a:endParaRPr>
          </a:p>
        </p:txBody>
      </p:sp>
      <p:sp>
        <p:nvSpPr>
          <p:cNvPr id="18" name="Title 3">
            <a:extLst>
              <a:ext uri="{FF2B5EF4-FFF2-40B4-BE49-F238E27FC236}">
                <a16:creationId xmlns:a16="http://schemas.microsoft.com/office/drawing/2014/main" id="{84DB4345-0840-4004-8CA0-CC2CDCF29C39}"/>
              </a:ext>
            </a:extLst>
          </p:cNvPr>
          <p:cNvSpPr>
            <a:spLocks noGrp="1"/>
          </p:cNvSpPr>
          <p:nvPr>
            <p:ph type="title"/>
          </p:nvPr>
        </p:nvSpPr>
        <p:spPr>
          <a:xfrm>
            <a:off x="0" y="-73683"/>
            <a:ext cx="9140447" cy="571499"/>
          </a:xfrm>
        </p:spPr>
        <p:txBody>
          <a:bodyPr>
            <a:normAutofit/>
          </a:bodyPr>
          <a:lstStyle/>
          <a:p>
            <a:r>
              <a:rPr lang="en-GB" sz="2000" dirty="0">
                <a:solidFill>
                  <a:srgbClr val="FF0000"/>
                </a:solidFill>
              </a:rPr>
              <a:t>Sexual Harassment, online sexual abuse and sexual violence</a:t>
            </a:r>
            <a:endParaRPr lang="en-GB" sz="2000" dirty="0"/>
          </a:p>
        </p:txBody>
      </p:sp>
      <p:sp>
        <p:nvSpPr>
          <p:cNvPr id="6" name="Content Placeholder 5">
            <a:extLst>
              <a:ext uri="{FF2B5EF4-FFF2-40B4-BE49-F238E27FC236}">
                <a16:creationId xmlns:a16="http://schemas.microsoft.com/office/drawing/2014/main" id="{AE893D1C-8B58-4EE2-8292-23AB22220DD8}"/>
              </a:ext>
            </a:extLst>
          </p:cNvPr>
          <p:cNvSpPr>
            <a:spLocks noGrp="1"/>
          </p:cNvSpPr>
          <p:nvPr>
            <p:ph idx="1"/>
          </p:nvPr>
        </p:nvSpPr>
        <p:spPr>
          <a:xfrm>
            <a:off x="105727" y="675622"/>
            <a:ext cx="8928992" cy="3938614"/>
          </a:xfrm>
        </p:spPr>
        <p:txBody>
          <a:bodyPr/>
          <a:lstStyle/>
          <a:p>
            <a:pPr marL="0" indent="0">
              <a:buNone/>
            </a:pPr>
            <a:r>
              <a:rPr lang="en-GB" sz="1100" dirty="0"/>
              <a:t>308. As set out in ‘</a:t>
            </a:r>
            <a:r>
              <a:rPr lang="en-GB" sz="1100" dirty="0">
                <a:hlinkClick r:id="rId2"/>
              </a:rPr>
              <a:t>Inspecting safeguarding in early years, education and skills settings</a:t>
            </a:r>
            <a:r>
              <a:rPr lang="en-GB" sz="1100" dirty="0"/>
              <a:t>’, inspectors will expect schools, among other things, to:</a:t>
            </a:r>
          </a:p>
          <a:p>
            <a:r>
              <a:rPr lang="en-GB" sz="1100" b="1" dirty="0"/>
              <a:t>assume that sexual harassment, online sexual abuse and sexual violence are happening </a:t>
            </a:r>
            <a:r>
              <a:rPr lang="en-GB" sz="1100" dirty="0"/>
              <a:t>in and around the school, even when there are no specific reports, and put in place a whole-school approach to address them</a:t>
            </a:r>
          </a:p>
          <a:p>
            <a:r>
              <a:rPr lang="en-GB" sz="1100" dirty="0"/>
              <a:t>where incidents are reported, </a:t>
            </a:r>
            <a:r>
              <a:rPr lang="en-GB" sz="1100" b="1" dirty="0"/>
              <a:t>understand how to handle reports </a:t>
            </a:r>
            <a:r>
              <a:rPr lang="en-GB" sz="1100" dirty="0"/>
              <a:t>of sexual violence and harassment between children, both on and outside school premises, in line with the DfE’s guidance, and train their staff accordingly (including teachers delivering relationships, sex and health education)</a:t>
            </a:r>
          </a:p>
          <a:p>
            <a:r>
              <a:rPr lang="en-GB" sz="1100" dirty="0"/>
              <a:t>have good </a:t>
            </a:r>
            <a:r>
              <a:rPr lang="en-GB" sz="1100" b="1" dirty="0"/>
              <a:t>awareness of the signs </a:t>
            </a:r>
            <a:r>
              <a:rPr lang="en-GB" sz="1100" dirty="0"/>
              <a:t>that a child is being neglected or abused, as described in ‘</a:t>
            </a:r>
            <a:r>
              <a:rPr lang="en-GB" sz="1100" dirty="0">
                <a:hlinkClick r:id="rId3"/>
              </a:rPr>
              <a:t>What to do if you’re worried a child is being abused</a:t>
            </a:r>
            <a:r>
              <a:rPr lang="en-GB" sz="1100" dirty="0"/>
              <a:t>’</a:t>
            </a:r>
          </a:p>
          <a:p>
            <a:r>
              <a:rPr lang="en-GB" sz="1100" dirty="0"/>
              <a:t>be </a:t>
            </a:r>
            <a:r>
              <a:rPr lang="en-GB" sz="1100" b="1" dirty="0"/>
              <a:t>confident about what to do </a:t>
            </a:r>
            <a:r>
              <a:rPr lang="en-GB" sz="1100" dirty="0"/>
              <a:t>if a child reports that they have been sexually abused by another child</a:t>
            </a:r>
          </a:p>
          <a:p>
            <a:r>
              <a:rPr lang="en-GB" sz="1100" dirty="0"/>
              <a:t>ensure that </a:t>
            </a:r>
            <a:r>
              <a:rPr lang="en-GB" sz="1100" b="1" dirty="0"/>
              <a:t>children are taught about safeguarding risks</a:t>
            </a:r>
            <a:r>
              <a:rPr lang="en-GB" sz="1100" dirty="0"/>
              <a:t>, including online risks</a:t>
            </a:r>
          </a:p>
          <a:p>
            <a:r>
              <a:rPr lang="en-GB" sz="1100" dirty="0"/>
              <a:t>support </a:t>
            </a:r>
            <a:r>
              <a:rPr lang="en-GB" sz="1100" b="1" dirty="0"/>
              <a:t>pupils to understand what constitutes a healthy relationship</a:t>
            </a:r>
            <a:r>
              <a:rPr lang="en-GB" sz="1100" dirty="0"/>
              <a:t>, both online and offline</a:t>
            </a:r>
          </a:p>
          <a:p>
            <a:endParaRPr lang="en-GB" sz="1100" dirty="0"/>
          </a:p>
          <a:p>
            <a:pPr marL="0" indent="0">
              <a:buNone/>
            </a:pPr>
            <a:r>
              <a:rPr lang="en-GB" sz="1100" dirty="0"/>
              <a:t>309. Inspectors will not investigate allegations of harmful sexual behaviour themselves, but will ensure that allegations are reported to the appropriate authority, where that has not already happened.</a:t>
            </a:r>
          </a:p>
          <a:p>
            <a:pPr marL="0" indent="0">
              <a:buNone/>
            </a:pPr>
            <a:r>
              <a:rPr lang="en-GB" sz="1100" dirty="0"/>
              <a:t>310. </a:t>
            </a:r>
            <a:r>
              <a:rPr lang="en-GB" sz="1100" b="1" dirty="0"/>
              <a:t>Where schools do have not adequate processes in place, it is likely that safeguarding will be considered ineffective. </a:t>
            </a:r>
            <a:r>
              <a:rPr lang="en-GB" sz="1100" dirty="0"/>
              <a:t>This will impact on the leadership and management judgement, as explained below. Inspectors may also, depending on the circumstances, take this evidence into account when considering personal development and behaviour and attitude judgements (particularly in respect of pastoral support and pupils feeling safe respectively). </a:t>
            </a:r>
            <a:endParaRPr lang="en-GB" sz="600" dirty="0"/>
          </a:p>
          <a:p>
            <a:pPr marL="0" indent="0">
              <a:buNone/>
            </a:pPr>
            <a:endParaRPr lang="en-GB" sz="1100" dirty="0">
              <a:solidFill>
                <a:schemeClr val="tx1"/>
              </a:solidFill>
            </a:endParaRPr>
          </a:p>
        </p:txBody>
      </p:sp>
    </p:spTree>
    <p:extLst>
      <p:ext uri="{BB962C8B-B14F-4D97-AF65-F5344CB8AC3E}">
        <p14:creationId xmlns:p14="http://schemas.microsoft.com/office/powerpoint/2010/main" val="18932572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2F04F55F-9339-47E2-B072-E2AE77BD4EF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D9625-BBE4-49F9-B2E5-7E4F325E190A}" type="slidenum">
              <a:rPr kumimoji="0" lang="en-GB" sz="1600" b="0" i="0" u="none" strike="noStrike" kern="1200" cap="none" spc="0" normalizeH="0" baseline="0" noProof="0" smtClean="0">
                <a:ln>
                  <a:noFill/>
                </a:ln>
                <a:solidFill>
                  <a:prstClr val="white"/>
                </a:solidFill>
                <a:effectLst/>
                <a:uLnTx/>
                <a:uFillTx/>
                <a:latin typeface="Helvetic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GB" sz="1600" b="0" i="0" u="none" strike="noStrike" kern="1200" cap="none" spc="0" normalizeH="0" baseline="0" noProof="0">
              <a:ln>
                <a:noFill/>
              </a:ln>
              <a:solidFill>
                <a:prstClr val="white"/>
              </a:solidFill>
              <a:effectLst/>
              <a:uLnTx/>
              <a:uFillTx/>
              <a:latin typeface="Helvetica"/>
              <a:ea typeface="+mn-ea"/>
              <a:cs typeface="+mn-cs"/>
            </a:endParaRPr>
          </a:p>
        </p:txBody>
      </p:sp>
      <p:sp>
        <p:nvSpPr>
          <p:cNvPr id="15" name="Freeform: Shape 14">
            <a:extLst>
              <a:ext uri="{FF2B5EF4-FFF2-40B4-BE49-F238E27FC236}">
                <a16:creationId xmlns:a16="http://schemas.microsoft.com/office/drawing/2014/main" id="{B6C8574A-12E3-47CF-BC09-1A9E217568DD}"/>
              </a:ext>
            </a:extLst>
          </p:cNvPr>
          <p:cNvSpPr/>
          <p:nvPr/>
        </p:nvSpPr>
        <p:spPr>
          <a:xfrm flipV="1">
            <a:off x="8028382" y="0"/>
            <a:ext cx="1115618" cy="915566"/>
          </a:xfrm>
          <a:custGeom>
            <a:avLst/>
            <a:gdLst>
              <a:gd name="connsiteX0" fmla="*/ 10574 w 1115618"/>
              <a:gd name="connsiteY0" fmla="*/ 915566 h 915566"/>
              <a:gd name="connsiteX1" fmla="*/ 1115618 w 1115618"/>
              <a:gd name="connsiteY1" fmla="*/ 915566 h 915566"/>
              <a:gd name="connsiteX2" fmla="*/ 1115618 w 1115618"/>
              <a:gd name="connsiteY2" fmla="*/ 70503 h 915566"/>
              <a:gd name="connsiteX3" fmla="*/ 1100406 w 1115618"/>
              <a:gd name="connsiteY3" fmla="*/ 62246 h 915566"/>
              <a:gd name="connsiteX4" fmla="*/ 792089 w 1115618"/>
              <a:gd name="connsiteY4" fmla="*/ 0 h 915566"/>
              <a:gd name="connsiteX5" fmla="*/ 0 w 1115618"/>
              <a:gd name="connsiteY5" fmla="*/ 792089 h 915566"/>
              <a:gd name="connsiteX6" fmla="*/ 4089 w 1115618"/>
              <a:gd name="connsiteY6" fmla="*/ 873076 h 915566"/>
              <a:gd name="connsiteX7" fmla="*/ 10574 w 1115618"/>
              <a:gd name="connsiteY7" fmla="*/ 915566 h 9155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618" h="915566">
                <a:moveTo>
                  <a:pt x="10574" y="915566"/>
                </a:moveTo>
                <a:lnTo>
                  <a:pt x="1115618" y="915566"/>
                </a:lnTo>
                <a:lnTo>
                  <a:pt x="1115618" y="70503"/>
                </a:lnTo>
                <a:lnTo>
                  <a:pt x="1100406" y="62246"/>
                </a:lnTo>
                <a:cubicBezTo>
                  <a:pt x="1005642" y="22164"/>
                  <a:pt x="901454" y="0"/>
                  <a:pt x="792089" y="0"/>
                </a:cubicBezTo>
                <a:cubicBezTo>
                  <a:pt x="354630" y="0"/>
                  <a:pt x="0" y="354630"/>
                  <a:pt x="0" y="792089"/>
                </a:cubicBezTo>
                <a:cubicBezTo>
                  <a:pt x="0" y="819430"/>
                  <a:pt x="1385" y="846448"/>
                  <a:pt x="4089" y="873076"/>
                </a:cubicBezTo>
                <a:lnTo>
                  <a:pt x="10574" y="915566"/>
                </a:lnTo>
                <a:close/>
              </a:path>
            </a:pathLst>
          </a:custGeom>
          <a:solidFill>
            <a:srgbClr val="CCE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Helvetica"/>
              <a:ea typeface="+mn-ea"/>
              <a:cs typeface="+mn-cs"/>
            </a:endParaRPr>
          </a:p>
        </p:txBody>
      </p:sp>
      <p:sp>
        <p:nvSpPr>
          <p:cNvPr id="18" name="Title 3">
            <a:extLst>
              <a:ext uri="{FF2B5EF4-FFF2-40B4-BE49-F238E27FC236}">
                <a16:creationId xmlns:a16="http://schemas.microsoft.com/office/drawing/2014/main" id="{84DB4345-0840-4004-8CA0-CC2CDCF29C39}"/>
              </a:ext>
            </a:extLst>
          </p:cNvPr>
          <p:cNvSpPr>
            <a:spLocks noGrp="1"/>
          </p:cNvSpPr>
          <p:nvPr>
            <p:ph type="title"/>
          </p:nvPr>
        </p:nvSpPr>
        <p:spPr>
          <a:xfrm>
            <a:off x="0" y="-73683"/>
            <a:ext cx="9140447" cy="571499"/>
          </a:xfrm>
        </p:spPr>
        <p:txBody>
          <a:bodyPr>
            <a:normAutofit/>
          </a:bodyPr>
          <a:lstStyle/>
          <a:p>
            <a:r>
              <a:rPr lang="en-GB" sz="2000" dirty="0">
                <a:solidFill>
                  <a:schemeClr val="tx1"/>
                </a:solidFill>
              </a:rPr>
              <a:t>The ‘transitional period’</a:t>
            </a:r>
            <a:endParaRPr lang="en-GB" sz="2000" b="1" dirty="0"/>
          </a:p>
        </p:txBody>
      </p:sp>
      <p:sp>
        <p:nvSpPr>
          <p:cNvPr id="6" name="Content Placeholder 5">
            <a:extLst>
              <a:ext uri="{FF2B5EF4-FFF2-40B4-BE49-F238E27FC236}">
                <a16:creationId xmlns:a16="http://schemas.microsoft.com/office/drawing/2014/main" id="{AE893D1C-8B58-4EE2-8292-23AB22220DD8}"/>
              </a:ext>
            </a:extLst>
          </p:cNvPr>
          <p:cNvSpPr>
            <a:spLocks noGrp="1"/>
          </p:cNvSpPr>
          <p:nvPr>
            <p:ph idx="1"/>
          </p:nvPr>
        </p:nvSpPr>
        <p:spPr>
          <a:xfrm>
            <a:off x="105727" y="675622"/>
            <a:ext cx="8928992" cy="3938614"/>
          </a:xfrm>
        </p:spPr>
        <p:txBody>
          <a:bodyPr/>
          <a:lstStyle/>
          <a:p>
            <a:pPr marL="0" indent="0">
              <a:buNone/>
            </a:pPr>
            <a:r>
              <a:rPr lang="en-GB" sz="2000" dirty="0"/>
              <a:t>The period until March 2022 is deemed to be a ‘</a:t>
            </a:r>
            <a:r>
              <a:rPr lang="en-GB" sz="2000" dirty="0">
                <a:solidFill>
                  <a:srgbClr val="FF0000"/>
                </a:solidFill>
              </a:rPr>
              <a:t>transitional period</a:t>
            </a:r>
            <a:r>
              <a:rPr lang="en-GB" sz="2000" dirty="0"/>
              <a:t>’ during which transitional arrangements/statements linked to Covid-19 are in place.</a:t>
            </a:r>
          </a:p>
          <a:p>
            <a:pPr marL="0" indent="0">
              <a:buNone/>
            </a:pPr>
            <a:r>
              <a:rPr lang="en-GB" sz="2000" dirty="0"/>
              <a:t>This is described in paragraphs 7 and 8 and reflected in in paragraphs 7-28. </a:t>
            </a:r>
          </a:p>
          <a:p>
            <a:pPr marL="0" indent="0">
              <a:buNone/>
            </a:pPr>
            <a:r>
              <a:rPr lang="en-GB" sz="2000" dirty="0"/>
              <a:t>The transitional period arrangements will be reviewed in March 2022 (footnote 3 in the handbook).</a:t>
            </a:r>
          </a:p>
          <a:p>
            <a:pPr marL="0" indent="0">
              <a:buNone/>
            </a:pPr>
            <a:r>
              <a:rPr lang="en-GB" sz="2000" dirty="0"/>
              <a:t>This suggests it is anticipated that the changes outlined in this version of the handbook will remain in place at least until March 2022. </a:t>
            </a:r>
          </a:p>
          <a:p>
            <a:pPr marL="0" indent="0">
              <a:buNone/>
            </a:pPr>
            <a:r>
              <a:rPr lang="en-GB" sz="2000" dirty="0"/>
              <a:t>However,  Ofsted also says “We will keep our handbooks and methodology under review as circumstances change and we continue to emerge from the pandemic.”</a:t>
            </a:r>
          </a:p>
          <a:p>
            <a:pPr marL="0" indent="0">
              <a:buNone/>
            </a:pPr>
            <a:endParaRPr lang="en-GB" sz="1100" dirty="0">
              <a:solidFill>
                <a:schemeClr val="tx1"/>
              </a:solidFill>
            </a:endParaRPr>
          </a:p>
        </p:txBody>
      </p:sp>
    </p:spTree>
    <p:extLst>
      <p:ext uri="{BB962C8B-B14F-4D97-AF65-F5344CB8AC3E}">
        <p14:creationId xmlns:p14="http://schemas.microsoft.com/office/powerpoint/2010/main" val="22270365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2F04F55F-9339-47E2-B072-E2AE77BD4EF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D9625-BBE4-49F9-B2E5-7E4F325E190A}" type="slidenum">
              <a:rPr kumimoji="0" lang="en-GB" sz="1600" b="0" i="0" u="none" strike="noStrike" kern="1200" cap="none" spc="0" normalizeH="0" baseline="0" noProof="0" smtClean="0">
                <a:ln>
                  <a:noFill/>
                </a:ln>
                <a:solidFill>
                  <a:prstClr val="white"/>
                </a:solidFill>
                <a:effectLst/>
                <a:uLnTx/>
                <a:uFillTx/>
                <a:latin typeface="Helvetic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GB" sz="1600" b="0" i="0" u="none" strike="noStrike" kern="1200" cap="none" spc="0" normalizeH="0" baseline="0" noProof="0">
              <a:ln>
                <a:noFill/>
              </a:ln>
              <a:solidFill>
                <a:prstClr val="white"/>
              </a:solidFill>
              <a:effectLst/>
              <a:uLnTx/>
              <a:uFillTx/>
              <a:latin typeface="Helvetica"/>
              <a:ea typeface="+mn-ea"/>
              <a:cs typeface="+mn-cs"/>
            </a:endParaRPr>
          </a:p>
        </p:txBody>
      </p:sp>
      <p:sp>
        <p:nvSpPr>
          <p:cNvPr id="15" name="Freeform: Shape 14">
            <a:extLst>
              <a:ext uri="{FF2B5EF4-FFF2-40B4-BE49-F238E27FC236}">
                <a16:creationId xmlns:a16="http://schemas.microsoft.com/office/drawing/2014/main" id="{B6C8574A-12E3-47CF-BC09-1A9E217568DD}"/>
              </a:ext>
            </a:extLst>
          </p:cNvPr>
          <p:cNvSpPr/>
          <p:nvPr/>
        </p:nvSpPr>
        <p:spPr>
          <a:xfrm flipV="1">
            <a:off x="8028382" y="0"/>
            <a:ext cx="1115618" cy="915566"/>
          </a:xfrm>
          <a:custGeom>
            <a:avLst/>
            <a:gdLst>
              <a:gd name="connsiteX0" fmla="*/ 10574 w 1115618"/>
              <a:gd name="connsiteY0" fmla="*/ 915566 h 915566"/>
              <a:gd name="connsiteX1" fmla="*/ 1115618 w 1115618"/>
              <a:gd name="connsiteY1" fmla="*/ 915566 h 915566"/>
              <a:gd name="connsiteX2" fmla="*/ 1115618 w 1115618"/>
              <a:gd name="connsiteY2" fmla="*/ 70503 h 915566"/>
              <a:gd name="connsiteX3" fmla="*/ 1100406 w 1115618"/>
              <a:gd name="connsiteY3" fmla="*/ 62246 h 915566"/>
              <a:gd name="connsiteX4" fmla="*/ 792089 w 1115618"/>
              <a:gd name="connsiteY4" fmla="*/ 0 h 915566"/>
              <a:gd name="connsiteX5" fmla="*/ 0 w 1115618"/>
              <a:gd name="connsiteY5" fmla="*/ 792089 h 915566"/>
              <a:gd name="connsiteX6" fmla="*/ 4089 w 1115618"/>
              <a:gd name="connsiteY6" fmla="*/ 873076 h 915566"/>
              <a:gd name="connsiteX7" fmla="*/ 10574 w 1115618"/>
              <a:gd name="connsiteY7" fmla="*/ 915566 h 9155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618" h="915566">
                <a:moveTo>
                  <a:pt x="10574" y="915566"/>
                </a:moveTo>
                <a:lnTo>
                  <a:pt x="1115618" y="915566"/>
                </a:lnTo>
                <a:lnTo>
                  <a:pt x="1115618" y="70503"/>
                </a:lnTo>
                <a:lnTo>
                  <a:pt x="1100406" y="62246"/>
                </a:lnTo>
                <a:cubicBezTo>
                  <a:pt x="1005642" y="22164"/>
                  <a:pt x="901454" y="0"/>
                  <a:pt x="792089" y="0"/>
                </a:cubicBezTo>
                <a:cubicBezTo>
                  <a:pt x="354630" y="0"/>
                  <a:pt x="0" y="354630"/>
                  <a:pt x="0" y="792089"/>
                </a:cubicBezTo>
                <a:cubicBezTo>
                  <a:pt x="0" y="819430"/>
                  <a:pt x="1385" y="846448"/>
                  <a:pt x="4089" y="873076"/>
                </a:cubicBezTo>
                <a:lnTo>
                  <a:pt x="10574" y="915566"/>
                </a:lnTo>
                <a:close/>
              </a:path>
            </a:pathLst>
          </a:custGeom>
          <a:solidFill>
            <a:srgbClr val="CCE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Helvetica"/>
              <a:ea typeface="+mn-ea"/>
              <a:cs typeface="+mn-cs"/>
            </a:endParaRPr>
          </a:p>
        </p:txBody>
      </p:sp>
      <p:sp>
        <p:nvSpPr>
          <p:cNvPr id="18" name="Title 3">
            <a:extLst>
              <a:ext uri="{FF2B5EF4-FFF2-40B4-BE49-F238E27FC236}">
                <a16:creationId xmlns:a16="http://schemas.microsoft.com/office/drawing/2014/main" id="{84DB4345-0840-4004-8CA0-CC2CDCF29C39}"/>
              </a:ext>
            </a:extLst>
          </p:cNvPr>
          <p:cNvSpPr>
            <a:spLocks noGrp="1"/>
          </p:cNvSpPr>
          <p:nvPr>
            <p:ph type="title"/>
          </p:nvPr>
        </p:nvSpPr>
        <p:spPr>
          <a:xfrm>
            <a:off x="0" y="-73683"/>
            <a:ext cx="9140447" cy="571499"/>
          </a:xfrm>
        </p:spPr>
        <p:txBody>
          <a:bodyPr>
            <a:normAutofit/>
          </a:bodyPr>
          <a:lstStyle/>
          <a:p>
            <a:r>
              <a:rPr lang="en-GB" sz="2000" dirty="0">
                <a:solidFill>
                  <a:schemeClr val="tx1"/>
                </a:solidFill>
              </a:rPr>
              <a:t>Preparation and planning (the preparation call)</a:t>
            </a:r>
            <a:endParaRPr lang="en-GB" sz="2000" b="1" dirty="0"/>
          </a:p>
        </p:txBody>
      </p:sp>
      <p:sp>
        <p:nvSpPr>
          <p:cNvPr id="6" name="Content Placeholder 5">
            <a:extLst>
              <a:ext uri="{FF2B5EF4-FFF2-40B4-BE49-F238E27FC236}">
                <a16:creationId xmlns:a16="http://schemas.microsoft.com/office/drawing/2014/main" id="{AE893D1C-8B58-4EE2-8292-23AB22220DD8}"/>
              </a:ext>
            </a:extLst>
          </p:cNvPr>
          <p:cNvSpPr>
            <a:spLocks noGrp="1"/>
          </p:cNvSpPr>
          <p:nvPr>
            <p:ph idx="1"/>
          </p:nvPr>
        </p:nvSpPr>
        <p:spPr>
          <a:xfrm>
            <a:off x="105727" y="675622"/>
            <a:ext cx="8928992" cy="3938614"/>
          </a:xfrm>
        </p:spPr>
        <p:txBody>
          <a:bodyPr/>
          <a:lstStyle/>
          <a:p>
            <a:pPr marL="0" indent="0">
              <a:buNone/>
            </a:pPr>
            <a:endParaRPr lang="en-GB" sz="1100" dirty="0"/>
          </a:p>
          <a:p>
            <a:pPr marL="0" indent="0">
              <a:buNone/>
            </a:pPr>
            <a:endParaRPr lang="en-GB" sz="1100" dirty="0"/>
          </a:p>
          <a:p>
            <a:pPr marL="0" indent="0">
              <a:buNone/>
            </a:pPr>
            <a:endParaRPr lang="en-GB" sz="1100" dirty="0"/>
          </a:p>
          <a:p>
            <a:pPr marL="0" indent="0">
              <a:buNone/>
            </a:pPr>
            <a:r>
              <a:rPr lang="en-GB" sz="1100" dirty="0"/>
              <a:t>9. </a:t>
            </a:r>
            <a:r>
              <a:rPr lang="en-GB" sz="1800" dirty="0"/>
              <a:t>During the preparation phone call with the headteacher, the lead inspector will seek to understand the specific impact of COVID-19 on the school community and how the school’s leaders responded to the situation, </a:t>
            </a:r>
            <a:r>
              <a:rPr lang="en-GB" sz="1800" dirty="0">
                <a:solidFill>
                  <a:srgbClr val="FF0000"/>
                </a:solidFill>
              </a:rPr>
              <a:t>including any specific plans for the transitional period.’</a:t>
            </a:r>
          </a:p>
          <a:p>
            <a:pPr marL="0" indent="0">
              <a:buNone/>
            </a:pPr>
            <a:endParaRPr lang="en-GB" sz="1100" dirty="0">
              <a:solidFill>
                <a:schemeClr val="tx1"/>
              </a:solidFill>
            </a:endParaRPr>
          </a:p>
        </p:txBody>
      </p:sp>
    </p:spTree>
    <p:extLst>
      <p:ext uri="{BB962C8B-B14F-4D97-AF65-F5344CB8AC3E}">
        <p14:creationId xmlns:p14="http://schemas.microsoft.com/office/powerpoint/2010/main" val="4060084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2F04F55F-9339-47E2-B072-E2AE77BD4EF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D9625-BBE4-49F9-B2E5-7E4F325E190A}" type="slidenum">
              <a:rPr kumimoji="0" lang="en-GB" sz="1600" b="0" i="0" u="none" strike="noStrike" kern="1200" cap="none" spc="0" normalizeH="0" baseline="0" noProof="0" smtClean="0">
                <a:ln>
                  <a:noFill/>
                </a:ln>
                <a:solidFill>
                  <a:prstClr val="white"/>
                </a:solidFill>
                <a:effectLst/>
                <a:uLnTx/>
                <a:uFillTx/>
                <a:latin typeface="Helvetic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GB" sz="1600" b="0" i="0" u="none" strike="noStrike" kern="1200" cap="none" spc="0" normalizeH="0" baseline="0" noProof="0">
              <a:ln>
                <a:noFill/>
              </a:ln>
              <a:solidFill>
                <a:prstClr val="white"/>
              </a:solidFill>
              <a:effectLst/>
              <a:uLnTx/>
              <a:uFillTx/>
              <a:latin typeface="Helvetica"/>
              <a:ea typeface="+mn-ea"/>
              <a:cs typeface="+mn-cs"/>
            </a:endParaRPr>
          </a:p>
        </p:txBody>
      </p:sp>
      <p:sp>
        <p:nvSpPr>
          <p:cNvPr id="15" name="Freeform: Shape 14">
            <a:extLst>
              <a:ext uri="{FF2B5EF4-FFF2-40B4-BE49-F238E27FC236}">
                <a16:creationId xmlns:a16="http://schemas.microsoft.com/office/drawing/2014/main" id="{B6C8574A-12E3-47CF-BC09-1A9E217568DD}"/>
              </a:ext>
            </a:extLst>
          </p:cNvPr>
          <p:cNvSpPr/>
          <p:nvPr/>
        </p:nvSpPr>
        <p:spPr>
          <a:xfrm flipV="1">
            <a:off x="8028382" y="0"/>
            <a:ext cx="1115618" cy="915566"/>
          </a:xfrm>
          <a:custGeom>
            <a:avLst/>
            <a:gdLst>
              <a:gd name="connsiteX0" fmla="*/ 10574 w 1115618"/>
              <a:gd name="connsiteY0" fmla="*/ 915566 h 915566"/>
              <a:gd name="connsiteX1" fmla="*/ 1115618 w 1115618"/>
              <a:gd name="connsiteY1" fmla="*/ 915566 h 915566"/>
              <a:gd name="connsiteX2" fmla="*/ 1115618 w 1115618"/>
              <a:gd name="connsiteY2" fmla="*/ 70503 h 915566"/>
              <a:gd name="connsiteX3" fmla="*/ 1100406 w 1115618"/>
              <a:gd name="connsiteY3" fmla="*/ 62246 h 915566"/>
              <a:gd name="connsiteX4" fmla="*/ 792089 w 1115618"/>
              <a:gd name="connsiteY4" fmla="*/ 0 h 915566"/>
              <a:gd name="connsiteX5" fmla="*/ 0 w 1115618"/>
              <a:gd name="connsiteY5" fmla="*/ 792089 h 915566"/>
              <a:gd name="connsiteX6" fmla="*/ 4089 w 1115618"/>
              <a:gd name="connsiteY6" fmla="*/ 873076 h 915566"/>
              <a:gd name="connsiteX7" fmla="*/ 10574 w 1115618"/>
              <a:gd name="connsiteY7" fmla="*/ 915566 h 9155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618" h="915566">
                <a:moveTo>
                  <a:pt x="10574" y="915566"/>
                </a:moveTo>
                <a:lnTo>
                  <a:pt x="1115618" y="915566"/>
                </a:lnTo>
                <a:lnTo>
                  <a:pt x="1115618" y="70503"/>
                </a:lnTo>
                <a:lnTo>
                  <a:pt x="1100406" y="62246"/>
                </a:lnTo>
                <a:cubicBezTo>
                  <a:pt x="1005642" y="22164"/>
                  <a:pt x="901454" y="0"/>
                  <a:pt x="792089" y="0"/>
                </a:cubicBezTo>
                <a:cubicBezTo>
                  <a:pt x="354630" y="0"/>
                  <a:pt x="0" y="354630"/>
                  <a:pt x="0" y="792089"/>
                </a:cubicBezTo>
                <a:cubicBezTo>
                  <a:pt x="0" y="819430"/>
                  <a:pt x="1385" y="846448"/>
                  <a:pt x="4089" y="873076"/>
                </a:cubicBezTo>
                <a:lnTo>
                  <a:pt x="10574" y="915566"/>
                </a:lnTo>
                <a:close/>
              </a:path>
            </a:pathLst>
          </a:custGeom>
          <a:solidFill>
            <a:srgbClr val="CCE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Helvetica"/>
              <a:ea typeface="+mn-ea"/>
              <a:cs typeface="+mn-cs"/>
            </a:endParaRPr>
          </a:p>
        </p:txBody>
      </p:sp>
      <p:sp>
        <p:nvSpPr>
          <p:cNvPr id="18" name="Title 3">
            <a:extLst>
              <a:ext uri="{FF2B5EF4-FFF2-40B4-BE49-F238E27FC236}">
                <a16:creationId xmlns:a16="http://schemas.microsoft.com/office/drawing/2014/main" id="{84DB4345-0840-4004-8CA0-CC2CDCF29C39}"/>
              </a:ext>
            </a:extLst>
          </p:cNvPr>
          <p:cNvSpPr>
            <a:spLocks noGrp="1"/>
          </p:cNvSpPr>
          <p:nvPr>
            <p:ph type="title"/>
          </p:nvPr>
        </p:nvSpPr>
        <p:spPr>
          <a:xfrm>
            <a:off x="0" y="-73683"/>
            <a:ext cx="9140447" cy="571499"/>
          </a:xfrm>
        </p:spPr>
        <p:txBody>
          <a:bodyPr>
            <a:normAutofit/>
          </a:bodyPr>
          <a:lstStyle/>
          <a:p>
            <a:r>
              <a:rPr lang="en-GB" sz="2000" dirty="0">
                <a:solidFill>
                  <a:schemeClr val="tx1"/>
                </a:solidFill>
              </a:rPr>
              <a:t>This paragraph on curriculum now mentions the transitional period</a:t>
            </a:r>
            <a:endParaRPr lang="en-GB" sz="2000" b="1" dirty="0"/>
          </a:p>
        </p:txBody>
      </p:sp>
      <p:sp>
        <p:nvSpPr>
          <p:cNvPr id="6" name="Content Placeholder 5">
            <a:extLst>
              <a:ext uri="{FF2B5EF4-FFF2-40B4-BE49-F238E27FC236}">
                <a16:creationId xmlns:a16="http://schemas.microsoft.com/office/drawing/2014/main" id="{AE893D1C-8B58-4EE2-8292-23AB22220DD8}"/>
              </a:ext>
            </a:extLst>
          </p:cNvPr>
          <p:cNvSpPr>
            <a:spLocks noGrp="1"/>
          </p:cNvSpPr>
          <p:nvPr>
            <p:ph idx="1"/>
          </p:nvPr>
        </p:nvSpPr>
        <p:spPr>
          <a:xfrm>
            <a:off x="105727" y="675622"/>
            <a:ext cx="8928992" cy="3938614"/>
          </a:xfrm>
        </p:spPr>
        <p:txBody>
          <a:bodyPr/>
          <a:lstStyle/>
          <a:p>
            <a:pPr marL="0" indent="0">
              <a:buNone/>
            </a:pPr>
            <a:endParaRPr lang="en-GB" sz="1100" dirty="0"/>
          </a:p>
          <a:p>
            <a:pPr marL="0" indent="0">
              <a:buNone/>
            </a:pPr>
            <a:endParaRPr lang="en-GB" sz="1100" dirty="0"/>
          </a:p>
          <a:p>
            <a:pPr marL="0" indent="0">
              <a:buNone/>
            </a:pPr>
            <a:endParaRPr lang="en-GB" sz="1100" dirty="0"/>
          </a:p>
          <a:p>
            <a:pPr marL="0" indent="0">
              <a:buNone/>
            </a:pPr>
            <a:r>
              <a:rPr lang="en-GB" sz="1600" dirty="0"/>
              <a:t>205. Inspectors will bear in mind that developing and embedding an effective curriculum takes time, and that leaders may only be partway through the process of adopting or redeveloping a curriculum. If leaders have an accurate, evaluative understanding of current curriculum practice in their school and have identified appropriate next steps (</a:t>
            </a:r>
            <a:r>
              <a:rPr lang="en-GB" sz="1600" u="sng" dirty="0"/>
              <a:t>taking into account any impact of COVID-19</a:t>
            </a:r>
            <a:r>
              <a:rPr lang="en-GB" sz="1600" dirty="0"/>
              <a:t>) to improve curriculum quality and develop curriculum expertise across the school, inspectors will evaluate ‘intent’ favourably when reaching the holistic quality of education judgement. They will recognise that the criteria for a judgement of good are the best fit. </a:t>
            </a:r>
            <a:r>
              <a:rPr lang="en-GB" sz="1600" dirty="0">
                <a:solidFill>
                  <a:srgbClr val="FF0000"/>
                </a:solidFill>
              </a:rPr>
              <a:t>They will also, where relevant, take into account any transitional provisions that are in place.</a:t>
            </a:r>
          </a:p>
          <a:p>
            <a:pPr marL="0" indent="0">
              <a:buNone/>
            </a:pPr>
            <a:endParaRPr lang="en-GB" sz="1100" dirty="0">
              <a:solidFill>
                <a:schemeClr val="tx1"/>
              </a:solidFill>
            </a:endParaRPr>
          </a:p>
        </p:txBody>
      </p:sp>
    </p:spTree>
    <p:extLst>
      <p:ext uri="{BB962C8B-B14F-4D97-AF65-F5344CB8AC3E}">
        <p14:creationId xmlns:p14="http://schemas.microsoft.com/office/powerpoint/2010/main" val="29584876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2F04F55F-9339-47E2-B072-E2AE77BD4EF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D9625-BBE4-49F9-B2E5-7E4F325E190A}" type="slidenum">
              <a:rPr kumimoji="0" lang="en-GB" sz="1600" b="0" i="0" u="none" strike="noStrike" kern="1200" cap="none" spc="0" normalizeH="0" baseline="0" noProof="0" smtClean="0">
                <a:ln>
                  <a:noFill/>
                </a:ln>
                <a:solidFill>
                  <a:prstClr val="white"/>
                </a:solidFill>
                <a:effectLst/>
                <a:uLnTx/>
                <a:uFillTx/>
                <a:latin typeface="Helvetic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GB" sz="1600" b="0" i="0" u="none" strike="noStrike" kern="1200" cap="none" spc="0" normalizeH="0" baseline="0" noProof="0">
              <a:ln>
                <a:noFill/>
              </a:ln>
              <a:solidFill>
                <a:prstClr val="white"/>
              </a:solidFill>
              <a:effectLst/>
              <a:uLnTx/>
              <a:uFillTx/>
              <a:latin typeface="Helvetica"/>
              <a:ea typeface="+mn-ea"/>
              <a:cs typeface="+mn-cs"/>
            </a:endParaRPr>
          </a:p>
        </p:txBody>
      </p:sp>
      <p:sp>
        <p:nvSpPr>
          <p:cNvPr id="15" name="Freeform: Shape 14">
            <a:extLst>
              <a:ext uri="{FF2B5EF4-FFF2-40B4-BE49-F238E27FC236}">
                <a16:creationId xmlns:a16="http://schemas.microsoft.com/office/drawing/2014/main" id="{B6C8574A-12E3-47CF-BC09-1A9E217568DD}"/>
              </a:ext>
            </a:extLst>
          </p:cNvPr>
          <p:cNvSpPr/>
          <p:nvPr/>
        </p:nvSpPr>
        <p:spPr>
          <a:xfrm flipV="1">
            <a:off x="8028382" y="0"/>
            <a:ext cx="1115618" cy="915566"/>
          </a:xfrm>
          <a:custGeom>
            <a:avLst/>
            <a:gdLst>
              <a:gd name="connsiteX0" fmla="*/ 10574 w 1115618"/>
              <a:gd name="connsiteY0" fmla="*/ 915566 h 915566"/>
              <a:gd name="connsiteX1" fmla="*/ 1115618 w 1115618"/>
              <a:gd name="connsiteY1" fmla="*/ 915566 h 915566"/>
              <a:gd name="connsiteX2" fmla="*/ 1115618 w 1115618"/>
              <a:gd name="connsiteY2" fmla="*/ 70503 h 915566"/>
              <a:gd name="connsiteX3" fmla="*/ 1100406 w 1115618"/>
              <a:gd name="connsiteY3" fmla="*/ 62246 h 915566"/>
              <a:gd name="connsiteX4" fmla="*/ 792089 w 1115618"/>
              <a:gd name="connsiteY4" fmla="*/ 0 h 915566"/>
              <a:gd name="connsiteX5" fmla="*/ 0 w 1115618"/>
              <a:gd name="connsiteY5" fmla="*/ 792089 h 915566"/>
              <a:gd name="connsiteX6" fmla="*/ 4089 w 1115618"/>
              <a:gd name="connsiteY6" fmla="*/ 873076 h 915566"/>
              <a:gd name="connsiteX7" fmla="*/ 10574 w 1115618"/>
              <a:gd name="connsiteY7" fmla="*/ 915566 h 9155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618" h="915566">
                <a:moveTo>
                  <a:pt x="10574" y="915566"/>
                </a:moveTo>
                <a:lnTo>
                  <a:pt x="1115618" y="915566"/>
                </a:lnTo>
                <a:lnTo>
                  <a:pt x="1115618" y="70503"/>
                </a:lnTo>
                <a:lnTo>
                  <a:pt x="1100406" y="62246"/>
                </a:lnTo>
                <a:cubicBezTo>
                  <a:pt x="1005642" y="22164"/>
                  <a:pt x="901454" y="0"/>
                  <a:pt x="792089" y="0"/>
                </a:cubicBezTo>
                <a:cubicBezTo>
                  <a:pt x="354630" y="0"/>
                  <a:pt x="0" y="354630"/>
                  <a:pt x="0" y="792089"/>
                </a:cubicBezTo>
                <a:cubicBezTo>
                  <a:pt x="0" y="819430"/>
                  <a:pt x="1385" y="846448"/>
                  <a:pt x="4089" y="873076"/>
                </a:cubicBezTo>
                <a:lnTo>
                  <a:pt x="10574" y="915566"/>
                </a:lnTo>
                <a:close/>
              </a:path>
            </a:pathLst>
          </a:custGeom>
          <a:solidFill>
            <a:srgbClr val="CCE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Helvetica"/>
              <a:ea typeface="+mn-ea"/>
              <a:cs typeface="+mn-cs"/>
            </a:endParaRPr>
          </a:p>
        </p:txBody>
      </p:sp>
      <p:sp>
        <p:nvSpPr>
          <p:cNvPr id="18" name="Title 3">
            <a:extLst>
              <a:ext uri="{FF2B5EF4-FFF2-40B4-BE49-F238E27FC236}">
                <a16:creationId xmlns:a16="http://schemas.microsoft.com/office/drawing/2014/main" id="{84DB4345-0840-4004-8CA0-CC2CDCF29C39}"/>
              </a:ext>
            </a:extLst>
          </p:cNvPr>
          <p:cNvSpPr>
            <a:spLocks noGrp="1"/>
          </p:cNvSpPr>
          <p:nvPr>
            <p:ph type="title"/>
          </p:nvPr>
        </p:nvSpPr>
        <p:spPr>
          <a:xfrm>
            <a:off x="0" y="-73683"/>
            <a:ext cx="9140447" cy="571499"/>
          </a:xfrm>
        </p:spPr>
        <p:txBody>
          <a:bodyPr>
            <a:normAutofit/>
          </a:bodyPr>
          <a:lstStyle/>
          <a:p>
            <a:r>
              <a:rPr lang="en-GB" sz="2000" dirty="0"/>
              <a:t>Curriculum  and tutoring</a:t>
            </a:r>
            <a:endParaRPr lang="en-GB" sz="2000" b="1" dirty="0"/>
          </a:p>
        </p:txBody>
      </p:sp>
      <p:sp>
        <p:nvSpPr>
          <p:cNvPr id="6" name="Content Placeholder 5">
            <a:extLst>
              <a:ext uri="{FF2B5EF4-FFF2-40B4-BE49-F238E27FC236}">
                <a16:creationId xmlns:a16="http://schemas.microsoft.com/office/drawing/2014/main" id="{AE893D1C-8B58-4EE2-8292-23AB22220DD8}"/>
              </a:ext>
            </a:extLst>
          </p:cNvPr>
          <p:cNvSpPr>
            <a:spLocks noGrp="1"/>
          </p:cNvSpPr>
          <p:nvPr>
            <p:ph idx="1"/>
          </p:nvPr>
        </p:nvSpPr>
        <p:spPr>
          <a:xfrm>
            <a:off x="105727" y="675622"/>
            <a:ext cx="8928992" cy="3938614"/>
          </a:xfrm>
        </p:spPr>
        <p:txBody>
          <a:bodyPr/>
          <a:lstStyle/>
          <a:p>
            <a:pPr marL="0" indent="0">
              <a:buNone/>
            </a:pPr>
            <a:endParaRPr lang="en-GB" sz="1100" dirty="0"/>
          </a:p>
          <a:p>
            <a:pPr marL="0" indent="0">
              <a:buNone/>
            </a:pPr>
            <a:endParaRPr lang="en-GB" sz="1100" dirty="0"/>
          </a:p>
          <a:p>
            <a:pPr marL="0" indent="0">
              <a:buNone/>
            </a:pPr>
            <a:endParaRPr lang="en-GB" sz="1100" dirty="0"/>
          </a:p>
          <a:p>
            <a:pPr marL="0" indent="0">
              <a:buNone/>
            </a:pPr>
            <a:r>
              <a:rPr lang="en-GB" sz="2000" dirty="0"/>
              <a:t>new paragraph 15 refers specifically to </a:t>
            </a:r>
            <a:r>
              <a:rPr lang="en-GB" sz="2000" b="1" dirty="0"/>
              <a:t>tutoring</a:t>
            </a:r>
            <a:r>
              <a:rPr lang="en-GB" sz="2000" dirty="0"/>
              <a:t>: </a:t>
            </a:r>
          </a:p>
          <a:p>
            <a:pPr marL="0" indent="0">
              <a:buNone/>
            </a:pPr>
            <a:endParaRPr lang="en-GB" sz="2000" dirty="0"/>
          </a:p>
          <a:p>
            <a:pPr marL="0" indent="0">
              <a:buNone/>
            </a:pPr>
            <a:r>
              <a:rPr lang="en-GB" sz="2000" dirty="0">
                <a:solidFill>
                  <a:srgbClr val="FF0000"/>
                </a:solidFill>
              </a:rPr>
              <a:t>15. Where the school is directly deploying tutors to support education recovery from the pandemic, </a:t>
            </a:r>
            <a:r>
              <a:rPr lang="en-GB" sz="2000" b="1" dirty="0">
                <a:solidFill>
                  <a:srgbClr val="FF0000"/>
                </a:solidFill>
              </a:rPr>
              <a:t>inspectors will consider how their deployment supports the aims of the school curriculum</a:t>
            </a:r>
            <a:r>
              <a:rPr lang="en-GB" sz="2000" dirty="0">
                <a:solidFill>
                  <a:srgbClr val="FF0000"/>
                </a:solidFill>
              </a:rPr>
              <a:t>. Use of tutors will be integrated into the evaluation of quality of education and leadership and management and </a:t>
            </a:r>
            <a:r>
              <a:rPr lang="en-GB" sz="2000" b="1" dirty="0">
                <a:solidFill>
                  <a:srgbClr val="FF0000"/>
                </a:solidFill>
              </a:rPr>
              <a:t>will not be inspected in its own right</a:t>
            </a:r>
            <a:r>
              <a:rPr lang="en-GB" sz="2000" dirty="0">
                <a:solidFill>
                  <a:srgbClr val="FF0000"/>
                </a:solidFill>
              </a:rPr>
              <a:t>.</a:t>
            </a:r>
          </a:p>
          <a:p>
            <a:pPr marL="0" indent="0">
              <a:buNone/>
            </a:pPr>
            <a:endParaRPr lang="en-GB" sz="1100" dirty="0">
              <a:solidFill>
                <a:schemeClr val="tx1"/>
              </a:solidFill>
            </a:endParaRPr>
          </a:p>
        </p:txBody>
      </p:sp>
    </p:spTree>
    <p:extLst>
      <p:ext uri="{BB962C8B-B14F-4D97-AF65-F5344CB8AC3E}">
        <p14:creationId xmlns:p14="http://schemas.microsoft.com/office/powerpoint/2010/main" val="23948449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2F04F55F-9339-47E2-B072-E2AE77BD4EF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D9625-BBE4-49F9-B2E5-7E4F325E190A}" type="slidenum">
              <a:rPr kumimoji="0" lang="en-GB" sz="1600" b="0" i="0" u="none" strike="noStrike" kern="1200" cap="none" spc="0" normalizeH="0" baseline="0" noProof="0" smtClean="0">
                <a:ln>
                  <a:noFill/>
                </a:ln>
                <a:solidFill>
                  <a:prstClr val="white"/>
                </a:solidFill>
                <a:effectLst/>
                <a:uLnTx/>
                <a:uFillTx/>
                <a:latin typeface="Helvetic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GB" sz="1600" b="0" i="0" u="none" strike="noStrike" kern="1200" cap="none" spc="0" normalizeH="0" baseline="0" noProof="0">
              <a:ln>
                <a:noFill/>
              </a:ln>
              <a:solidFill>
                <a:prstClr val="white"/>
              </a:solidFill>
              <a:effectLst/>
              <a:uLnTx/>
              <a:uFillTx/>
              <a:latin typeface="Helvetica"/>
              <a:ea typeface="+mn-ea"/>
              <a:cs typeface="+mn-cs"/>
            </a:endParaRPr>
          </a:p>
        </p:txBody>
      </p:sp>
      <p:sp>
        <p:nvSpPr>
          <p:cNvPr id="15" name="Freeform: Shape 14">
            <a:extLst>
              <a:ext uri="{FF2B5EF4-FFF2-40B4-BE49-F238E27FC236}">
                <a16:creationId xmlns:a16="http://schemas.microsoft.com/office/drawing/2014/main" id="{B6C8574A-12E3-47CF-BC09-1A9E217568DD}"/>
              </a:ext>
            </a:extLst>
          </p:cNvPr>
          <p:cNvSpPr/>
          <p:nvPr/>
        </p:nvSpPr>
        <p:spPr>
          <a:xfrm flipV="1">
            <a:off x="8028382" y="0"/>
            <a:ext cx="1115618" cy="915566"/>
          </a:xfrm>
          <a:custGeom>
            <a:avLst/>
            <a:gdLst>
              <a:gd name="connsiteX0" fmla="*/ 10574 w 1115618"/>
              <a:gd name="connsiteY0" fmla="*/ 915566 h 915566"/>
              <a:gd name="connsiteX1" fmla="*/ 1115618 w 1115618"/>
              <a:gd name="connsiteY1" fmla="*/ 915566 h 915566"/>
              <a:gd name="connsiteX2" fmla="*/ 1115618 w 1115618"/>
              <a:gd name="connsiteY2" fmla="*/ 70503 h 915566"/>
              <a:gd name="connsiteX3" fmla="*/ 1100406 w 1115618"/>
              <a:gd name="connsiteY3" fmla="*/ 62246 h 915566"/>
              <a:gd name="connsiteX4" fmla="*/ 792089 w 1115618"/>
              <a:gd name="connsiteY4" fmla="*/ 0 h 915566"/>
              <a:gd name="connsiteX5" fmla="*/ 0 w 1115618"/>
              <a:gd name="connsiteY5" fmla="*/ 792089 h 915566"/>
              <a:gd name="connsiteX6" fmla="*/ 4089 w 1115618"/>
              <a:gd name="connsiteY6" fmla="*/ 873076 h 915566"/>
              <a:gd name="connsiteX7" fmla="*/ 10574 w 1115618"/>
              <a:gd name="connsiteY7" fmla="*/ 915566 h 9155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618" h="915566">
                <a:moveTo>
                  <a:pt x="10574" y="915566"/>
                </a:moveTo>
                <a:lnTo>
                  <a:pt x="1115618" y="915566"/>
                </a:lnTo>
                <a:lnTo>
                  <a:pt x="1115618" y="70503"/>
                </a:lnTo>
                <a:lnTo>
                  <a:pt x="1100406" y="62246"/>
                </a:lnTo>
                <a:cubicBezTo>
                  <a:pt x="1005642" y="22164"/>
                  <a:pt x="901454" y="0"/>
                  <a:pt x="792089" y="0"/>
                </a:cubicBezTo>
                <a:cubicBezTo>
                  <a:pt x="354630" y="0"/>
                  <a:pt x="0" y="354630"/>
                  <a:pt x="0" y="792089"/>
                </a:cubicBezTo>
                <a:cubicBezTo>
                  <a:pt x="0" y="819430"/>
                  <a:pt x="1385" y="846448"/>
                  <a:pt x="4089" y="873076"/>
                </a:cubicBezTo>
                <a:lnTo>
                  <a:pt x="10574" y="915566"/>
                </a:lnTo>
                <a:close/>
              </a:path>
            </a:pathLst>
          </a:custGeom>
          <a:solidFill>
            <a:srgbClr val="CCE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Helvetica"/>
              <a:ea typeface="+mn-ea"/>
              <a:cs typeface="+mn-cs"/>
            </a:endParaRPr>
          </a:p>
        </p:txBody>
      </p:sp>
      <p:sp>
        <p:nvSpPr>
          <p:cNvPr id="18" name="Title 3">
            <a:extLst>
              <a:ext uri="{FF2B5EF4-FFF2-40B4-BE49-F238E27FC236}">
                <a16:creationId xmlns:a16="http://schemas.microsoft.com/office/drawing/2014/main" id="{84DB4345-0840-4004-8CA0-CC2CDCF29C39}"/>
              </a:ext>
            </a:extLst>
          </p:cNvPr>
          <p:cNvSpPr>
            <a:spLocks noGrp="1"/>
          </p:cNvSpPr>
          <p:nvPr>
            <p:ph type="title"/>
          </p:nvPr>
        </p:nvSpPr>
        <p:spPr>
          <a:xfrm>
            <a:off x="0" y="-73683"/>
            <a:ext cx="9140447" cy="571499"/>
          </a:xfrm>
        </p:spPr>
        <p:txBody>
          <a:bodyPr>
            <a:normAutofit/>
          </a:bodyPr>
          <a:lstStyle/>
          <a:p>
            <a:endParaRPr lang="en-GB" sz="2000" dirty="0"/>
          </a:p>
        </p:txBody>
      </p:sp>
      <p:sp>
        <p:nvSpPr>
          <p:cNvPr id="6" name="Content Placeholder 5">
            <a:extLst>
              <a:ext uri="{FF2B5EF4-FFF2-40B4-BE49-F238E27FC236}">
                <a16:creationId xmlns:a16="http://schemas.microsoft.com/office/drawing/2014/main" id="{AE893D1C-8B58-4EE2-8292-23AB22220DD8}"/>
              </a:ext>
            </a:extLst>
          </p:cNvPr>
          <p:cNvSpPr>
            <a:spLocks noGrp="1"/>
          </p:cNvSpPr>
          <p:nvPr>
            <p:ph idx="1"/>
          </p:nvPr>
        </p:nvSpPr>
        <p:spPr>
          <a:xfrm>
            <a:off x="107504" y="793376"/>
            <a:ext cx="8928992" cy="3938614"/>
          </a:xfrm>
        </p:spPr>
        <p:txBody>
          <a:bodyPr/>
          <a:lstStyle/>
          <a:p>
            <a:pPr marL="0" indent="0" algn="ctr">
              <a:buNone/>
            </a:pPr>
            <a:endParaRPr lang="en-GB" sz="2000" dirty="0">
              <a:solidFill>
                <a:schemeClr val="tx1"/>
              </a:solidFill>
            </a:endParaRPr>
          </a:p>
          <a:p>
            <a:pPr marL="0" indent="0" algn="ctr">
              <a:buNone/>
            </a:pPr>
            <a:r>
              <a:rPr lang="en-GB" sz="2800" dirty="0">
                <a:solidFill>
                  <a:schemeClr val="tx1"/>
                </a:solidFill>
              </a:rPr>
              <a:t>Other significant changes/updates</a:t>
            </a:r>
          </a:p>
        </p:txBody>
      </p:sp>
    </p:spTree>
    <p:extLst>
      <p:ext uri="{BB962C8B-B14F-4D97-AF65-F5344CB8AC3E}">
        <p14:creationId xmlns:p14="http://schemas.microsoft.com/office/powerpoint/2010/main" val="42502102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2F04F55F-9339-47E2-B072-E2AE77BD4EF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D9625-BBE4-49F9-B2E5-7E4F325E190A}" type="slidenum">
              <a:rPr kumimoji="0" lang="en-GB" sz="1600" b="0" i="0" u="none" strike="noStrike" kern="1200" cap="none" spc="0" normalizeH="0" baseline="0" noProof="0" smtClean="0">
                <a:ln>
                  <a:noFill/>
                </a:ln>
                <a:solidFill>
                  <a:prstClr val="white"/>
                </a:solidFill>
                <a:effectLst/>
                <a:uLnTx/>
                <a:uFillTx/>
                <a:latin typeface="Helvetic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GB" sz="1600" b="0" i="0" u="none" strike="noStrike" kern="1200" cap="none" spc="0" normalizeH="0" baseline="0" noProof="0">
              <a:ln>
                <a:noFill/>
              </a:ln>
              <a:solidFill>
                <a:prstClr val="white"/>
              </a:solidFill>
              <a:effectLst/>
              <a:uLnTx/>
              <a:uFillTx/>
              <a:latin typeface="Helvetica"/>
              <a:ea typeface="+mn-ea"/>
              <a:cs typeface="+mn-cs"/>
            </a:endParaRPr>
          </a:p>
        </p:txBody>
      </p:sp>
      <p:sp>
        <p:nvSpPr>
          <p:cNvPr id="15" name="Freeform: Shape 14">
            <a:extLst>
              <a:ext uri="{FF2B5EF4-FFF2-40B4-BE49-F238E27FC236}">
                <a16:creationId xmlns:a16="http://schemas.microsoft.com/office/drawing/2014/main" id="{B6C8574A-12E3-47CF-BC09-1A9E217568DD}"/>
              </a:ext>
            </a:extLst>
          </p:cNvPr>
          <p:cNvSpPr/>
          <p:nvPr/>
        </p:nvSpPr>
        <p:spPr>
          <a:xfrm flipV="1">
            <a:off x="8028382" y="0"/>
            <a:ext cx="1115618" cy="915566"/>
          </a:xfrm>
          <a:custGeom>
            <a:avLst/>
            <a:gdLst>
              <a:gd name="connsiteX0" fmla="*/ 10574 w 1115618"/>
              <a:gd name="connsiteY0" fmla="*/ 915566 h 915566"/>
              <a:gd name="connsiteX1" fmla="*/ 1115618 w 1115618"/>
              <a:gd name="connsiteY1" fmla="*/ 915566 h 915566"/>
              <a:gd name="connsiteX2" fmla="*/ 1115618 w 1115618"/>
              <a:gd name="connsiteY2" fmla="*/ 70503 h 915566"/>
              <a:gd name="connsiteX3" fmla="*/ 1100406 w 1115618"/>
              <a:gd name="connsiteY3" fmla="*/ 62246 h 915566"/>
              <a:gd name="connsiteX4" fmla="*/ 792089 w 1115618"/>
              <a:gd name="connsiteY4" fmla="*/ 0 h 915566"/>
              <a:gd name="connsiteX5" fmla="*/ 0 w 1115618"/>
              <a:gd name="connsiteY5" fmla="*/ 792089 h 915566"/>
              <a:gd name="connsiteX6" fmla="*/ 4089 w 1115618"/>
              <a:gd name="connsiteY6" fmla="*/ 873076 h 915566"/>
              <a:gd name="connsiteX7" fmla="*/ 10574 w 1115618"/>
              <a:gd name="connsiteY7" fmla="*/ 915566 h 9155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618" h="915566">
                <a:moveTo>
                  <a:pt x="10574" y="915566"/>
                </a:moveTo>
                <a:lnTo>
                  <a:pt x="1115618" y="915566"/>
                </a:lnTo>
                <a:lnTo>
                  <a:pt x="1115618" y="70503"/>
                </a:lnTo>
                <a:lnTo>
                  <a:pt x="1100406" y="62246"/>
                </a:lnTo>
                <a:cubicBezTo>
                  <a:pt x="1005642" y="22164"/>
                  <a:pt x="901454" y="0"/>
                  <a:pt x="792089" y="0"/>
                </a:cubicBezTo>
                <a:cubicBezTo>
                  <a:pt x="354630" y="0"/>
                  <a:pt x="0" y="354630"/>
                  <a:pt x="0" y="792089"/>
                </a:cubicBezTo>
                <a:cubicBezTo>
                  <a:pt x="0" y="819430"/>
                  <a:pt x="1385" y="846448"/>
                  <a:pt x="4089" y="873076"/>
                </a:cubicBezTo>
                <a:lnTo>
                  <a:pt x="10574" y="915566"/>
                </a:lnTo>
                <a:close/>
              </a:path>
            </a:pathLst>
          </a:custGeom>
          <a:solidFill>
            <a:srgbClr val="CCE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Helvetica"/>
              <a:ea typeface="+mn-ea"/>
              <a:cs typeface="+mn-cs"/>
            </a:endParaRPr>
          </a:p>
        </p:txBody>
      </p:sp>
      <p:sp>
        <p:nvSpPr>
          <p:cNvPr id="18" name="Title 3">
            <a:extLst>
              <a:ext uri="{FF2B5EF4-FFF2-40B4-BE49-F238E27FC236}">
                <a16:creationId xmlns:a16="http://schemas.microsoft.com/office/drawing/2014/main" id="{84DB4345-0840-4004-8CA0-CC2CDCF29C39}"/>
              </a:ext>
            </a:extLst>
          </p:cNvPr>
          <p:cNvSpPr>
            <a:spLocks noGrp="1"/>
          </p:cNvSpPr>
          <p:nvPr>
            <p:ph type="title"/>
          </p:nvPr>
        </p:nvSpPr>
        <p:spPr>
          <a:xfrm>
            <a:off x="0" y="-73683"/>
            <a:ext cx="9140447" cy="571499"/>
          </a:xfrm>
        </p:spPr>
        <p:txBody>
          <a:bodyPr>
            <a:normAutofit/>
          </a:bodyPr>
          <a:lstStyle/>
          <a:p>
            <a:endParaRPr lang="en-GB" sz="2000" dirty="0"/>
          </a:p>
        </p:txBody>
      </p:sp>
      <p:sp>
        <p:nvSpPr>
          <p:cNvPr id="6" name="Content Placeholder 5">
            <a:extLst>
              <a:ext uri="{FF2B5EF4-FFF2-40B4-BE49-F238E27FC236}">
                <a16:creationId xmlns:a16="http://schemas.microsoft.com/office/drawing/2014/main" id="{AE893D1C-8B58-4EE2-8292-23AB22220DD8}"/>
              </a:ext>
            </a:extLst>
          </p:cNvPr>
          <p:cNvSpPr>
            <a:spLocks noGrp="1"/>
          </p:cNvSpPr>
          <p:nvPr>
            <p:ph idx="1"/>
          </p:nvPr>
        </p:nvSpPr>
        <p:spPr>
          <a:xfrm>
            <a:off x="105727" y="571499"/>
            <a:ext cx="8928992" cy="3938614"/>
          </a:xfrm>
        </p:spPr>
        <p:txBody>
          <a:bodyPr/>
          <a:lstStyle/>
          <a:p>
            <a:pPr marL="0" indent="0">
              <a:buNone/>
            </a:pPr>
            <a:r>
              <a:rPr lang="en-GB" sz="1800" b="1" dirty="0"/>
              <a:t>External data –</a:t>
            </a:r>
            <a:r>
              <a:rPr lang="en-GB" sz="1800" dirty="0">
                <a:solidFill>
                  <a:srgbClr val="FF0000"/>
                </a:solidFill>
              </a:rPr>
              <a:t>paragraphs 21 &amp; 218 updated</a:t>
            </a:r>
          </a:p>
          <a:p>
            <a:pPr marL="0" indent="0">
              <a:buNone/>
            </a:pPr>
            <a:r>
              <a:rPr lang="en-GB" sz="1800" dirty="0"/>
              <a:t>20. Inspectors will consider available external data. However, they will be mindful of the age of this data, especially around statutory assessment and qualifications, when making judgements.</a:t>
            </a:r>
          </a:p>
          <a:p>
            <a:pPr marL="0" indent="0">
              <a:buNone/>
            </a:pPr>
            <a:r>
              <a:rPr lang="en-GB" sz="1800" dirty="0">
                <a:solidFill>
                  <a:srgbClr val="FF0000"/>
                </a:solidFill>
              </a:rPr>
              <a:t>21. Teacher-assessed grades from 2020 and 2021 will not be used to assess curriculum impact.</a:t>
            </a:r>
          </a:p>
          <a:p>
            <a:pPr marL="0" indent="0">
              <a:buNone/>
            </a:pPr>
            <a:r>
              <a:rPr lang="en-GB" sz="1800" dirty="0"/>
              <a:t>22. Inspectors will not expect or accept internal data from schools either instead of or in addition to published data.</a:t>
            </a:r>
          </a:p>
          <a:p>
            <a:pPr marL="0" indent="0">
              <a:buNone/>
            </a:pPr>
            <a:r>
              <a:rPr lang="en-GB" sz="1800" dirty="0"/>
              <a:t>218… National assessments and examinations are useful indicators of pupils’ outcomes, but they only represent a sample of what pupils have learned. Inspectors will consider any outcomes data, where this is available in published national data </a:t>
            </a:r>
            <a:r>
              <a:rPr lang="en-GB" sz="1800" dirty="0">
                <a:solidFill>
                  <a:srgbClr val="FF0000"/>
                </a:solidFill>
              </a:rPr>
              <a:t>(this does not include teacher-or centre-assessed grades from 2020 and 2021)</a:t>
            </a:r>
            <a:r>
              <a:rPr lang="en-GB" sz="1800" dirty="0"/>
              <a:t>, but it does not constitute a substitute for inspectors’ first-hand inspection activities.</a:t>
            </a:r>
          </a:p>
          <a:p>
            <a:pPr marL="0" indent="0" algn="ctr">
              <a:buNone/>
            </a:pPr>
            <a:endParaRPr lang="en-GB" sz="2000" dirty="0">
              <a:solidFill>
                <a:schemeClr val="tx1"/>
              </a:solidFill>
            </a:endParaRPr>
          </a:p>
        </p:txBody>
      </p:sp>
    </p:spTree>
    <p:extLst>
      <p:ext uri="{BB962C8B-B14F-4D97-AF65-F5344CB8AC3E}">
        <p14:creationId xmlns:p14="http://schemas.microsoft.com/office/powerpoint/2010/main" val="342183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2F04F55F-9339-47E2-B072-E2AE77BD4EF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D9625-BBE4-49F9-B2E5-7E4F325E190A}" type="slidenum">
              <a:rPr kumimoji="0" lang="en-GB" sz="1600" b="0" i="0" u="none" strike="noStrike" kern="1200" cap="none" spc="0" normalizeH="0" baseline="0" noProof="0" smtClean="0">
                <a:ln>
                  <a:noFill/>
                </a:ln>
                <a:solidFill>
                  <a:prstClr val="white"/>
                </a:solidFill>
                <a:effectLst/>
                <a:uLnTx/>
                <a:uFillTx/>
                <a:latin typeface="Helvetic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GB" sz="1600" b="0" i="0" u="none" strike="noStrike" kern="1200" cap="none" spc="0" normalizeH="0" baseline="0" noProof="0">
              <a:ln>
                <a:noFill/>
              </a:ln>
              <a:solidFill>
                <a:prstClr val="white"/>
              </a:solidFill>
              <a:effectLst/>
              <a:uLnTx/>
              <a:uFillTx/>
              <a:latin typeface="Helvetica"/>
              <a:ea typeface="+mn-ea"/>
              <a:cs typeface="+mn-cs"/>
            </a:endParaRPr>
          </a:p>
        </p:txBody>
      </p:sp>
      <p:sp>
        <p:nvSpPr>
          <p:cNvPr id="15" name="Freeform: Shape 14">
            <a:extLst>
              <a:ext uri="{FF2B5EF4-FFF2-40B4-BE49-F238E27FC236}">
                <a16:creationId xmlns:a16="http://schemas.microsoft.com/office/drawing/2014/main" id="{B6C8574A-12E3-47CF-BC09-1A9E217568DD}"/>
              </a:ext>
            </a:extLst>
          </p:cNvPr>
          <p:cNvSpPr/>
          <p:nvPr/>
        </p:nvSpPr>
        <p:spPr>
          <a:xfrm flipV="1">
            <a:off x="8028382" y="0"/>
            <a:ext cx="1115618" cy="915566"/>
          </a:xfrm>
          <a:custGeom>
            <a:avLst/>
            <a:gdLst>
              <a:gd name="connsiteX0" fmla="*/ 10574 w 1115618"/>
              <a:gd name="connsiteY0" fmla="*/ 915566 h 915566"/>
              <a:gd name="connsiteX1" fmla="*/ 1115618 w 1115618"/>
              <a:gd name="connsiteY1" fmla="*/ 915566 h 915566"/>
              <a:gd name="connsiteX2" fmla="*/ 1115618 w 1115618"/>
              <a:gd name="connsiteY2" fmla="*/ 70503 h 915566"/>
              <a:gd name="connsiteX3" fmla="*/ 1100406 w 1115618"/>
              <a:gd name="connsiteY3" fmla="*/ 62246 h 915566"/>
              <a:gd name="connsiteX4" fmla="*/ 792089 w 1115618"/>
              <a:gd name="connsiteY4" fmla="*/ 0 h 915566"/>
              <a:gd name="connsiteX5" fmla="*/ 0 w 1115618"/>
              <a:gd name="connsiteY5" fmla="*/ 792089 h 915566"/>
              <a:gd name="connsiteX6" fmla="*/ 4089 w 1115618"/>
              <a:gd name="connsiteY6" fmla="*/ 873076 h 915566"/>
              <a:gd name="connsiteX7" fmla="*/ 10574 w 1115618"/>
              <a:gd name="connsiteY7" fmla="*/ 915566 h 9155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618" h="915566">
                <a:moveTo>
                  <a:pt x="10574" y="915566"/>
                </a:moveTo>
                <a:lnTo>
                  <a:pt x="1115618" y="915566"/>
                </a:lnTo>
                <a:lnTo>
                  <a:pt x="1115618" y="70503"/>
                </a:lnTo>
                <a:lnTo>
                  <a:pt x="1100406" y="62246"/>
                </a:lnTo>
                <a:cubicBezTo>
                  <a:pt x="1005642" y="22164"/>
                  <a:pt x="901454" y="0"/>
                  <a:pt x="792089" y="0"/>
                </a:cubicBezTo>
                <a:cubicBezTo>
                  <a:pt x="354630" y="0"/>
                  <a:pt x="0" y="354630"/>
                  <a:pt x="0" y="792089"/>
                </a:cubicBezTo>
                <a:cubicBezTo>
                  <a:pt x="0" y="819430"/>
                  <a:pt x="1385" y="846448"/>
                  <a:pt x="4089" y="873076"/>
                </a:cubicBezTo>
                <a:lnTo>
                  <a:pt x="10574" y="915566"/>
                </a:lnTo>
                <a:close/>
              </a:path>
            </a:pathLst>
          </a:custGeom>
          <a:solidFill>
            <a:srgbClr val="CCE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Helvetica"/>
              <a:ea typeface="+mn-ea"/>
              <a:cs typeface="+mn-cs"/>
            </a:endParaRPr>
          </a:p>
        </p:txBody>
      </p:sp>
      <p:sp>
        <p:nvSpPr>
          <p:cNvPr id="18" name="Title 3">
            <a:extLst>
              <a:ext uri="{FF2B5EF4-FFF2-40B4-BE49-F238E27FC236}">
                <a16:creationId xmlns:a16="http://schemas.microsoft.com/office/drawing/2014/main" id="{84DB4345-0840-4004-8CA0-CC2CDCF29C39}"/>
              </a:ext>
            </a:extLst>
          </p:cNvPr>
          <p:cNvSpPr>
            <a:spLocks noGrp="1"/>
          </p:cNvSpPr>
          <p:nvPr>
            <p:ph type="title"/>
          </p:nvPr>
        </p:nvSpPr>
        <p:spPr>
          <a:xfrm>
            <a:off x="0" y="-73683"/>
            <a:ext cx="9140447" cy="571499"/>
          </a:xfrm>
        </p:spPr>
        <p:txBody>
          <a:bodyPr>
            <a:normAutofit/>
          </a:bodyPr>
          <a:lstStyle/>
          <a:p>
            <a:endParaRPr lang="en-GB" sz="2000" dirty="0"/>
          </a:p>
        </p:txBody>
      </p:sp>
      <p:sp>
        <p:nvSpPr>
          <p:cNvPr id="6" name="Content Placeholder 5">
            <a:extLst>
              <a:ext uri="{FF2B5EF4-FFF2-40B4-BE49-F238E27FC236}">
                <a16:creationId xmlns:a16="http://schemas.microsoft.com/office/drawing/2014/main" id="{AE893D1C-8B58-4EE2-8292-23AB22220DD8}"/>
              </a:ext>
            </a:extLst>
          </p:cNvPr>
          <p:cNvSpPr>
            <a:spLocks noGrp="1"/>
          </p:cNvSpPr>
          <p:nvPr>
            <p:ph idx="1"/>
          </p:nvPr>
        </p:nvSpPr>
        <p:spPr>
          <a:xfrm>
            <a:off x="105727" y="571499"/>
            <a:ext cx="8928992" cy="3938614"/>
          </a:xfrm>
        </p:spPr>
        <p:txBody>
          <a:bodyPr/>
          <a:lstStyle/>
          <a:p>
            <a:pPr marL="0" indent="0">
              <a:buNone/>
            </a:pPr>
            <a:r>
              <a:rPr lang="en-GB" sz="2000" b="1" dirty="0"/>
              <a:t>Remote elements of the inspection</a:t>
            </a:r>
            <a:endParaRPr lang="en-GB" sz="2000" dirty="0"/>
          </a:p>
          <a:p>
            <a:pPr marL="0" indent="0">
              <a:buNone/>
            </a:pPr>
            <a:r>
              <a:rPr lang="en-GB" sz="2000" dirty="0"/>
              <a:t>28. Inspections will be carried out on site </a:t>
            </a:r>
            <a:r>
              <a:rPr lang="en-GB" sz="2000" dirty="0">
                <a:solidFill>
                  <a:srgbClr val="FF0000"/>
                </a:solidFill>
              </a:rPr>
              <a:t>and face-to-face meeting will remain our usual method.</a:t>
            </a:r>
            <a:r>
              <a:rPr lang="en-GB" sz="2000" dirty="0"/>
              <a:t> However, it may be pragmatic to carry out some elements of the inspection through video/telephone call. This will be agreed with the headteacher at the start of the inspection. It will usually only be used to involve </a:t>
            </a:r>
            <a:r>
              <a:rPr lang="en-GB" sz="2000" dirty="0">
                <a:solidFill>
                  <a:srgbClr val="FF0000"/>
                </a:solidFill>
              </a:rPr>
              <a:t>governors/trustees and others with leadership responsibility </a:t>
            </a:r>
            <a:r>
              <a:rPr lang="en-GB" sz="2000" dirty="0"/>
              <a:t>in inspection who are unable to attend the school site.</a:t>
            </a:r>
          </a:p>
          <a:p>
            <a:pPr marL="0" indent="0">
              <a:buNone/>
            </a:pPr>
            <a:r>
              <a:rPr lang="en-GB" sz="2000" dirty="0"/>
              <a:t>(No longer says remote calls will be used with pupils and parents).</a:t>
            </a:r>
          </a:p>
          <a:p>
            <a:pPr marL="0" indent="0" algn="ctr">
              <a:buNone/>
            </a:pPr>
            <a:endParaRPr lang="en-GB" sz="2000" dirty="0">
              <a:solidFill>
                <a:schemeClr val="tx1"/>
              </a:solidFill>
            </a:endParaRPr>
          </a:p>
        </p:txBody>
      </p:sp>
    </p:spTree>
    <p:extLst>
      <p:ext uri="{BB962C8B-B14F-4D97-AF65-F5344CB8AC3E}">
        <p14:creationId xmlns:p14="http://schemas.microsoft.com/office/powerpoint/2010/main" val="3668885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6E816-CFBB-4E41-89E3-9BEB48A02FF1}"/>
              </a:ext>
            </a:extLst>
          </p:cNvPr>
          <p:cNvSpPr>
            <a:spLocks noGrp="1"/>
          </p:cNvSpPr>
          <p:nvPr>
            <p:ph type="title"/>
          </p:nvPr>
        </p:nvSpPr>
        <p:spPr>
          <a:xfrm>
            <a:off x="-1" y="0"/>
            <a:ext cx="9140447" cy="571499"/>
          </a:xfrm>
        </p:spPr>
        <p:txBody>
          <a:bodyPr>
            <a:normAutofit/>
          </a:bodyPr>
          <a:lstStyle/>
          <a:p>
            <a:r>
              <a:rPr lang="en-GB" sz="2400" dirty="0"/>
              <a:t>Summary of changes </a:t>
            </a:r>
          </a:p>
        </p:txBody>
      </p:sp>
      <p:sp>
        <p:nvSpPr>
          <p:cNvPr id="5" name="Slide Number Placeholder 4">
            <a:extLst>
              <a:ext uri="{FF2B5EF4-FFF2-40B4-BE49-F238E27FC236}">
                <a16:creationId xmlns:a16="http://schemas.microsoft.com/office/drawing/2014/main" id="{F02E78AD-8ED8-46A6-A05B-75225156771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D9625-BBE4-49F9-B2E5-7E4F325E190A}" type="slidenum">
              <a:rPr kumimoji="0" lang="en-GB" sz="1600" b="0" i="0" u="none" strike="noStrike" kern="1200" cap="none" spc="0" normalizeH="0" baseline="0" noProof="0" smtClean="0">
                <a:ln>
                  <a:noFill/>
                </a:ln>
                <a:solidFill>
                  <a:prstClr val="white"/>
                </a:solidFill>
                <a:effectLst/>
                <a:uLnTx/>
                <a:uFillTx/>
                <a:latin typeface="Helvetic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600" b="0" i="0" u="none" strike="noStrike" kern="1200" cap="none" spc="0" normalizeH="0" baseline="0" noProof="0">
              <a:ln>
                <a:noFill/>
              </a:ln>
              <a:solidFill>
                <a:prstClr val="white"/>
              </a:solidFill>
              <a:effectLst/>
              <a:uLnTx/>
              <a:uFillTx/>
              <a:latin typeface="Helvetica"/>
              <a:ea typeface="+mn-ea"/>
              <a:cs typeface="+mn-cs"/>
            </a:endParaRPr>
          </a:p>
        </p:txBody>
      </p:sp>
      <p:sp>
        <p:nvSpPr>
          <p:cNvPr id="11" name="Rectangle 10">
            <a:extLst>
              <a:ext uri="{FF2B5EF4-FFF2-40B4-BE49-F238E27FC236}">
                <a16:creationId xmlns:a16="http://schemas.microsoft.com/office/drawing/2014/main" id="{60A68772-E17A-47E2-809C-EE71D510C148}"/>
              </a:ext>
            </a:extLst>
          </p:cNvPr>
          <p:cNvSpPr/>
          <p:nvPr/>
        </p:nvSpPr>
        <p:spPr>
          <a:xfrm>
            <a:off x="1232808" y="1943100"/>
            <a:ext cx="3026285" cy="783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Helvetica"/>
              <a:ea typeface="+mn-ea"/>
              <a:cs typeface="+mn-cs"/>
            </a:endParaRPr>
          </a:p>
        </p:txBody>
      </p:sp>
      <p:sp>
        <p:nvSpPr>
          <p:cNvPr id="12" name="Rectangle 11">
            <a:extLst>
              <a:ext uri="{FF2B5EF4-FFF2-40B4-BE49-F238E27FC236}">
                <a16:creationId xmlns:a16="http://schemas.microsoft.com/office/drawing/2014/main" id="{7AC7A58B-5E2B-448A-B8EC-D946EB4A310B}"/>
              </a:ext>
            </a:extLst>
          </p:cNvPr>
          <p:cNvSpPr/>
          <p:nvPr/>
        </p:nvSpPr>
        <p:spPr>
          <a:xfrm>
            <a:off x="1232808" y="2894432"/>
            <a:ext cx="3026285" cy="783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Helvetica"/>
              <a:ea typeface="+mn-ea"/>
              <a:cs typeface="+mn-cs"/>
            </a:endParaRPr>
          </a:p>
        </p:txBody>
      </p:sp>
      <p:sp>
        <p:nvSpPr>
          <p:cNvPr id="13" name="Rectangle 12">
            <a:extLst>
              <a:ext uri="{FF2B5EF4-FFF2-40B4-BE49-F238E27FC236}">
                <a16:creationId xmlns:a16="http://schemas.microsoft.com/office/drawing/2014/main" id="{1792DC2D-A1F8-414E-9173-C5FC94F42088}"/>
              </a:ext>
            </a:extLst>
          </p:cNvPr>
          <p:cNvSpPr/>
          <p:nvPr/>
        </p:nvSpPr>
        <p:spPr>
          <a:xfrm>
            <a:off x="1232807" y="3845763"/>
            <a:ext cx="3026285" cy="783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Helvetica"/>
              <a:ea typeface="+mn-ea"/>
              <a:cs typeface="+mn-cs"/>
            </a:endParaRPr>
          </a:p>
        </p:txBody>
      </p:sp>
      <p:sp>
        <p:nvSpPr>
          <p:cNvPr id="29" name="Freeform: Shape 28">
            <a:extLst>
              <a:ext uri="{FF2B5EF4-FFF2-40B4-BE49-F238E27FC236}">
                <a16:creationId xmlns:a16="http://schemas.microsoft.com/office/drawing/2014/main" id="{F728FD70-8D7D-4439-BCAE-28F6C9CDC060}"/>
              </a:ext>
            </a:extLst>
          </p:cNvPr>
          <p:cNvSpPr/>
          <p:nvPr/>
        </p:nvSpPr>
        <p:spPr>
          <a:xfrm flipV="1">
            <a:off x="8028382" y="0"/>
            <a:ext cx="1115618" cy="915566"/>
          </a:xfrm>
          <a:custGeom>
            <a:avLst/>
            <a:gdLst>
              <a:gd name="connsiteX0" fmla="*/ 10574 w 1115618"/>
              <a:gd name="connsiteY0" fmla="*/ 915566 h 915566"/>
              <a:gd name="connsiteX1" fmla="*/ 1115618 w 1115618"/>
              <a:gd name="connsiteY1" fmla="*/ 915566 h 915566"/>
              <a:gd name="connsiteX2" fmla="*/ 1115618 w 1115618"/>
              <a:gd name="connsiteY2" fmla="*/ 70503 h 915566"/>
              <a:gd name="connsiteX3" fmla="*/ 1100406 w 1115618"/>
              <a:gd name="connsiteY3" fmla="*/ 62246 h 915566"/>
              <a:gd name="connsiteX4" fmla="*/ 792089 w 1115618"/>
              <a:gd name="connsiteY4" fmla="*/ 0 h 915566"/>
              <a:gd name="connsiteX5" fmla="*/ 0 w 1115618"/>
              <a:gd name="connsiteY5" fmla="*/ 792089 h 915566"/>
              <a:gd name="connsiteX6" fmla="*/ 4089 w 1115618"/>
              <a:gd name="connsiteY6" fmla="*/ 873076 h 915566"/>
              <a:gd name="connsiteX7" fmla="*/ 10574 w 1115618"/>
              <a:gd name="connsiteY7" fmla="*/ 915566 h 9155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618" h="915566">
                <a:moveTo>
                  <a:pt x="10574" y="915566"/>
                </a:moveTo>
                <a:lnTo>
                  <a:pt x="1115618" y="915566"/>
                </a:lnTo>
                <a:lnTo>
                  <a:pt x="1115618" y="70503"/>
                </a:lnTo>
                <a:lnTo>
                  <a:pt x="1100406" y="62246"/>
                </a:lnTo>
                <a:cubicBezTo>
                  <a:pt x="1005642" y="22164"/>
                  <a:pt x="901454" y="0"/>
                  <a:pt x="792089" y="0"/>
                </a:cubicBezTo>
                <a:cubicBezTo>
                  <a:pt x="354630" y="0"/>
                  <a:pt x="0" y="354630"/>
                  <a:pt x="0" y="792089"/>
                </a:cubicBezTo>
                <a:cubicBezTo>
                  <a:pt x="0" y="819430"/>
                  <a:pt x="1385" y="846448"/>
                  <a:pt x="4089" y="873076"/>
                </a:cubicBezTo>
                <a:lnTo>
                  <a:pt x="10574" y="915566"/>
                </a:lnTo>
                <a:close/>
              </a:path>
            </a:pathLst>
          </a:custGeom>
          <a:solidFill>
            <a:srgbClr val="CCE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Helvetica"/>
              <a:ea typeface="+mn-ea"/>
              <a:cs typeface="+mn-cs"/>
            </a:endParaRPr>
          </a:p>
        </p:txBody>
      </p:sp>
      <p:sp>
        <p:nvSpPr>
          <p:cNvPr id="2" name="TextBox 1">
            <a:extLst>
              <a:ext uri="{FF2B5EF4-FFF2-40B4-BE49-F238E27FC236}">
                <a16:creationId xmlns:a16="http://schemas.microsoft.com/office/drawing/2014/main" id="{0FA239FB-9A03-4B9F-8935-507FFC33B17C}"/>
              </a:ext>
            </a:extLst>
          </p:cNvPr>
          <p:cNvSpPr txBox="1"/>
          <p:nvPr/>
        </p:nvSpPr>
        <p:spPr>
          <a:xfrm>
            <a:off x="357590" y="1112064"/>
            <a:ext cx="8303558" cy="3077766"/>
          </a:xfrm>
          <a:prstGeom prst="rect">
            <a:avLst/>
          </a:prstGeom>
          <a:noFill/>
        </p:spPr>
        <p:txBody>
          <a:bodyPr wrap="square" rtlCol="0">
            <a:spAutoFit/>
          </a:bodyPr>
          <a:lstStyle/>
          <a:p>
            <a:pPr marL="285750" indent="-285750">
              <a:buFont typeface="Arial" panose="020B0604020202020204" pitchFamily="34" charset="0"/>
              <a:buChar char="•"/>
            </a:pPr>
            <a:r>
              <a:rPr lang="en-GB" sz="1600" dirty="0"/>
              <a:t>Extension of the statutory inspection window to 7 years for a school’s first inspection following the pandemic, and extension of Ofsted’s internal windows for outstanding schools, good schools, RI schools, new schools and schools causing concern (6 terms added). </a:t>
            </a:r>
          </a:p>
          <a:p>
            <a:pPr marL="285750" indent="-285750">
              <a:buFont typeface="Arial" panose="020B0604020202020204" pitchFamily="34" charset="0"/>
              <a:buChar char="•"/>
            </a:pPr>
            <a:r>
              <a:rPr lang="en-GB" sz="1600" dirty="0"/>
              <a:t>New section on Careers information, education, advice and guidance.</a:t>
            </a:r>
          </a:p>
          <a:p>
            <a:pPr marL="285750" indent="-285750">
              <a:buFont typeface="Arial" panose="020B0604020202020204" pitchFamily="34" charset="0"/>
              <a:buChar char="•"/>
            </a:pPr>
            <a:r>
              <a:rPr lang="en-GB" sz="1600" dirty="0"/>
              <a:t>New section on Sexual harassment, online sexual abuse and sexual violence.</a:t>
            </a:r>
          </a:p>
          <a:p>
            <a:pPr marL="285750" indent="-285750">
              <a:buFont typeface="Arial" panose="020B0604020202020204" pitchFamily="34" charset="0"/>
              <a:buChar char="•"/>
            </a:pPr>
            <a:r>
              <a:rPr lang="en-GB" sz="1600" dirty="0"/>
              <a:t>New references to the ‘transitional period’ (Sept 2021-March 2022)</a:t>
            </a:r>
          </a:p>
          <a:p>
            <a:pPr marL="285750" indent="-285750">
              <a:buFont typeface="Arial" panose="020B0604020202020204" pitchFamily="34" charset="0"/>
              <a:buChar char="•"/>
            </a:pPr>
            <a:r>
              <a:rPr lang="en-GB" sz="1600" dirty="0"/>
              <a:t>New paragraph on how inspectors will look at the use of tutoring.</a:t>
            </a:r>
          </a:p>
          <a:p>
            <a:pPr marL="285750" indent="-285750">
              <a:buFont typeface="Arial" panose="020B0604020202020204" pitchFamily="34" charset="0"/>
              <a:buChar char="•"/>
            </a:pPr>
            <a:r>
              <a:rPr lang="en-GB" sz="1600" dirty="0"/>
              <a:t>Other significant changes &amp; the Section 8 handbook changes.</a:t>
            </a:r>
          </a:p>
          <a:p>
            <a:pPr marL="285750" indent="-285750">
              <a:buFont typeface="Arial" panose="020B0604020202020204" pitchFamily="34" charset="0"/>
              <a:buChar char="•"/>
            </a:pPr>
            <a:endParaRPr lang="en-GB" sz="1600" dirty="0"/>
          </a:p>
          <a:p>
            <a:pPr marL="285750" indent="-285750">
              <a:buFont typeface="Arial" panose="020B0604020202020204" pitchFamily="34" charset="0"/>
              <a:buChar char="•"/>
            </a:pPr>
            <a:r>
              <a:rPr lang="en-GB" sz="1600" dirty="0"/>
              <a:t>(Plus a reminder at the end about initial inspections of outstanding schools)</a:t>
            </a:r>
          </a:p>
          <a:p>
            <a:endParaRPr lang="en-GB" dirty="0"/>
          </a:p>
        </p:txBody>
      </p:sp>
    </p:spTree>
    <p:extLst>
      <p:ext uri="{BB962C8B-B14F-4D97-AF65-F5344CB8AC3E}">
        <p14:creationId xmlns:p14="http://schemas.microsoft.com/office/powerpoint/2010/main" val="32844310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2F04F55F-9339-47E2-B072-E2AE77BD4EF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D9625-BBE4-49F9-B2E5-7E4F325E190A}" type="slidenum">
              <a:rPr kumimoji="0" lang="en-GB" sz="1600" b="0" i="0" u="none" strike="noStrike" kern="1200" cap="none" spc="0" normalizeH="0" baseline="0" noProof="0" smtClean="0">
                <a:ln>
                  <a:noFill/>
                </a:ln>
                <a:solidFill>
                  <a:prstClr val="white"/>
                </a:solidFill>
                <a:effectLst/>
                <a:uLnTx/>
                <a:uFillTx/>
                <a:latin typeface="Helvetic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GB" sz="1600" b="0" i="0" u="none" strike="noStrike" kern="1200" cap="none" spc="0" normalizeH="0" baseline="0" noProof="0">
              <a:ln>
                <a:noFill/>
              </a:ln>
              <a:solidFill>
                <a:prstClr val="white"/>
              </a:solidFill>
              <a:effectLst/>
              <a:uLnTx/>
              <a:uFillTx/>
              <a:latin typeface="Helvetica"/>
              <a:ea typeface="+mn-ea"/>
              <a:cs typeface="+mn-cs"/>
            </a:endParaRPr>
          </a:p>
        </p:txBody>
      </p:sp>
      <p:sp>
        <p:nvSpPr>
          <p:cNvPr id="15" name="Freeform: Shape 14">
            <a:extLst>
              <a:ext uri="{FF2B5EF4-FFF2-40B4-BE49-F238E27FC236}">
                <a16:creationId xmlns:a16="http://schemas.microsoft.com/office/drawing/2014/main" id="{B6C8574A-12E3-47CF-BC09-1A9E217568DD}"/>
              </a:ext>
            </a:extLst>
          </p:cNvPr>
          <p:cNvSpPr/>
          <p:nvPr/>
        </p:nvSpPr>
        <p:spPr>
          <a:xfrm flipV="1">
            <a:off x="8028382" y="0"/>
            <a:ext cx="1115618" cy="915566"/>
          </a:xfrm>
          <a:custGeom>
            <a:avLst/>
            <a:gdLst>
              <a:gd name="connsiteX0" fmla="*/ 10574 w 1115618"/>
              <a:gd name="connsiteY0" fmla="*/ 915566 h 915566"/>
              <a:gd name="connsiteX1" fmla="*/ 1115618 w 1115618"/>
              <a:gd name="connsiteY1" fmla="*/ 915566 h 915566"/>
              <a:gd name="connsiteX2" fmla="*/ 1115618 w 1115618"/>
              <a:gd name="connsiteY2" fmla="*/ 70503 h 915566"/>
              <a:gd name="connsiteX3" fmla="*/ 1100406 w 1115618"/>
              <a:gd name="connsiteY3" fmla="*/ 62246 h 915566"/>
              <a:gd name="connsiteX4" fmla="*/ 792089 w 1115618"/>
              <a:gd name="connsiteY4" fmla="*/ 0 h 915566"/>
              <a:gd name="connsiteX5" fmla="*/ 0 w 1115618"/>
              <a:gd name="connsiteY5" fmla="*/ 792089 h 915566"/>
              <a:gd name="connsiteX6" fmla="*/ 4089 w 1115618"/>
              <a:gd name="connsiteY6" fmla="*/ 873076 h 915566"/>
              <a:gd name="connsiteX7" fmla="*/ 10574 w 1115618"/>
              <a:gd name="connsiteY7" fmla="*/ 915566 h 9155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618" h="915566">
                <a:moveTo>
                  <a:pt x="10574" y="915566"/>
                </a:moveTo>
                <a:lnTo>
                  <a:pt x="1115618" y="915566"/>
                </a:lnTo>
                <a:lnTo>
                  <a:pt x="1115618" y="70503"/>
                </a:lnTo>
                <a:lnTo>
                  <a:pt x="1100406" y="62246"/>
                </a:lnTo>
                <a:cubicBezTo>
                  <a:pt x="1005642" y="22164"/>
                  <a:pt x="901454" y="0"/>
                  <a:pt x="792089" y="0"/>
                </a:cubicBezTo>
                <a:cubicBezTo>
                  <a:pt x="354630" y="0"/>
                  <a:pt x="0" y="354630"/>
                  <a:pt x="0" y="792089"/>
                </a:cubicBezTo>
                <a:cubicBezTo>
                  <a:pt x="0" y="819430"/>
                  <a:pt x="1385" y="846448"/>
                  <a:pt x="4089" y="873076"/>
                </a:cubicBezTo>
                <a:lnTo>
                  <a:pt x="10574" y="915566"/>
                </a:lnTo>
                <a:close/>
              </a:path>
            </a:pathLst>
          </a:custGeom>
          <a:solidFill>
            <a:srgbClr val="CCE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Helvetica"/>
              <a:ea typeface="+mn-ea"/>
              <a:cs typeface="+mn-cs"/>
            </a:endParaRPr>
          </a:p>
        </p:txBody>
      </p:sp>
      <p:sp>
        <p:nvSpPr>
          <p:cNvPr id="18" name="Title 3">
            <a:extLst>
              <a:ext uri="{FF2B5EF4-FFF2-40B4-BE49-F238E27FC236}">
                <a16:creationId xmlns:a16="http://schemas.microsoft.com/office/drawing/2014/main" id="{84DB4345-0840-4004-8CA0-CC2CDCF29C39}"/>
              </a:ext>
            </a:extLst>
          </p:cNvPr>
          <p:cNvSpPr>
            <a:spLocks noGrp="1"/>
          </p:cNvSpPr>
          <p:nvPr>
            <p:ph type="title"/>
          </p:nvPr>
        </p:nvSpPr>
        <p:spPr>
          <a:xfrm>
            <a:off x="0" y="-73683"/>
            <a:ext cx="9140447" cy="571499"/>
          </a:xfrm>
        </p:spPr>
        <p:txBody>
          <a:bodyPr>
            <a:normAutofit fontScale="90000"/>
          </a:bodyPr>
          <a:lstStyle/>
          <a:p>
            <a:br>
              <a:rPr lang="en-GB" sz="2000" dirty="0"/>
            </a:br>
            <a:r>
              <a:rPr lang="en-GB" sz="2000" dirty="0"/>
              <a:t>Quality of Education – criteria for good - </a:t>
            </a:r>
            <a:r>
              <a:rPr lang="en-GB" sz="2000" i="1" dirty="0"/>
              <a:t>Implementation</a:t>
            </a:r>
            <a:br>
              <a:rPr lang="en-GB" sz="2000" i="1" dirty="0"/>
            </a:br>
            <a:endParaRPr lang="en-GB" sz="2000" dirty="0"/>
          </a:p>
        </p:txBody>
      </p:sp>
      <p:sp>
        <p:nvSpPr>
          <p:cNvPr id="6" name="Content Placeholder 5">
            <a:extLst>
              <a:ext uri="{FF2B5EF4-FFF2-40B4-BE49-F238E27FC236}">
                <a16:creationId xmlns:a16="http://schemas.microsoft.com/office/drawing/2014/main" id="{AE893D1C-8B58-4EE2-8292-23AB22220DD8}"/>
              </a:ext>
            </a:extLst>
          </p:cNvPr>
          <p:cNvSpPr>
            <a:spLocks noGrp="1"/>
          </p:cNvSpPr>
          <p:nvPr>
            <p:ph idx="1"/>
          </p:nvPr>
        </p:nvSpPr>
        <p:spPr>
          <a:xfrm>
            <a:off x="105727" y="571499"/>
            <a:ext cx="8928992" cy="3938614"/>
          </a:xfrm>
        </p:spPr>
        <p:txBody>
          <a:bodyPr/>
          <a:lstStyle/>
          <a:p>
            <a:pPr marL="0" indent="0">
              <a:buNone/>
            </a:pPr>
            <a:r>
              <a:rPr lang="en-GB" sz="2000" dirty="0"/>
              <a:t>Tweaked wording:</a:t>
            </a:r>
          </a:p>
          <a:p>
            <a:pPr marL="0" indent="0">
              <a:buNone/>
            </a:pPr>
            <a:endParaRPr lang="en-GB" sz="2000" dirty="0"/>
          </a:p>
          <a:p>
            <a:pPr marL="0" indent="0">
              <a:buNone/>
            </a:pPr>
            <a:r>
              <a:rPr lang="en-GB" sz="2000" i="1" dirty="0"/>
              <a:t>Teachers have good knowledge of the subject(s) and courses they teach. Leaders provide effective support, </a:t>
            </a:r>
            <a:r>
              <a:rPr lang="en-GB" sz="2000" i="1" dirty="0">
                <a:solidFill>
                  <a:srgbClr val="FF0000"/>
                </a:solidFill>
              </a:rPr>
              <a:t>including for those teaching outside their main areas of expertise.</a:t>
            </a:r>
            <a:endParaRPr lang="en-GB" sz="2000" dirty="0">
              <a:solidFill>
                <a:srgbClr val="FF0000"/>
              </a:solidFill>
            </a:endParaRPr>
          </a:p>
          <a:p>
            <a:pPr marL="0" indent="0" algn="ctr">
              <a:buNone/>
            </a:pPr>
            <a:endParaRPr lang="en-GB" sz="2000" dirty="0">
              <a:solidFill>
                <a:schemeClr val="tx1"/>
              </a:solidFill>
            </a:endParaRPr>
          </a:p>
        </p:txBody>
      </p:sp>
    </p:spTree>
    <p:extLst>
      <p:ext uri="{BB962C8B-B14F-4D97-AF65-F5344CB8AC3E}">
        <p14:creationId xmlns:p14="http://schemas.microsoft.com/office/powerpoint/2010/main" val="29285743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2F04F55F-9339-47E2-B072-E2AE77BD4EF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D9625-BBE4-49F9-B2E5-7E4F325E190A}" type="slidenum">
              <a:rPr kumimoji="0" lang="en-GB" sz="1600" b="0" i="0" u="none" strike="noStrike" kern="1200" cap="none" spc="0" normalizeH="0" baseline="0" noProof="0" smtClean="0">
                <a:ln>
                  <a:noFill/>
                </a:ln>
                <a:solidFill>
                  <a:prstClr val="white"/>
                </a:solidFill>
                <a:effectLst/>
                <a:uLnTx/>
                <a:uFillTx/>
                <a:latin typeface="Helvetic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GB" sz="1600" b="0" i="0" u="none" strike="noStrike" kern="1200" cap="none" spc="0" normalizeH="0" baseline="0" noProof="0">
              <a:ln>
                <a:noFill/>
              </a:ln>
              <a:solidFill>
                <a:prstClr val="white"/>
              </a:solidFill>
              <a:effectLst/>
              <a:uLnTx/>
              <a:uFillTx/>
              <a:latin typeface="Helvetica"/>
              <a:ea typeface="+mn-ea"/>
              <a:cs typeface="+mn-cs"/>
            </a:endParaRPr>
          </a:p>
        </p:txBody>
      </p:sp>
      <p:sp>
        <p:nvSpPr>
          <p:cNvPr id="15" name="Freeform: Shape 14">
            <a:extLst>
              <a:ext uri="{FF2B5EF4-FFF2-40B4-BE49-F238E27FC236}">
                <a16:creationId xmlns:a16="http://schemas.microsoft.com/office/drawing/2014/main" id="{B6C8574A-12E3-47CF-BC09-1A9E217568DD}"/>
              </a:ext>
            </a:extLst>
          </p:cNvPr>
          <p:cNvSpPr/>
          <p:nvPr/>
        </p:nvSpPr>
        <p:spPr>
          <a:xfrm flipV="1">
            <a:off x="8028382" y="0"/>
            <a:ext cx="1115618" cy="915566"/>
          </a:xfrm>
          <a:custGeom>
            <a:avLst/>
            <a:gdLst>
              <a:gd name="connsiteX0" fmla="*/ 10574 w 1115618"/>
              <a:gd name="connsiteY0" fmla="*/ 915566 h 915566"/>
              <a:gd name="connsiteX1" fmla="*/ 1115618 w 1115618"/>
              <a:gd name="connsiteY1" fmla="*/ 915566 h 915566"/>
              <a:gd name="connsiteX2" fmla="*/ 1115618 w 1115618"/>
              <a:gd name="connsiteY2" fmla="*/ 70503 h 915566"/>
              <a:gd name="connsiteX3" fmla="*/ 1100406 w 1115618"/>
              <a:gd name="connsiteY3" fmla="*/ 62246 h 915566"/>
              <a:gd name="connsiteX4" fmla="*/ 792089 w 1115618"/>
              <a:gd name="connsiteY4" fmla="*/ 0 h 915566"/>
              <a:gd name="connsiteX5" fmla="*/ 0 w 1115618"/>
              <a:gd name="connsiteY5" fmla="*/ 792089 h 915566"/>
              <a:gd name="connsiteX6" fmla="*/ 4089 w 1115618"/>
              <a:gd name="connsiteY6" fmla="*/ 873076 h 915566"/>
              <a:gd name="connsiteX7" fmla="*/ 10574 w 1115618"/>
              <a:gd name="connsiteY7" fmla="*/ 915566 h 9155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618" h="915566">
                <a:moveTo>
                  <a:pt x="10574" y="915566"/>
                </a:moveTo>
                <a:lnTo>
                  <a:pt x="1115618" y="915566"/>
                </a:lnTo>
                <a:lnTo>
                  <a:pt x="1115618" y="70503"/>
                </a:lnTo>
                <a:lnTo>
                  <a:pt x="1100406" y="62246"/>
                </a:lnTo>
                <a:cubicBezTo>
                  <a:pt x="1005642" y="22164"/>
                  <a:pt x="901454" y="0"/>
                  <a:pt x="792089" y="0"/>
                </a:cubicBezTo>
                <a:cubicBezTo>
                  <a:pt x="354630" y="0"/>
                  <a:pt x="0" y="354630"/>
                  <a:pt x="0" y="792089"/>
                </a:cubicBezTo>
                <a:cubicBezTo>
                  <a:pt x="0" y="819430"/>
                  <a:pt x="1385" y="846448"/>
                  <a:pt x="4089" y="873076"/>
                </a:cubicBezTo>
                <a:lnTo>
                  <a:pt x="10574" y="915566"/>
                </a:lnTo>
                <a:close/>
              </a:path>
            </a:pathLst>
          </a:custGeom>
          <a:solidFill>
            <a:srgbClr val="CCE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Helvetica"/>
              <a:ea typeface="+mn-ea"/>
              <a:cs typeface="+mn-cs"/>
            </a:endParaRPr>
          </a:p>
        </p:txBody>
      </p:sp>
      <p:sp>
        <p:nvSpPr>
          <p:cNvPr id="18" name="Title 3">
            <a:extLst>
              <a:ext uri="{FF2B5EF4-FFF2-40B4-BE49-F238E27FC236}">
                <a16:creationId xmlns:a16="http://schemas.microsoft.com/office/drawing/2014/main" id="{84DB4345-0840-4004-8CA0-CC2CDCF29C39}"/>
              </a:ext>
            </a:extLst>
          </p:cNvPr>
          <p:cNvSpPr>
            <a:spLocks noGrp="1"/>
          </p:cNvSpPr>
          <p:nvPr>
            <p:ph type="title"/>
          </p:nvPr>
        </p:nvSpPr>
        <p:spPr>
          <a:xfrm>
            <a:off x="0" y="-73683"/>
            <a:ext cx="9140447" cy="571499"/>
          </a:xfrm>
        </p:spPr>
        <p:txBody>
          <a:bodyPr>
            <a:normAutofit/>
          </a:bodyPr>
          <a:lstStyle/>
          <a:p>
            <a:r>
              <a:rPr lang="en-GB" sz="2000"/>
              <a:t>‘Good’ grade descriptors for Leadership &amp; Management</a:t>
            </a:r>
            <a:endParaRPr lang="en-GB" sz="2000" dirty="0"/>
          </a:p>
        </p:txBody>
      </p:sp>
      <p:sp>
        <p:nvSpPr>
          <p:cNvPr id="6" name="Content Placeholder 5">
            <a:extLst>
              <a:ext uri="{FF2B5EF4-FFF2-40B4-BE49-F238E27FC236}">
                <a16:creationId xmlns:a16="http://schemas.microsoft.com/office/drawing/2014/main" id="{AE893D1C-8B58-4EE2-8292-23AB22220DD8}"/>
              </a:ext>
            </a:extLst>
          </p:cNvPr>
          <p:cNvSpPr>
            <a:spLocks noGrp="1"/>
          </p:cNvSpPr>
          <p:nvPr>
            <p:ph idx="1"/>
          </p:nvPr>
        </p:nvSpPr>
        <p:spPr>
          <a:xfrm>
            <a:off x="105727" y="571499"/>
            <a:ext cx="8928992" cy="3938614"/>
          </a:xfrm>
        </p:spPr>
        <p:txBody>
          <a:bodyPr/>
          <a:lstStyle/>
          <a:p>
            <a:pPr marL="0" indent="0">
              <a:buNone/>
            </a:pPr>
            <a:r>
              <a:rPr lang="en-GB" sz="2000" dirty="0"/>
              <a:t>Updated wording: </a:t>
            </a:r>
          </a:p>
          <a:p>
            <a:pPr marL="0" indent="0">
              <a:buNone/>
            </a:pPr>
            <a:endParaRPr lang="en-GB" sz="2000" dirty="0"/>
          </a:p>
          <a:p>
            <a:pPr marL="0" indent="0">
              <a:buNone/>
            </a:pPr>
            <a:r>
              <a:rPr lang="en-GB" sz="2000" i="1" dirty="0"/>
              <a:t>Leaders have a clear and ambitious vision for providing high-quality education to all pupils. This is realised through strong, shared values, policies and practice. This vision has been maintained throughout the pandemic </a:t>
            </a:r>
            <a:r>
              <a:rPr lang="en-GB" sz="2000" i="1" dirty="0">
                <a:solidFill>
                  <a:srgbClr val="FF0000"/>
                </a:solidFill>
              </a:rPr>
              <a:t>and beyond/during the transitional period.</a:t>
            </a:r>
            <a:endParaRPr lang="en-GB" sz="2000" dirty="0">
              <a:solidFill>
                <a:srgbClr val="FF0000"/>
              </a:solidFill>
            </a:endParaRPr>
          </a:p>
          <a:p>
            <a:pPr marL="0" indent="0" algn="ctr">
              <a:buNone/>
            </a:pPr>
            <a:endParaRPr lang="en-GB" sz="2000" dirty="0">
              <a:solidFill>
                <a:schemeClr val="tx1"/>
              </a:solidFill>
            </a:endParaRPr>
          </a:p>
        </p:txBody>
      </p:sp>
    </p:spTree>
    <p:extLst>
      <p:ext uri="{BB962C8B-B14F-4D97-AF65-F5344CB8AC3E}">
        <p14:creationId xmlns:p14="http://schemas.microsoft.com/office/powerpoint/2010/main" val="19427470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2F04F55F-9339-47E2-B072-E2AE77BD4EF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D9625-BBE4-49F9-B2E5-7E4F325E190A}" type="slidenum">
              <a:rPr kumimoji="0" lang="en-GB" sz="1600" b="0" i="0" u="none" strike="noStrike" kern="1200" cap="none" spc="0" normalizeH="0" baseline="0" noProof="0" smtClean="0">
                <a:ln>
                  <a:noFill/>
                </a:ln>
                <a:solidFill>
                  <a:prstClr val="white"/>
                </a:solidFill>
                <a:effectLst/>
                <a:uLnTx/>
                <a:uFillTx/>
                <a:latin typeface="Helvetic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GB" sz="1600" b="0" i="0" u="none" strike="noStrike" kern="1200" cap="none" spc="0" normalizeH="0" baseline="0" noProof="0">
              <a:ln>
                <a:noFill/>
              </a:ln>
              <a:solidFill>
                <a:prstClr val="white"/>
              </a:solidFill>
              <a:effectLst/>
              <a:uLnTx/>
              <a:uFillTx/>
              <a:latin typeface="Helvetica"/>
              <a:ea typeface="+mn-ea"/>
              <a:cs typeface="+mn-cs"/>
            </a:endParaRPr>
          </a:p>
        </p:txBody>
      </p:sp>
      <p:sp>
        <p:nvSpPr>
          <p:cNvPr id="15" name="Freeform: Shape 14">
            <a:extLst>
              <a:ext uri="{FF2B5EF4-FFF2-40B4-BE49-F238E27FC236}">
                <a16:creationId xmlns:a16="http://schemas.microsoft.com/office/drawing/2014/main" id="{B6C8574A-12E3-47CF-BC09-1A9E217568DD}"/>
              </a:ext>
            </a:extLst>
          </p:cNvPr>
          <p:cNvSpPr/>
          <p:nvPr/>
        </p:nvSpPr>
        <p:spPr>
          <a:xfrm flipV="1">
            <a:off x="8028382" y="0"/>
            <a:ext cx="1115618" cy="915566"/>
          </a:xfrm>
          <a:custGeom>
            <a:avLst/>
            <a:gdLst>
              <a:gd name="connsiteX0" fmla="*/ 10574 w 1115618"/>
              <a:gd name="connsiteY0" fmla="*/ 915566 h 915566"/>
              <a:gd name="connsiteX1" fmla="*/ 1115618 w 1115618"/>
              <a:gd name="connsiteY1" fmla="*/ 915566 h 915566"/>
              <a:gd name="connsiteX2" fmla="*/ 1115618 w 1115618"/>
              <a:gd name="connsiteY2" fmla="*/ 70503 h 915566"/>
              <a:gd name="connsiteX3" fmla="*/ 1100406 w 1115618"/>
              <a:gd name="connsiteY3" fmla="*/ 62246 h 915566"/>
              <a:gd name="connsiteX4" fmla="*/ 792089 w 1115618"/>
              <a:gd name="connsiteY4" fmla="*/ 0 h 915566"/>
              <a:gd name="connsiteX5" fmla="*/ 0 w 1115618"/>
              <a:gd name="connsiteY5" fmla="*/ 792089 h 915566"/>
              <a:gd name="connsiteX6" fmla="*/ 4089 w 1115618"/>
              <a:gd name="connsiteY6" fmla="*/ 873076 h 915566"/>
              <a:gd name="connsiteX7" fmla="*/ 10574 w 1115618"/>
              <a:gd name="connsiteY7" fmla="*/ 915566 h 9155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618" h="915566">
                <a:moveTo>
                  <a:pt x="10574" y="915566"/>
                </a:moveTo>
                <a:lnTo>
                  <a:pt x="1115618" y="915566"/>
                </a:lnTo>
                <a:lnTo>
                  <a:pt x="1115618" y="70503"/>
                </a:lnTo>
                <a:lnTo>
                  <a:pt x="1100406" y="62246"/>
                </a:lnTo>
                <a:cubicBezTo>
                  <a:pt x="1005642" y="22164"/>
                  <a:pt x="901454" y="0"/>
                  <a:pt x="792089" y="0"/>
                </a:cubicBezTo>
                <a:cubicBezTo>
                  <a:pt x="354630" y="0"/>
                  <a:pt x="0" y="354630"/>
                  <a:pt x="0" y="792089"/>
                </a:cubicBezTo>
                <a:cubicBezTo>
                  <a:pt x="0" y="819430"/>
                  <a:pt x="1385" y="846448"/>
                  <a:pt x="4089" y="873076"/>
                </a:cubicBezTo>
                <a:lnTo>
                  <a:pt x="10574" y="915566"/>
                </a:lnTo>
                <a:close/>
              </a:path>
            </a:pathLst>
          </a:custGeom>
          <a:solidFill>
            <a:srgbClr val="CCE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Helvetica"/>
              <a:ea typeface="+mn-ea"/>
              <a:cs typeface="+mn-cs"/>
            </a:endParaRPr>
          </a:p>
        </p:txBody>
      </p:sp>
      <p:sp>
        <p:nvSpPr>
          <p:cNvPr id="18" name="Title 3">
            <a:extLst>
              <a:ext uri="{FF2B5EF4-FFF2-40B4-BE49-F238E27FC236}">
                <a16:creationId xmlns:a16="http://schemas.microsoft.com/office/drawing/2014/main" id="{84DB4345-0840-4004-8CA0-CC2CDCF29C39}"/>
              </a:ext>
            </a:extLst>
          </p:cNvPr>
          <p:cNvSpPr>
            <a:spLocks noGrp="1"/>
          </p:cNvSpPr>
          <p:nvPr>
            <p:ph type="title"/>
          </p:nvPr>
        </p:nvSpPr>
        <p:spPr>
          <a:xfrm>
            <a:off x="0" y="-73683"/>
            <a:ext cx="9140447" cy="571499"/>
          </a:xfrm>
        </p:spPr>
        <p:txBody>
          <a:bodyPr>
            <a:normAutofit/>
          </a:bodyPr>
          <a:lstStyle/>
          <a:p>
            <a:r>
              <a:rPr lang="en-GB" sz="2000" dirty="0"/>
              <a:t>‘Good’ grade descriptors for Early Years, Implementation</a:t>
            </a:r>
          </a:p>
        </p:txBody>
      </p:sp>
      <p:sp>
        <p:nvSpPr>
          <p:cNvPr id="6" name="Content Placeholder 5">
            <a:extLst>
              <a:ext uri="{FF2B5EF4-FFF2-40B4-BE49-F238E27FC236}">
                <a16:creationId xmlns:a16="http://schemas.microsoft.com/office/drawing/2014/main" id="{AE893D1C-8B58-4EE2-8292-23AB22220DD8}"/>
              </a:ext>
            </a:extLst>
          </p:cNvPr>
          <p:cNvSpPr>
            <a:spLocks noGrp="1"/>
          </p:cNvSpPr>
          <p:nvPr>
            <p:ph idx="1"/>
          </p:nvPr>
        </p:nvSpPr>
        <p:spPr>
          <a:xfrm>
            <a:off x="107504" y="735805"/>
            <a:ext cx="8928992" cy="3938614"/>
          </a:xfrm>
        </p:spPr>
        <p:txBody>
          <a:bodyPr/>
          <a:lstStyle/>
          <a:p>
            <a:pPr marL="0" indent="0">
              <a:buNone/>
            </a:pPr>
            <a:r>
              <a:rPr lang="en-GB" sz="2000" dirty="0"/>
              <a:t>Updated wording: </a:t>
            </a:r>
          </a:p>
          <a:p>
            <a:pPr marL="0" indent="0">
              <a:buNone/>
            </a:pPr>
            <a:endParaRPr lang="en-GB" sz="2000" dirty="0"/>
          </a:p>
          <a:p>
            <a:pPr marL="0" indent="0">
              <a:buNone/>
            </a:pPr>
            <a:r>
              <a:rPr lang="en-GB" sz="2000" i="1" dirty="0"/>
              <a:t>The curriculum and care practices promote and support children’s emotional security and development of their character. </a:t>
            </a:r>
            <a:r>
              <a:rPr lang="en-GB" sz="2000" i="1" dirty="0">
                <a:solidFill>
                  <a:srgbClr val="FF0000"/>
                </a:solidFill>
              </a:rPr>
              <a:t>Staff teach children the language of feelings, helping them to appropriately develop their emotional literacy (see pages 8 to 9 of </a:t>
            </a:r>
            <a:r>
              <a:rPr lang="en-GB" sz="2000" i="1" dirty="0" err="1">
                <a:solidFill>
                  <a:srgbClr val="FF0000"/>
                </a:solidFill>
              </a:rPr>
              <a:t>the‘</a:t>
            </a:r>
            <a:r>
              <a:rPr lang="en-GB" sz="2000" i="1" u="sng" dirty="0" err="1">
                <a:solidFill>
                  <a:srgbClr val="FF0000"/>
                </a:solidFill>
              </a:rPr>
              <a:t>Statutory</a:t>
            </a:r>
            <a:r>
              <a:rPr lang="en-GB" sz="2000" i="1" u="sng" dirty="0">
                <a:solidFill>
                  <a:srgbClr val="FF0000"/>
                </a:solidFill>
              </a:rPr>
              <a:t> framework for the early years foundation stage (applies from 1 September 2021</a:t>
            </a:r>
            <a:r>
              <a:rPr lang="en-GB" sz="2000" i="1" dirty="0">
                <a:solidFill>
                  <a:srgbClr val="FF0000"/>
                </a:solidFill>
              </a:rPr>
              <a:t>)</a:t>
            </a:r>
            <a:r>
              <a:rPr lang="en-GB" sz="2000" i="1" dirty="0"/>
              <a:t>’,which set out the personal, social and emotional development (PSED) area of learning). Leaders and staff are particularly attentive to the youngest children’s needs.</a:t>
            </a:r>
            <a:endParaRPr lang="en-GB" sz="1800" dirty="0">
              <a:solidFill>
                <a:srgbClr val="FF0000"/>
              </a:solidFill>
            </a:endParaRPr>
          </a:p>
          <a:p>
            <a:pPr marL="0" indent="0" algn="ctr">
              <a:buNone/>
            </a:pPr>
            <a:endParaRPr lang="en-GB" sz="2000" dirty="0">
              <a:solidFill>
                <a:schemeClr val="tx1"/>
              </a:solidFill>
            </a:endParaRPr>
          </a:p>
        </p:txBody>
      </p:sp>
    </p:spTree>
    <p:extLst>
      <p:ext uri="{BB962C8B-B14F-4D97-AF65-F5344CB8AC3E}">
        <p14:creationId xmlns:p14="http://schemas.microsoft.com/office/powerpoint/2010/main" val="41377785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2F04F55F-9339-47E2-B072-E2AE77BD4EF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D9625-BBE4-49F9-B2E5-7E4F325E190A}" type="slidenum">
              <a:rPr kumimoji="0" lang="en-GB" sz="1600" b="0" i="0" u="none" strike="noStrike" kern="1200" cap="none" spc="0" normalizeH="0" baseline="0" noProof="0" smtClean="0">
                <a:ln>
                  <a:noFill/>
                </a:ln>
                <a:solidFill>
                  <a:prstClr val="white"/>
                </a:solidFill>
                <a:effectLst/>
                <a:uLnTx/>
                <a:uFillTx/>
                <a:latin typeface="Helvetic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GB" sz="1600" b="0" i="0" u="none" strike="noStrike" kern="1200" cap="none" spc="0" normalizeH="0" baseline="0" noProof="0">
              <a:ln>
                <a:noFill/>
              </a:ln>
              <a:solidFill>
                <a:prstClr val="white"/>
              </a:solidFill>
              <a:effectLst/>
              <a:uLnTx/>
              <a:uFillTx/>
              <a:latin typeface="Helvetica"/>
              <a:ea typeface="+mn-ea"/>
              <a:cs typeface="+mn-cs"/>
            </a:endParaRPr>
          </a:p>
        </p:txBody>
      </p:sp>
      <p:sp>
        <p:nvSpPr>
          <p:cNvPr id="15" name="Freeform: Shape 14">
            <a:extLst>
              <a:ext uri="{FF2B5EF4-FFF2-40B4-BE49-F238E27FC236}">
                <a16:creationId xmlns:a16="http://schemas.microsoft.com/office/drawing/2014/main" id="{B6C8574A-12E3-47CF-BC09-1A9E217568DD}"/>
              </a:ext>
            </a:extLst>
          </p:cNvPr>
          <p:cNvSpPr/>
          <p:nvPr/>
        </p:nvSpPr>
        <p:spPr>
          <a:xfrm flipV="1">
            <a:off x="8028382" y="0"/>
            <a:ext cx="1115618" cy="915566"/>
          </a:xfrm>
          <a:custGeom>
            <a:avLst/>
            <a:gdLst>
              <a:gd name="connsiteX0" fmla="*/ 10574 w 1115618"/>
              <a:gd name="connsiteY0" fmla="*/ 915566 h 915566"/>
              <a:gd name="connsiteX1" fmla="*/ 1115618 w 1115618"/>
              <a:gd name="connsiteY1" fmla="*/ 915566 h 915566"/>
              <a:gd name="connsiteX2" fmla="*/ 1115618 w 1115618"/>
              <a:gd name="connsiteY2" fmla="*/ 70503 h 915566"/>
              <a:gd name="connsiteX3" fmla="*/ 1100406 w 1115618"/>
              <a:gd name="connsiteY3" fmla="*/ 62246 h 915566"/>
              <a:gd name="connsiteX4" fmla="*/ 792089 w 1115618"/>
              <a:gd name="connsiteY4" fmla="*/ 0 h 915566"/>
              <a:gd name="connsiteX5" fmla="*/ 0 w 1115618"/>
              <a:gd name="connsiteY5" fmla="*/ 792089 h 915566"/>
              <a:gd name="connsiteX6" fmla="*/ 4089 w 1115618"/>
              <a:gd name="connsiteY6" fmla="*/ 873076 h 915566"/>
              <a:gd name="connsiteX7" fmla="*/ 10574 w 1115618"/>
              <a:gd name="connsiteY7" fmla="*/ 915566 h 9155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618" h="915566">
                <a:moveTo>
                  <a:pt x="10574" y="915566"/>
                </a:moveTo>
                <a:lnTo>
                  <a:pt x="1115618" y="915566"/>
                </a:lnTo>
                <a:lnTo>
                  <a:pt x="1115618" y="70503"/>
                </a:lnTo>
                <a:lnTo>
                  <a:pt x="1100406" y="62246"/>
                </a:lnTo>
                <a:cubicBezTo>
                  <a:pt x="1005642" y="22164"/>
                  <a:pt x="901454" y="0"/>
                  <a:pt x="792089" y="0"/>
                </a:cubicBezTo>
                <a:cubicBezTo>
                  <a:pt x="354630" y="0"/>
                  <a:pt x="0" y="354630"/>
                  <a:pt x="0" y="792089"/>
                </a:cubicBezTo>
                <a:cubicBezTo>
                  <a:pt x="0" y="819430"/>
                  <a:pt x="1385" y="846448"/>
                  <a:pt x="4089" y="873076"/>
                </a:cubicBezTo>
                <a:lnTo>
                  <a:pt x="10574" y="915566"/>
                </a:lnTo>
                <a:close/>
              </a:path>
            </a:pathLst>
          </a:custGeom>
          <a:solidFill>
            <a:srgbClr val="CCE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Helvetica"/>
              <a:ea typeface="+mn-ea"/>
              <a:cs typeface="+mn-cs"/>
            </a:endParaRPr>
          </a:p>
        </p:txBody>
      </p:sp>
      <p:sp>
        <p:nvSpPr>
          <p:cNvPr id="18" name="Title 3">
            <a:extLst>
              <a:ext uri="{FF2B5EF4-FFF2-40B4-BE49-F238E27FC236}">
                <a16:creationId xmlns:a16="http://schemas.microsoft.com/office/drawing/2014/main" id="{84DB4345-0840-4004-8CA0-CC2CDCF29C39}"/>
              </a:ext>
            </a:extLst>
          </p:cNvPr>
          <p:cNvSpPr>
            <a:spLocks noGrp="1"/>
          </p:cNvSpPr>
          <p:nvPr>
            <p:ph type="title"/>
          </p:nvPr>
        </p:nvSpPr>
        <p:spPr>
          <a:xfrm>
            <a:off x="0" y="-73683"/>
            <a:ext cx="9140447" cy="571499"/>
          </a:xfrm>
        </p:spPr>
        <p:txBody>
          <a:bodyPr>
            <a:normAutofit/>
          </a:bodyPr>
          <a:lstStyle/>
          <a:p>
            <a:r>
              <a:rPr lang="en-GB" sz="2000" dirty="0"/>
              <a:t>‘Good’ grade descriptors for Sixth Form</a:t>
            </a:r>
          </a:p>
        </p:txBody>
      </p:sp>
      <p:sp>
        <p:nvSpPr>
          <p:cNvPr id="6" name="Content Placeholder 5">
            <a:extLst>
              <a:ext uri="{FF2B5EF4-FFF2-40B4-BE49-F238E27FC236}">
                <a16:creationId xmlns:a16="http://schemas.microsoft.com/office/drawing/2014/main" id="{AE893D1C-8B58-4EE2-8292-23AB22220DD8}"/>
              </a:ext>
            </a:extLst>
          </p:cNvPr>
          <p:cNvSpPr>
            <a:spLocks noGrp="1"/>
          </p:cNvSpPr>
          <p:nvPr>
            <p:ph idx="1"/>
          </p:nvPr>
        </p:nvSpPr>
        <p:spPr>
          <a:xfrm>
            <a:off x="107504" y="735805"/>
            <a:ext cx="8928992" cy="3938614"/>
          </a:xfrm>
        </p:spPr>
        <p:txBody>
          <a:bodyPr/>
          <a:lstStyle/>
          <a:p>
            <a:pPr marL="0" indent="0">
              <a:buNone/>
            </a:pPr>
            <a:r>
              <a:rPr lang="en-GB" sz="2000" dirty="0"/>
              <a:t>Updated wording on bullying, harassment and RSE:</a:t>
            </a:r>
          </a:p>
          <a:p>
            <a:pPr marL="0" indent="0">
              <a:buNone/>
            </a:pPr>
            <a:endParaRPr lang="en-GB" sz="2000" dirty="0"/>
          </a:p>
          <a:p>
            <a:r>
              <a:rPr lang="en-GB" sz="2000" dirty="0"/>
              <a:t>Leaders and staff create an environment in which students feel safe because staff and learners do not accept bullying, harassment or discrimination or peer-on-peer abuse –online or offline. Staff deal with any issues quickly, consistently and effectively.</a:t>
            </a:r>
          </a:p>
          <a:p>
            <a:endParaRPr lang="en-GB" sz="2000" dirty="0"/>
          </a:p>
          <a:p>
            <a:r>
              <a:rPr lang="en-GB" sz="2000" dirty="0"/>
              <a:t>Students develop an age-appropriate understanding of healthy relationships through appropriate relationship and sex education.</a:t>
            </a:r>
          </a:p>
          <a:p>
            <a:pPr marL="0" indent="0" algn="ctr">
              <a:buNone/>
            </a:pPr>
            <a:endParaRPr lang="en-GB" sz="2000" dirty="0">
              <a:solidFill>
                <a:schemeClr val="tx1"/>
              </a:solidFill>
            </a:endParaRPr>
          </a:p>
        </p:txBody>
      </p:sp>
    </p:spTree>
    <p:extLst>
      <p:ext uri="{BB962C8B-B14F-4D97-AF65-F5344CB8AC3E}">
        <p14:creationId xmlns:p14="http://schemas.microsoft.com/office/powerpoint/2010/main" val="33206892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2F04F55F-9339-47E2-B072-E2AE77BD4EF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D9625-BBE4-49F9-B2E5-7E4F325E190A}" type="slidenum">
              <a:rPr kumimoji="0" lang="en-GB" sz="1600" b="0" i="0" u="none" strike="noStrike" kern="1200" cap="none" spc="0" normalizeH="0" baseline="0" noProof="0" smtClean="0">
                <a:ln>
                  <a:noFill/>
                </a:ln>
                <a:solidFill>
                  <a:prstClr val="white"/>
                </a:solidFill>
                <a:effectLst/>
                <a:uLnTx/>
                <a:uFillTx/>
                <a:latin typeface="Helvetic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GB" sz="1600" b="0" i="0" u="none" strike="noStrike" kern="1200" cap="none" spc="0" normalizeH="0" baseline="0" noProof="0">
              <a:ln>
                <a:noFill/>
              </a:ln>
              <a:solidFill>
                <a:prstClr val="white"/>
              </a:solidFill>
              <a:effectLst/>
              <a:uLnTx/>
              <a:uFillTx/>
              <a:latin typeface="Helvetica"/>
              <a:ea typeface="+mn-ea"/>
              <a:cs typeface="+mn-cs"/>
            </a:endParaRPr>
          </a:p>
        </p:txBody>
      </p:sp>
      <p:sp>
        <p:nvSpPr>
          <p:cNvPr id="15" name="Freeform: Shape 14">
            <a:extLst>
              <a:ext uri="{FF2B5EF4-FFF2-40B4-BE49-F238E27FC236}">
                <a16:creationId xmlns:a16="http://schemas.microsoft.com/office/drawing/2014/main" id="{B6C8574A-12E3-47CF-BC09-1A9E217568DD}"/>
              </a:ext>
            </a:extLst>
          </p:cNvPr>
          <p:cNvSpPr/>
          <p:nvPr/>
        </p:nvSpPr>
        <p:spPr>
          <a:xfrm flipV="1">
            <a:off x="8028382" y="0"/>
            <a:ext cx="1115618" cy="915566"/>
          </a:xfrm>
          <a:custGeom>
            <a:avLst/>
            <a:gdLst>
              <a:gd name="connsiteX0" fmla="*/ 10574 w 1115618"/>
              <a:gd name="connsiteY0" fmla="*/ 915566 h 915566"/>
              <a:gd name="connsiteX1" fmla="*/ 1115618 w 1115618"/>
              <a:gd name="connsiteY1" fmla="*/ 915566 h 915566"/>
              <a:gd name="connsiteX2" fmla="*/ 1115618 w 1115618"/>
              <a:gd name="connsiteY2" fmla="*/ 70503 h 915566"/>
              <a:gd name="connsiteX3" fmla="*/ 1100406 w 1115618"/>
              <a:gd name="connsiteY3" fmla="*/ 62246 h 915566"/>
              <a:gd name="connsiteX4" fmla="*/ 792089 w 1115618"/>
              <a:gd name="connsiteY4" fmla="*/ 0 h 915566"/>
              <a:gd name="connsiteX5" fmla="*/ 0 w 1115618"/>
              <a:gd name="connsiteY5" fmla="*/ 792089 h 915566"/>
              <a:gd name="connsiteX6" fmla="*/ 4089 w 1115618"/>
              <a:gd name="connsiteY6" fmla="*/ 873076 h 915566"/>
              <a:gd name="connsiteX7" fmla="*/ 10574 w 1115618"/>
              <a:gd name="connsiteY7" fmla="*/ 915566 h 9155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618" h="915566">
                <a:moveTo>
                  <a:pt x="10574" y="915566"/>
                </a:moveTo>
                <a:lnTo>
                  <a:pt x="1115618" y="915566"/>
                </a:lnTo>
                <a:lnTo>
                  <a:pt x="1115618" y="70503"/>
                </a:lnTo>
                <a:lnTo>
                  <a:pt x="1100406" y="62246"/>
                </a:lnTo>
                <a:cubicBezTo>
                  <a:pt x="1005642" y="22164"/>
                  <a:pt x="901454" y="0"/>
                  <a:pt x="792089" y="0"/>
                </a:cubicBezTo>
                <a:cubicBezTo>
                  <a:pt x="354630" y="0"/>
                  <a:pt x="0" y="354630"/>
                  <a:pt x="0" y="792089"/>
                </a:cubicBezTo>
                <a:cubicBezTo>
                  <a:pt x="0" y="819430"/>
                  <a:pt x="1385" y="846448"/>
                  <a:pt x="4089" y="873076"/>
                </a:cubicBezTo>
                <a:lnTo>
                  <a:pt x="10574" y="915566"/>
                </a:lnTo>
                <a:close/>
              </a:path>
            </a:pathLst>
          </a:custGeom>
          <a:solidFill>
            <a:srgbClr val="CCE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Helvetica"/>
              <a:ea typeface="+mn-ea"/>
              <a:cs typeface="+mn-cs"/>
            </a:endParaRPr>
          </a:p>
        </p:txBody>
      </p:sp>
      <p:sp>
        <p:nvSpPr>
          <p:cNvPr id="18" name="Title 3">
            <a:extLst>
              <a:ext uri="{FF2B5EF4-FFF2-40B4-BE49-F238E27FC236}">
                <a16:creationId xmlns:a16="http://schemas.microsoft.com/office/drawing/2014/main" id="{84DB4345-0840-4004-8CA0-CC2CDCF29C39}"/>
              </a:ext>
            </a:extLst>
          </p:cNvPr>
          <p:cNvSpPr>
            <a:spLocks noGrp="1"/>
          </p:cNvSpPr>
          <p:nvPr>
            <p:ph type="title"/>
          </p:nvPr>
        </p:nvSpPr>
        <p:spPr>
          <a:xfrm>
            <a:off x="0" y="-73683"/>
            <a:ext cx="9140447" cy="571499"/>
          </a:xfrm>
        </p:spPr>
        <p:txBody>
          <a:bodyPr>
            <a:normAutofit/>
          </a:bodyPr>
          <a:lstStyle/>
          <a:p>
            <a:r>
              <a:rPr lang="en-GB" sz="2000" dirty="0"/>
              <a:t>‘Other handbook changes:</a:t>
            </a:r>
          </a:p>
        </p:txBody>
      </p:sp>
      <p:sp>
        <p:nvSpPr>
          <p:cNvPr id="6" name="Content Placeholder 5">
            <a:extLst>
              <a:ext uri="{FF2B5EF4-FFF2-40B4-BE49-F238E27FC236}">
                <a16:creationId xmlns:a16="http://schemas.microsoft.com/office/drawing/2014/main" id="{AE893D1C-8B58-4EE2-8292-23AB22220DD8}"/>
              </a:ext>
            </a:extLst>
          </p:cNvPr>
          <p:cNvSpPr>
            <a:spLocks noGrp="1"/>
          </p:cNvSpPr>
          <p:nvPr>
            <p:ph idx="1"/>
          </p:nvPr>
        </p:nvSpPr>
        <p:spPr>
          <a:xfrm>
            <a:off x="107504" y="735805"/>
            <a:ext cx="8928992" cy="3938614"/>
          </a:xfrm>
        </p:spPr>
        <p:txBody>
          <a:bodyPr/>
          <a:lstStyle/>
          <a:p>
            <a:endParaRPr lang="en-GB" sz="2000" dirty="0"/>
          </a:p>
          <a:p>
            <a:r>
              <a:rPr lang="en-GB" sz="2000" dirty="0"/>
              <a:t>Paragraph 38 clarifies that AP academies are also subject to inspection. </a:t>
            </a:r>
          </a:p>
          <a:p>
            <a:endParaRPr lang="en-GB" sz="2000" dirty="0"/>
          </a:p>
          <a:p>
            <a:pPr marL="0" indent="0">
              <a:buNone/>
            </a:pPr>
            <a:endParaRPr lang="en-GB" sz="2000" dirty="0"/>
          </a:p>
          <a:p>
            <a:r>
              <a:rPr lang="en-GB" sz="2000" dirty="0"/>
              <a:t>Paragraphs 78,84 &amp; 115 have been updated to use the term </a:t>
            </a:r>
            <a:r>
              <a:rPr lang="en-GB" sz="2000" dirty="0">
                <a:solidFill>
                  <a:srgbClr val="FF0000"/>
                </a:solidFill>
              </a:rPr>
              <a:t>ECT</a:t>
            </a:r>
            <a:r>
              <a:rPr lang="en-GB" sz="2000" dirty="0"/>
              <a:t> rather than NQT. </a:t>
            </a:r>
          </a:p>
          <a:p>
            <a:pPr marL="0" indent="0" algn="ctr">
              <a:buNone/>
            </a:pPr>
            <a:endParaRPr lang="en-GB" sz="2000" dirty="0">
              <a:solidFill>
                <a:schemeClr val="tx1"/>
              </a:solidFill>
            </a:endParaRPr>
          </a:p>
        </p:txBody>
      </p:sp>
    </p:spTree>
    <p:extLst>
      <p:ext uri="{BB962C8B-B14F-4D97-AF65-F5344CB8AC3E}">
        <p14:creationId xmlns:p14="http://schemas.microsoft.com/office/powerpoint/2010/main" val="31239871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2F04F55F-9339-47E2-B072-E2AE77BD4EF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D9625-BBE4-49F9-B2E5-7E4F325E190A}" type="slidenum">
              <a:rPr kumimoji="0" lang="en-GB" sz="1600" b="0" i="0" u="none" strike="noStrike" kern="1200" cap="none" spc="0" normalizeH="0" baseline="0" noProof="0" smtClean="0">
                <a:ln>
                  <a:noFill/>
                </a:ln>
                <a:solidFill>
                  <a:prstClr val="white"/>
                </a:solidFill>
                <a:effectLst/>
                <a:uLnTx/>
                <a:uFillTx/>
                <a:latin typeface="Helvetic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GB" sz="1600" b="0" i="0" u="none" strike="noStrike" kern="1200" cap="none" spc="0" normalizeH="0" baseline="0" noProof="0">
              <a:ln>
                <a:noFill/>
              </a:ln>
              <a:solidFill>
                <a:prstClr val="white"/>
              </a:solidFill>
              <a:effectLst/>
              <a:uLnTx/>
              <a:uFillTx/>
              <a:latin typeface="Helvetica"/>
              <a:ea typeface="+mn-ea"/>
              <a:cs typeface="+mn-cs"/>
            </a:endParaRPr>
          </a:p>
        </p:txBody>
      </p:sp>
      <p:sp>
        <p:nvSpPr>
          <p:cNvPr id="15" name="Freeform: Shape 14">
            <a:extLst>
              <a:ext uri="{FF2B5EF4-FFF2-40B4-BE49-F238E27FC236}">
                <a16:creationId xmlns:a16="http://schemas.microsoft.com/office/drawing/2014/main" id="{B6C8574A-12E3-47CF-BC09-1A9E217568DD}"/>
              </a:ext>
            </a:extLst>
          </p:cNvPr>
          <p:cNvSpPr/>
          <p:nvPr/>
        </p:nvSpPr>
        <p:spPr>
          <a:xfrm flipV="1">
            <a:off x="8028382" y="0"/>
            <a:ext cx="1115618" cy="915566"/>
          </a:xfrm>
          <a:custGeom>
            <a:avLst/>
            <a:gdLst>
              <a:gd name="connsiteX0" fmla="*/ 10574 w 1115618"/>
              <a:gd name="connsiteY0" fmla="*/ 915566 h 915566"/>
              <a:gd name="connsiteX1" fmla="*/ 1115618 w 1115618"/>
              <a:gd name="connsiteY1" fmla="*/ 915566 h 915566"/>
              <a:gd name="connsiteX2" fmla="*/ 1115618 w 1115618"/>
              <a:gd name="connsiteY2" fmla="*/ 70503 h 915566"/>
              <a:gd name="connsiteX3" fmla="*/ 1100406 w 1115618"/>
              <a:gd name="connsiteY3" fmla="*/ 62246 h 915566"/>
              <a:gd name="connsiteX4" fmla="*/ 792089 w 1115618"/>
              <a:gd name="connsiteY4" fmla="*/ 0 h 915566"/>
              <a:gd name="connsiteX5" fmla="*/ 0 w 1115618"/>
              <a:gd name="connsiteY5" fmla="*/ 792089 h 915566"/>
              <a:gd name="connsiteX6" fmla="*/ 4089 w 1115618"/>
              <a:gd name="connsiteY6" fmla="*/ 873076 h 915566"/>
              <a:gd name="connsiteX7" fmla="*/ 10574 w 1115618"/>
              <a:gd name="connsiteY7" fmla="*/ 915566 h 9155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618" h="915566">
                <a:moveTo>
                  <a:pt x="10574" y="915566"/>
                </a:moveTo>
                <a:lnTo>
                  <a:pt x="1115618" y="915566"/>
                </a:lnTo>
                <a:lnTo>
                  <a:pt x="1115618" y="70503"/>
                </a:lnTo>
                <a:lnTo>
                  <a:pt x="1100406" y="62246"/>
                </a:lnTo>
                <a:cubicBezTo>
                  <a:pt x="1005642" y="22164"/>
                  <a:pt x="901454" y="0"/>
                  <a:pt x="792089" y="0"/>
                </a:cubicBezTo>
                <a:cubicBezTo>
                  <a:pt x="354630" y="0"/>
                  <a:pt x="0" y="354630"/>
                  <a:pt x="0" y="792089"/>
                </a:cubicBezTo>
                <a:cubicBezTo>
                  <a:pt x="0" y="819430"/>
                  <a:pt x="1385" y="846448"/>
                  <a:pt x="4089" y="873076"/>
                </a:cubicBezTo>
                <a:lnTo>
                  <a:pt x="10574" y="915566"/>
                </a:lnTo>
                <a:close/>
              </a:path>
            </a:pathLst>
          </a:custGeom>
          <a:solidFill>
            <a:srgbClr val="CCE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Helvetica"/>
              <a:ea typeface="+mn-ea"/>
              <a:cs typeface="+mn-cs"/>
            </a:endParaRPr>
          </a:p>
        </p:txBody>
      </p:sp>
      <p:sp>
        <p:nvSpPr>
          <p:cNvPr id="18" name="Title 3">
            <a:extLst>
              <a:ext uri="{FF2B5EF4-FFF2-40B4-BE49-F238E27FC236}">
                <a16:creationId xmlns:a16="http://schemas.microsoft.com/office/drawing/2014/main" id="{84DB4345-0840-4004-8CA0-CC2CDCF29C39}"/>
              </a:ext>
            </a:extLst>
          </p:cNvPr>
          <p:cNvSpPr>
            <a:spLocks noGrp="1"/>
          </p:cNvSpPr>
          <p:nvPr>
            <p:ph type="title"/>
          </p:nvPr>
        </p:nvSpPr>
        <p:spPr>
          <a:xfrm>
            <a:off x="0" y="-73683"/>
            <a:ext cx="9140447" cy="571499"/>
          </a:xfrm>
        </p:spPr>
        <p:txBody>
          <a:bodyPr>
            <a:normAutofit fontScale="90000"/>
          </a:bodyPr>
          <a:lstStyle/>
          <a:p>
            <a:r>
              <a:rPr lang="en-GB" sz="2000" dirty="0"/>
              <a:t>EYFS requirements and previous disapplication and/or modifications of the EYFS</a:t>
            </a:r>
          </a:p>
        </p:txBody>
      </p:sp>
      <p:sp>
        <p:nvSpPr>
          <p:cNvPr id="6" name="Content Placeholder 5">
            <a:extLst>
              <a:ext uri="{FF2B5EF4-FFF2-40B4-BE49-F238E27FC236}">
                <a16:creationId xmlns:a16="http://schemas.microsoft.com/office/drawing/2014/main" id="{AE893D1C-8B58-4EE2-8292-23AB22220DD8}"/>
              </a:ext>
            </a:extLst>
          </p:cNvPr>
          <p:cNvSpPr>
            <a:spLocks noGrp="1"/>
          </p:cNvSpPr>
          <p:nvPr>
            <p:ph idx="1"/>
          </p:nvPr>
        </p:nvSpPr>
        <p:spPr>
          <a:xfrm>
            <a:off x="105727" y="602443"/>
            <a:ext cx="8928992" cy="4048138"/>
          </a:xfrm>
        </p:spPr>
        <p:txBody>
          <a:bodyPr/>
          <a:lstStyle/>
          <a:p>
            <a:pPr marL="0" indent="0">
              <a:buNone/>
            </a:pPr>
            <a:r>
              <a:rPr lang="en-GB" sz="1000" dirty="0">
                <a:solidFill>
                  <a:srgbClr val="FF0000"/>
                </a:solidFill>
              </a:rPr>
              <a:t>This section updated to reflect that EYFS </a:t>
            </a:r>
            <a:r>
              <a:rPr lang="en-GB" sz="1000" dirty="0" err="1">
                <a:solidFill>
                  <a:srgbClr val="FF0000"/>
                </a:solidFill>
              </a:rPr>
              <a:t>disapplications</a:t>
            </a:r>
            <a:r>
              <a:rPr lang="en-GB" sz="1000" dirty="0">
                <a:solidFill>
                  <a:srgbClr val="FF0000"/>
                </a:solidFill>
              </a:rPr>
              <a:t> end on 31 August 2021:</a:t>
            </a:r>
          </a:p>
          <a:p>
            <a:pPr marL="0" indent="0">
              <a:buNone/>
            </a:pPr>
            <a:r>
              <a:rPr lang="en-GB" sz="1000" dirty="0"/>
              <a:t>29. To support early years providers and schools during the COVID-19 outbreak, in April 2020 the government temporarily </a:t>
            </a:r>
            <a:r>
              <a:rPr lang="en-GB" sz="1000" dirty="0">
                <a:hlinkClick r:id="rId2"/>
              </a:rPr>
              <a:t>disapplied and modified certain elements of the early years foundation stage (EYFS) statutory framework.</a:t>
            </a:r>
            <a:r>
              <a:rPr lang="en-GB" sz="1000" dirty="0"/>
              <a:t> This included detail on where schools should have applied ‘reasonable endeavours’ and ‘best endeavours’ if they were using any modifications and </a:t>
            </a:r>
            <a:r>
              <a:rPr lang="en-GB" sz="1000" dirty="0" err="1"/>
              <a:t>disapplications</a:t>
            </a:r>
            <a:r>
              <a:rPr lang="en-GB" sz="1000" dirty="0"/>
              <a:t>.</a:t>
            </a:r>
          </a:p>
          <a:p>
            <a:pPr marL="0" indent="0">
              <a:buNone/>
            </a:pPr>
            <a:r>
              <a:rPr lang="en-GB" sz="1000" dirty="0"/>
              <a:t>30. </a:t>
            </a:r>
            <a:r>
              <a:rPr lang="en-GB" sz="1000" dirty="0" err="1"/>
              <a:t>Disapplications</a:t>
            </a:r>
            <a:r>
              <a:rPr lang="en-GB" sz="1000" dirty="0"/>
              <a:t> end on 31 August 2021. Inspectors will consider any circumstances where providers were relying on modifications to and/or </a:t>
            </a:r>
            <a:r>
              <a:rPr lang="en-GB" sz="1000" dirty="0" err="1"/>
              <a:t>disapplications</a:t>
            </a:r>
            <a:r>
              <a:rPr lang="en-GB" sz="1000" dirty="0"/>
              <a:t> of the requirements (where applicable).</a:t>
            </a:r>
          </a:p>
          <a:p>
            <a:pPr marL="0" indent="0">
              <a:buNone/>
            </a:pPr>
            <a:r>
              <a:rPr lang="en-GB" sz="1000" dirty="0"/>
              <a:t>31. We recognise that the disruption to learning caused by the pandemic may have impacted on what children have learned. This could result in some children having a wider than usual range of starting points and gaps in their knowledge. Inspectors will pay close attention to how schools identify and address any of these delays and gaps.</a:t>
            </a:r>
          </a:p>
          <a:p>
            <a:pPr marL="0" indent="0">
              <a:buNone/>
            </a:pPr>
            <a:r>
              <a:rPr lang="en-GB" sz="1000" dirty="0"/>
              <a:t>32. When determining inspection judgements, the inspector will take account of all failures to meet EYFS requirements, even where they were previously modified (see </a:t>
            </a:r>
            <a:r>
              <a:rPr lang="en-GB" sz="1000" dirty="0">
                <a:hlinkClick r:id="rId2"/>
              </a:rPr>
              <a:t>‘Early years foundation stage: coronavirus </a:t>
            </a:r>
            <a:r>
              <a:rPr lang="en-GB" sz="1000" dirty="0" err="1">
                <a:hlinkClick r:id="rId2"/>
              </a:rPr>
              <a:t>disapplications</a:t>
            </a:r>
            <a:r>
              <a:rPr lang="en-GB" sz="1000" dirty="0"/>
              <a:t>’). If the inspector judges the early years provision not to have an acceptable standard of care and/or quality of education, the specific early years judgement and the overall effectiveness will be inadequate.</a:t>
            </a:r>
          </a:p>
          <a:p>
            <a:pPr marL="0" indent="0">
              <a:buNone/>
            </a:pPr>
            <a:r>
              <a:rPr lang="en-GB" sz="1000" dirty="0"/>
              <a:t>33. When evaluating the quality of early years education, using the judgement criteria set out in </a:t>
            </a:r>
            <a:r>
              <a:rPr lang="en-GB" sz="1000" dirty="0">
                <a:hlinkClick r:id="rId3"/>
              </a:rPr>
              <a:t>paragraphs 324 to 335</a:t>
            </a:r>
            <a:r>
              <a:rPr lang="en-GB" sz="1000" dirty="0"/>
              <a:t>, inspectors will consider the extent to which leaders have designed an ambitious and well-sequenced curriculum. When considering the impact of the curriculum, inspectors will have due regard to any loss of learning the pandemic may have caused. However, inspectors will consider what the school is doing to address any disruption to learning to ensure that children are well prepared for their next stage of education.</a:t>
            </a:r>
          </a:p>
          <a:p>
            <a:pPr marL="0" indent="0">
              <a:buNone/>
            </a:pPr>
            <a:r>
              <a:rPr lang="en-GB" sz="1000" dirty="0"/>
              <a:t>34.EYFSassessment arrangements may have been altered as a result of the pandemic. Inspectors will need to understand where providers may have previously relied on the modifications to some of the assessment requirements of the EYFS</a:t>
            </a:r>
            <a:r>
              <a:rPr lang="en-GB" sz="1000" dirty="0">
                <a:hlinkClick r:id="rId4"/>
              </a:rPr>
              <a:t>.[footnote 4]</a:t>
            </a:r>
            <a:r>
              <a:rPr lang="en-GB" sz="1000" dirty="0"/>
              <a:t>They will check whether providers were meeting relevant assessment requirements. They will also check how providers are supporting staff with any additional workload expectations as a result.</a:t>
            </a:r>
          </a:p>
          <a:p>
            <a:pPr marL="0" indent="0">
              <a:buNone/>
            </a:pPr>
            <a:r>
              <a:rPr lang="en-GB" sz="1000" dirty="0"/>
              <a:t>35. Inspectors will also consider how schools adapted approaches to safeguarding during the pandemic to make sure that:</a:t>
            </a:r>
          </a:p>
          <a:p>
            <a:r>
              <a:rPr lang="en-GB" sz="1000" dirty="0"/>
              <a:t>vulnerable children, including those with SEND, were encouraged to attend the provision</a:t>
            </a:r>
          </a:p>
          <a:p>
            <a:r>
              <a:rPr lang="en-GB" sz="1000" dirty="0"/>
              <a:t>safeguarding procedures remained effective both for those at home and those attending the provision</a:t>
            </a:r>
          </a:p>
          <a:p>
            <a:pPr marL="0" indent="0">
              <a:buNone/>
            </a:pPr>
            <a:r>
              <a:rPr lang="en-GB" sz="1000" dirty="0"/>
              <a:t>36. Inspectors will discuss how safeguarding arrangements have changed over time due to the pandemic, and how schools have made sure that they remain effective.</a:t>
            </a:r>
          </a:p>
          <a:p>
            <a:pPr marL="0" indent="0" algn="ctr">
              <a:buNone/>
            </a:pPr>
            <a:endParaRPr lang="en-GB" sz="2000" dirty="0">
              <a:solidFill>
                <a:schemeClr val="tx1"/>
              </a:solidFill>
            </a:endParaRPr>
          </a:p>
        </p:txBody>
      </p:sp>
    </p:spTree>
    <p:extLst>
      <p:ext uri="{BB962C8B-B14F-4D97-AF65-F5344CB8AC3E}">
        <p14:creationId xmlns:p14="http://schemas.microsoft.com/office/powerpoint/2010/main" val="15394557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2F04F55F-9339-47E2-B072-E2AE77BD4EF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D9625-BBE4-49F9-B2E5-7E4F325E190A}" type="slidenum">
              <a:rPr kumimoji="0" lang="en-GB" sz="1600" b="0" i="0" u="none" strike="noStrike" kern="1200" cap="none" spc="0" normalizeH="0" baseline="0" noProof="0" smtClean="0">
                <a:ln>
                  <a:noFill/>
                </a:ln>
                <a:solidFill>
                  <a:prstClr val="white"/>
                </a:solidFill>
                <a:effectLst/>
                <a:uLnTx/>
                <a:uFillTx/>
                <a:latin typeface="Helvetic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GB" sz="1600" b="0" i="0" u="none" strike="noStrike" kern="1200" cap="none" spc="0" normalizeH="0" baseline="0" noProof="0">
              <a:ln>
                <a:noFill/>
              </a:ln>
              <a:solidFill>
                <a:prstClr val="white"/>
              </a:solidFill>
              <a:effectLst/>
              <a:uLnTx/>
              <a:uFillTx/>
              <a:latin typeface="Helvetica"/>
              <a:ea typeface="+mn-ea"/>
              <a:cs typeface="+mn-cs"/>
            </a:endParaRPr>
          </a:p>
        </p:txBody>
      </p:sp>
      <p:sp>
        <p:nvSpPr>
          <p:cNvPr id="15" name="Freeform: Shape 14">
            <a:extLst>
              <a:ext uri="{FF2B5EF4-FFF2-40B4-BE49-F238E27FC236}">
                <a16:creationId xmlns:a16="http://schemas.microsoft.com/office/drawing/2014/main" id="{B6C8574A-12E3-47CF-BC09-1A9E217568DD}"/>
              </a:ext>
            </a:extLst>
          </p:cNvPr>
          <p:cNvSpPr/>
          <p:nvPr/>
        </p:nvSpPr>
        <p:spPr>
          <a:xfrm flipV="1">
            <a:off x="8028382" y="0"/>
            <a:ext cx="1115618" cy="915566"/>
          </a:xfrm>
          <a:custGeom>
            <a:avLst/>
            <a:gdLst>
              <a:gd name="connsiteX0" fmla="*/ 10574 w 1115618"/>
              <a:gd name="connsiteY0" fmla="*/ 915566 h 915566"/>
              <a:gd name="connsiteX1" fmla="*/ 1115618 w 1115618"/>
              <a:gd name="connsiteY1" fmla="*/ 915566 h 915566"/>
              <a:gd name="connsiteX2" fmla="*/ 1115618 w 1115618"/>
              <a:gd name="connsiteY2" fmla="*/ 70503 h 915566"/>
              <a:gd name="connsiteX3" fmla="*/ 1100406 w 1115618"/>
              <a:gd name="connsiteY3" fmla="*/ 62246 h 915566"/>
              <a:gd name="connsiteX4" fmla="*/ 792089 w 1115618"/>
              <a:gd name="connsiteY4" fmla="*/ 0 h 915566"/>
              <a:gd name="connsiteX5" fmla="*/ 0 w 1115618"/>
              <a:gd name="connsiteY5" fmla="*/ 792089 h 915566"/>
              <a:gd name="connsiteX6" fmla="*/ 4089 w 1115618"/>
              <a:gd name="connsiteY6" fmla="*/ 873076 h 915566"/>
              <a:gd name="connsiteX7" fmla="*/ 10574 w 1115618"/>
              <a:gd name="connsiteY7" fmla="*/ 915566 h 9155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618" h="915566">
                <a:moveTo>
                  <a:pt x="10574" y="915566"/>
                </a:moveTo>
                <a:lnTo>
                  <a:pt x="1115618" y="915566"/>
                </a:lnTo>
                <a:lnTo>
                  <a:pt x="1115618" y="70503"/>
                </a:lnTo>
                <a:lnTo>
                  <a:pt x="1100406" y="62246"/>
                </a:lnTo>
                <a:cubicBezTo>
                  <a:pt x="1005642" y="22164"/>
                  <a:pt x="901454" y="0"/>
                  <a:pt x="792089" y="0"/>
                </a:cubicBezTo>
                <a:cubicBezTo>
                  <a:pt x="354630" y="0"/>
                  <a:pt x="0" y="354630"/>
                  <a:pt x="0" y="792089"/>
                </a:cubicBezTo>
                <a:cubicBezTo>
                  <a:pt x="0" y="819430"/>
                  <a:pt x="1385" y="846448"/>
                  <a:pt x="4089" y="873076"/>
                </a:cubicBezTo>
                <a:lnTo>
                  <a:pt x="10574" y="915566"/>
                </a:lnTo>
                <a:close/>
              </a:path>
            </a:pathLst>
          </a:custGeom>
          <a:solidFill>
            <a:srgbClr val="CCE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Helvetica"/>
              <a:ea typeface="+mn-ea"/>
              <a:cs typeface="+mn-cs"/>
            </a:endParaRPr>
          </a:p>
        </p:txBody>
      </p:sp>
      <p:sp>
        <p:nvSpPr>
          <p:cNvPr id="18" name="Title 3">
            <a:extLst>
              <a:ext uri="{FF2B5EF4-FFF2-40B4-BE49-F238E27FC236}">
                <a16:creationId xmlns:a16="http://schemas.microsoft.com/office/drawing/2014/main" id="{84DB4345-0840-4004-8CA0-CC2CDCF29C39}"/>
              </a:ext>
            </a:extLst>
          </p:cNvPr>
          <p:cNvSpPr>
            <a:spLocks noGrp="1"/>
          </p:cNvSpPr>
          <p:nvPr>
            <p:ph type="title"/>
          </p:nvPr>
        </p:nvSpPr>
        <p:spPr>
          <a:xfrm>
            <a:off x="0" y="-73683"/>
            <a:ext cx="9140447" cy="571499"/>
          </a:xfrm>
        </p:spPr>
        <p:txBody>
          <a:bodyPr>
            <a:normAutofit/>
          </a:bodyPr>
          <a:lstStyle/>
          <a:p>
            <a:r>
              <a:rPr lang="en-GB" sz="2000" dirty="0"/>
              <a:t>Section 8 handbook</a:t>
            </a:r>
          </a:p>
        </p:txBody>
      </p:sp>
      <p:sp>
        <p:nvSpPr>
          <p:cNvPr id="6" name="Content Placeholder 5">
            <a:extLst>
              <a:ext uri="{FF2B5EF4-FFF2-40B4-BE49-F238E27FC236}">
                <a16:creationId xmlns:a16="http://schemas.microsoft.com/office/drawing/2014/main" id="{AE893D1C-8B58-4EE2-8292-23AB22220DD8}"/>
              </a:ext>
            </a:extLst>
          </p:cNvPr>
          <p:cNvSpPr>
            <a:spLocks noGrp="1"/>
          </p:cNvSpPr>
          <p:nvPr>
            <p:ph idx="1"/>
          </p:nvPr>
        </p:nvSpPr>
        <p:spPr>
          <a:xfrm>
            <a:off x="105727" y="602443"/>
            <a:ext cx="8928992" cy="4048138"/>
          </a:xfrm>
        </p:spPr>
        <p:txBody>
          <a:bodyPr/>
          <a:lstStyle/>
          <a:p>
            <a:pPr marL="0" indent="0">
              <a:buNone/>
            </a:pPr>
            <a:r>
              <a:rPr lang="en-GB" sz="1400" b="1" dirty="0"/>
              <a:t>Many of the changes made to the main section 5 handbook are also reflected in the </a:t>
            </a:r>
            <a:r>
              <a:rPr lang="en-GB" sz="1400" b="1" dirty="0">
                <a:hlinkClick r:id="rId2"/>
              </a:rPr>
              <a:t>section 8 </a:t>
            </a:r>
            <a:r>
              <a:rPr lang="en-GB" sz="1400" b="1" dirty="0"/>
              <a:t>handbook. </a:t>
            </a:r>
            <a:endParaRPr lang="en-GB" sz="1400" dirty="0"/>
          </a:p>
          <a:p>
            <a:pPr marL="0" indent="0">
              <a:buNone/>
            </a:pPr>
            <a:r>
              <a:rPr lang="en-GB" sz="1400" b="1" dirty="0"/>
              <a:t>Specific changes made to the Section 8 handbook are:</a:t>
            </a:r>
            <a:endParaRPr lang="en-GB" sz="1400" dirty="0"/>
          </a:p>
          <a:p>
            <a:pPr marL="0" indent="0">
              <a:buNone/>
            </a:pPr>
            <a:r>
              <a:rPr lang="en-GB" sz="1400" dirty="0"/>
              <a:t>Paragraphs 43, 48, 128, 129, 132, 158, 159 and 160: updates to inspection intervals following the pandemic.</a:t>
            </a:r>
          </a:p>
          <a:p>
            <a:pPr marL="0" indent="0">
              <a:buNone/>
            </a:pPr>
            <a:r>
              <a:rPr lang="en-GB" sz="1400" dirty="0"/>
              <a:t>Paragraph 51 to 52: inserted paragraphs on outstanding judgements.</a:t>
            </a:r>
          </a:p>
          <a:p>
            <a:pPr marL="0" indent="0">
              <a:buNone/>
            </a:pPr>
            <a:r>
              <a:rPr lang="en-GB" sz="1400" dirty="0"/>
              <a:t>Paragraphs 57, 59 and 83: updated to reflect that inspectors will take into account transitional arrangements where appropriate.</a:t>
            </a:r>
          </a:p>
          <a:p>
            <a:pPr marL="0" indent="0">
              <a:buNone/>
            </a:pPr>
            <a:r>
              <a:rPr lang="en-GB" sz="1400" dirty="0"/>
              <a:t>Paragraphs 62, 67, 116 and 123: updates on harmful sexual behaviour, bullying and harassment.</a:t>
            </a:r>
          </a:p>
          <a:p>
            <a:pPr marL="0" indent="0">
              <a:buNone/>
            </a:pPr>
            <a:r>
              <a:rPr lang="en-GB" sz="1400" dirty="0"/>
              <a:t>Paragraph 68: inserted paragraph on careers information, education, advice and guidance (CIEAG).</a:t>
            </a:r>
          </a:p>
          <a:p>
            <a:pPr marL="0" indent="0">
              <a:buNone/>
            </a:pPr>
            <a:r>
              <a:rPr lang="en-GB" sz="1400" dirty="0"/>
              <a:t>Paragraphs 108, 162 and 163: changed to reflect the new early career framework for teachers and the replacement of the term NQT with ECT.</a:t>
            </a:r>
          </a:p>
          <a:p>
            <a:pPr marL="0" indent="0">
              <a:buNone/>
            </a:pPr>
            <a:r>
              <a:rPr lang="en-GB" sz="1400" dirty="0"/>
              <a:t>Paragraph 136: updates to the information inspectors review before a monitoring inspection.</a:t>
            </a:r>
          </a:p>
          <a:p>
            <a:pPr marL="0" indent="0">
              <a:buNone/>
            </a:pPr>
            <a:r>
              <a:rPr lang="en-GB" sz="1400" dirty="0"/>
              <a:t>Paragraph 218: inserted paragraph on seeking the views of parents and staff</a:t>
            </a:r>
            <a:r>
              <a:rPr lang="en-GB" sz="2000" dirty="0"/>
              <a:t>.</a:t>
            </a:r>
            <a:endParaRPr lang="en-GB" sz="2000" dirty="0">
              <a:solidFill>
                <a:schemeClr val="tx1"/>
              </a:solidFill>
            </a:endParaRPr>
          </a:p>
        </p:txBody>
      </p:sp>
    </p:spTree>
    <p:extLst>
      <p:ext uri="{BB962C8B-B14F-4D97-AF65-F5344CB8AC3E}">
        <p14:creationId xmlns:p14="http://schemas.microsoft.com/office/powerpoint/2010/main" val="32010667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2F04F55F-9339-47E2-B072-E2AE77BD4EF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D9625-BBE4-49F9-B2E5-7E4F325E190A}" type="slidenum">
              <a:rPr kumimoji="0" lang="en-GB" sz="1600" b="0" i="0" u="none" strike="noStrike" kern="1200" cap="none" spc="0" normalizeH="0" baseline="0" noProof="0" smtClean="0">
                <a:ln>
                  <a:noFill/>
                </a:ln>
                <a:solidFill>
                  <a:prstClr val="white"/>
                </a:solidFill>
                <a:effectLst/>
                <a:uLnTx/>
                <a:uFillTx/>
                <a:latin typeface="Helvetic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GB" sz="1600" b="0" i="0" u="none" strike="noStrike" kern="1200" cap="none" spc="0" normalizeH="0" baseline="0" noProof="0">
              <a:ln>
                <a:noFill/>
              </a:ln>
              <a:solidFill>
                <a:prstClr val="white"/>
              </a:solidFill>
              <a:effectLst/>
              <a:uLnTx/>
              <a:uFillTx/>
              <a:latin typeface="Helvetica"/>
              <a:ea typeface="+mn-ea"/>
              <a:cs typeface="+mn-cs"/>
            </a:endParaRPr>
          </a:p>
        </p:txBody>
      </p:sp>
      <p:sp>
        <p:nvSpPr>
          <p:cNvPr id="15" name="Freeform: Shape 14">
            <a:extLst>
              <a:ext uri="{FF2B5EF4-FFF2-40B4-BE49-F238E27FC236}">
                <a16:creationId xmlns:a16="http://schemas.microsoft.com/office/drawing/2014/main" id="{B6C8574A-12E3-47CF-BC09-1A9E217568DD}"/>
              </a:ext>
            </a:extLst>
          </p:cNvPr>
          <p:cNvSpPr/>
          <p:nvPr/>
        </p:nvSpPr>
        <p:spPr>
          <a:xfrm flipV="1">
            <a:off x="8028382" y="0"/>
            <a:ext cx="1115618" cy="915566"/>
          </a:xfrm>
          <a:custGeom>
            <a:avLst/>
            <a:gdLst>
              <a:gd name="connsiteX0" fmla="*/ 10574 w 1115618"/>
              <a:gd name="connsiteY0" fmla="*/ 915566 h 915566"/>
              <a:gd name="connsiteX1" fmla="*/ 1115618 w 1115618"/>
              <a:gd name="connsiteY1" fmla="*/ 915566 h 915566"/>
              <a:gd name="connsiteX2" fmla="*/ 1115618 w 1115618"/>
              <a:gd name="connsiteY2" fmla="*/ 70503 h 915566"/>
              <a:gd name="connsiteX3" fmla="*/ 1100406 w 1115618"/>
              <a:gd name="connsiteY3" fmla="*/ 62246 h 915566"/>
              <a:gd name="connsiteX4" fmla="*/ 792089 w 1115618"/>
              <a:gd name="connsiteY4" fmla="*/ 0 h 915566"/>
              <a:gd name="connsiteX5" fmla="*/ 0 w 1115618"/>
              <a:gd name="connsiteY5" fmla="*/ 792089 h 915566"/>
              <a:gd name="connsiteX6" fmla="*/ 4089 w 1115618"/>
              <a:gd name="connsiteY6" fmla="*/ 873076 h 915566"/>
              <a:gd name="connsiteX7" fmla="*/ 10574 w 1115618"/>
              <a:gd name="connsiteY7" fmla="*/ 915566 h 9155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618" h="915566">
                <a:moveTo>
                  <a:pt x="10574" y="915566"/>
                </a:moveTo>
                <a:lnTo>
                  <a:pt x="1115618" y="915566"/>
                </a:lnTo>
                <a:lnTo>
                  <a:pt x="1115618" y="70503"/>
                </a:lnTo>
                <a:lnTo>
                  <a:pt x="1100406" y="62246"/>
                </a:lnTo>
                <a:cubicBezTo>
                  <a:pt x="1005642" y="22164"/>
                  <a:pt x="901454" y="0"/>
                  <a:pt x="792089" y="0"/>
                </a:cubicBezTo>
                <a:cubicBezTo>
                  <a:pt x="354630" y="0"/>
                  <a:pt x="0" y="354630"/>
                  <a:pt x="0" y="792089"/>
                </a:cubicBezTo>
                <a:cubicBezTo>
                  <a:pt x="0" y="819430"/>
                  <a:pt x="1385" y="846448"/>
                  <a:pt x="4089" y="873076"/>
                </a:cubicBezTo>
                <a:lnTo>
                  <a:pt x="10574" y="915566"/>
                </a:lnTo>
                <a:close/>
              </a:path>
            </a:pathLst>
          </a:custGeom>
          <a:solidFill>
            <a:srgbClr val="CCE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Helvetica"/>
              <a:ea typeface="+mn-ea"/>
              <a:cs typeface="+mn-cs"/>
            </a:endParaRPr>
          </a:p>
        </p:txBody>
      </p:sp>
      <p:sp>
        <p:nvSpPr>
          <p:cNvPr id="18" name="Title 3">
            <a:extLst>
              <a:ext uri="{FF2B5EF4-FFF2-40B4-BE49-F238E27FC236}">
                <a16:creationId xmlns:a16="http://schemas.microsoft.com/office/drawing/2014/main" id="{84DB4345-0840-4004-8CA0-CC2CDCF29C39}"/>
              </a:ext>
            </a:extLst>
          </p:cNvPr>
          <p:cNvSpPr>
            <a:spLocks noGrp="1"/>
          </p:cNvSpPr>
          <p:nvPr>
            <p:ph type="title"/>
          </p:nvPr>
        </p:nvSpPr>
        <p:spPr>
          <a:xfrm>
            <a:off x="0" y="-73683"/>
            <a:ext cx="9140447" cy="571499"/>
          </a:xfrm>
        </p:spPr>
        <p:txBody>
          <a:bodyPr>
            <a:normAutofit/>
          </a:bodyPr>
          <a:lstStyle/>
          <a:p>
            <a:endParaRPr lang="en-GB" sz="2000" dirty="0"/>
          </a:p>
        </p:txBody>
      </p:sp>
      <p:sp>
        <p:nvSpPr>
          <p:cNvPr id="6" name="Content Placeholder 5">
            <a:extLst>
              <a:ext uri="{FF2B5EF4-FFF2-40B4-BE49-F238E27FC236}">
                <a16:creationId xmlns:a16="http://schemas.microsoft.com/office/drawing/2014/main" id="{AE893D1C-8B58-4EE2-8292-23AB22220DD8}"/>
              </a:ext>
            </a:extLst>
          </p:cNvPr>
          <p:cNvSpPr>
            <a:spLocks noGrp="1"/>
          </p:cNvSpPr>
          <p:nvPr>
            <p:ph idx="1"/>
          </p:nvPr>
        </p:nvSpPr>
        <p:spPr>
          <a:xfrm>
            <a:off x="105727" y="602443"/>
            <a:ext cx="8928992" cy="4048138"/>
          </a:xfrm>
        </p:spPr>
        <p:txBody>
          <a:bodyPr/>
          <a:lstStyle/>
          <a:p>
            <a:pPr marL="0" indent="0">
              <a:buNone/>
            </a:pPr>
            <a:r>
              <a:rPr lang="en-GB" sz="2000" b="1" dirty="0"/>
              <a:t>Reminder about outstanding schools!</a:t>
            </a:r>
          </a:p>
          <a:p>
            <a:pPr marL="0" indent="0">
              <a:buNone/>
            </a:pPr>
            <a:endParaRPr lang="en-GB" sz="2000" b="1" dirty="0"/>
          </a:p>
          <a:p>
            <a:pPr marL="0" indent="0">
              <a:buNone/>
            </a:pPr>
            <a:r>
              <a:rPr lang="en-GB" sz="2000" dirty="0"/>
              <a:t>The following slide does not reflect changes made to the handbook in June 2021, but are included as a reminder about significant changes affecting outstanding mainstream schools (which are no longer exempt from routine inspection). </a:t>
            </a:r>
          </a:p>
          <a:p>
            <a:pPr marL="0" indent="0">
              <a:buNone/>
            </a:pPr>
            <a:endParaRPr lang="en-GB" sz="2000" dirty="0">
              <a:solidFill>
                <a:schemeClr val="tx1"/>
              </a:solidFill>
            </a:endParaRPr>
          </a:p>
        </p:txBody>
      </p:sp>
    </p:spTree>
    <p:extLst>
      <p:ext uri="{BB962C8B-B14F-4D97-AF65-F5344CB8AC3E}">
        <p14:creationId xmlns:p14="http://schemas.microsoft.com/office/powerpoint/2010/main" val="1273530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2F04F55F-9339-47E2-B072-E2AE77BD4EF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D9625-BBE4-49F9-B2E5-7E4F325E190A}" type="slidenum">
              <a:rPr kumimoji="0" lang="en-GB" sz="1600" b="0" i="0" u="none" strike="noStrike" kern="1200" cap="none" spc="0" normalizeH="0" baseline="0" noProof="0" smtClean="0">
                <a:ln>
                  <a:noFill/>
                </a:ln>
                <a:solidFill>
                  <a:prstClr val="white"/>
                </a:solidFill>
                <a:effectLst/>
                <a:uLnTx/>
                <a:uFillTx/>
                <a:latin typeface="Helvetic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GB" sz="1600" b="0" i="0" u="none" strike="noStrike" kern="1200" cap="none" spc="0" normalizeH="0" baseline="0" noProof="0">
              <a:ln>
                <a:noFill/>
              </a:ln>
              <a:solidFill>
                <a:prstClr val="white"/>
              </a:solidFill>
              <a:effectLst/>
              <a:uLnTx/>
              <a:uFillTx/>
              <a:latin typeface="Helvetica"/>
              <a:ea typeface="+mn-ea"/>
              <a:cs typeface="+mn-cs"/>
            </a:endParaRPr>
          </a:p>
        </p:txBody>
      </p:sp>
      <p:sp>
        <p:nvSpPr>
          <p:cNvPr id="15" name="Freeform: Shape 14">
            <a:extLst>
              <a:ext uri="{FF2B5EF4-FFF2-40B4-BE49-F238E27FC236}">
                <a16:creationId xmlns:a16="http://schemas.microsoft.com/office/drawing/2014/main" id="{B6C8574A-12E3-47CF-BC09-1A9E217568DD}"/>
              </a:ext>
            </a:extLst>
          </p:cNvPr>
          <p:cNvSpPr/>
          <p:nvPr/>
        </p:nvSpPr>
        <p:spPr>
          <a:xfrm flipV="1">
            <a:off x="8028382" y="0"/>
            <a:ext cx="1115618" cy="915566"/>
          </a:xfrm>
          <a:custGeom>
            <a:avLst/>
            <a:gdLst>
              <a:gd name="connsiteX0" fmla="*/ 10574 w 1115618"/>
              <a:gd name="connsiteY0" fmla="*/ 915566 h 915566"/>
              <a:gd name="connsiteX1" fmla="*/ 1115618 w 1115618"/>
              <a:gd name="connsiteY1" fmla="*/ 915566 h 915566"/>
              <a:gd name="connsiteX2" fmla="*/ 1115618 w 1115618"/>
              <a:gd name="connsiteY2" fmla="*/ 70503 h 915566"/>
              <a:gd name="connsiteX3" fmla="*/ 1100406 w 1115618"/>
              <a:gd name="connsiteY3" fmla="*/ 62246 h 915566"/>
              <a:gd name="connsiteX4" fmla="*/ 792089 w 1115618"/>
              <a:gd name="connsiteY4" fmla="*/ 0 h 915566"/>
              <a:gd name="connsiteX5" fmla="*/ 0 w 1115618"/>
              <a:gd name="connsiteY5" fmla="*/ 792089 h 915566"/>
              <a:gd name="connsiteX6" fmla="*/ 4089 w 1115618"/>
              <a:gd name="connsiteY6" fmla="*/ 873076 h 915566"/>
              <a:gd name="connsiteX7" fmla="*/ 10574 w 1115618"/>
              <a:gd name="connsiteY7" fmla="*/ 915566 h 9155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618" h="915566">
                <a:moveTo>
                  <a:pt x="10574" y="915566"/>
                </a:moveTo>
                <a:lnTo>
                  <a:pt x="1115618" y="915566"/>
                </a:lnTo>
                <a:lnTo>
                  <a:pt x="1115618" y="70503"/>
                </a:lnTo>
                <a:lnTo>
                  <a:pt x="1100406" y="62246"/>
                </a:lnTo>
                <a:cubicBezTo>
                  <a:pt x="1005642" y="22164"/>
                  <a:pt x="901454" y="0"/>
                  <a:pt x="792089" y="0"/>
                </a:cubicBezTo>
                <a:cubicBezTo>
                  <a:pt x="354630" y="0"/>
                  <a:pt x="0" y="354630"/>
                  <a:pt x="0" y="792089"/>
                </a:cubicBezTo>
                <a:cubicBezTo>
                  <a:pt x="0" y="819430"/>
                  <a:pt x="1385" y="846448"/>
                  <a:pt x="4089" y="873076"/>
                </a:cubicBezTo>
                <a:lnTo>
                  <a:pt x="10574" y="915566"/>
                </a:lnTo>
                <a:close/>
              </a:path>
            </a:pathLst>
          </a:custGeom>
          <a:solidFill>
            <a:srgbClr val="CCE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Helvetica"/>
              <a:ea typeface="+mn-ea"/>
              <a:cs typeface="+mn-cs"/>
            </a:endParaRPr>
          </a:p>
        </p:txBody>
      </p:sp>
      <p:sp>
        <p:nvSpPr>
          <p:cNvPr id="18" name="Title 3">
            <a:extLst>
              <a:ext uri="{FF2B5EF4-FFF2-40B4-BE49-F238E27FC236}">
                <a16:creationId xmlns:a16="http://schemas.microsoft.com/office/drawing/2014/main" id="{84DB4345-0840-4004-8CA0-CC2CDCF29C39}"/>
              </a:ext>
            </a:extLst>
          </p:cNvPr>
          <p:cNvSpPr>
            <a:spLocks noGrp="1"/>
          </p:cNvSpPr>
          <p:nvPr>
            <p:ph type="title"/>
          </p:nvPr>
        </p:nvSpPr>
        <p:spPr>
          <a:xfrm>
            <a:off x="0" y="-73683"/>
            <a:ext cx="9140447" cy="571499"/>
          </a:xfrm>
        </p:spPr>
        <p:txBody>
          <a:bodyPr>
            <a:normAutofit/>
          </a:bodyPr>
          <a:lstStyle/>
          <a:p>
            <a:r>
              <a:rPr lang="en-GB" sz="2000" b="1" dirty="0"/>
              <a:t>Outstanding schools - initial inspections</a:t>
            </a:r>
            <a:endParaRPr lang="en-GB" sz="2000" dirty="0"/>
          </a:p>
        </p:txBody>
      </p:sp>
      <p:sp>
        <p:nvSpPr>
          <p:cNvPr id="6" name="Content Placeholder 5">
            <a:extLst>
              <a:ext uri="{FF2B5EF4-FFF2-40B4-BE49-F238E27FC236}">
                <a16:creationId xmlns:a16="http://schemas.microsoft.com/office/drawing/2014/main" id="{AE893D1C-8B58-4EE2-8292-23AB22220DD8}"/>
              </a:ext>
            </a:extLst>
          </p:cNvPr>
          <p:cNvSpPr>
            <a:spLocks noGrp="1"/>
          </p:cNvSpPr>
          <p:nvPr>
            <p:ph idx="1"/>
          </p:nvPr>
        </p:nvSpPr>
        <p:spPr>
          <a:xfrm>
            <a:off x="105727" y="602443"/>
            <a:ext cx="8928992" cy="4048138"/>
          </a:xfrm>
        </p:spPr>
        <p:txBody>
          <a:bodyPr/>
          <a:lstStyle/>
          <a:p>
            <a:pPr marL="0" indent="0">
              <a:buNone/>
            </a:pPr>
            <a:r>
              <a:rPr lang="en-GB" sz="2000" dirty="0"/>
              <a:t>As set out before the pandemic, outstanding mainstream schools are no longer exempt from routine inspection. </a:t>
            </a:r>
          </a:p>
          <a:p>
            <a:pPr marL="0" indent="0">
              <a:buNone/>
            </a:pPr>
            <a:r>
              <a:rPr lang="en-GB" sz="2000" dirty="0"/>
              <a:t>All previously exempt schools will receive an initial inspection before 1</a:t>
            </a:r>
            <a:r>
              <a:rPr lang="en-GB" sz="2000" baseline="30000" dirty="0"/>
              <a:t>st</a:t>
            </a:r>
            <a:r>
              <a:rPr lang="en-GB" sz="2000" dirty="0"/>
              <a:t> August 2026. The type of inspection they receive will be determined as follows:</a:t>
            </a:r>
          </a:p>
          <a:p>
            <a:pPr marL="0" indent="0">
              <a:buNone/>
            </a:pPr>
            <a:endParaRPr lang="en-GB" sz="2000" dirty="0">
              <a:solidFill>
                <a:schemeClr val="tx1"/>
              </a:solidFill>
            </a:endParaRPr>
          </a:p>
        </p:txBody>
      </p:sp>
      <p:pic>
        <p:nvPicPr>
          <p:cNvPr id="7" name="Picture 6">
            <a:extLst>
              <a:ext uri="{FF2B5EF4-FFF2-40B4-BE49-F238E27FC236}">
                <a16:creationId xmlns:a16="http://schemas.microsoft.com/office/drawing/2014/main" id="{E12ADBFF-840D-4080-8159-ED8AF6B320AD}"/>
              </a:ext>
            </a:extLst>
          </p:cNvPr>
          <p:cNvPicPr>
            <a:picLocks noChangeAspect="1"/>
          </p:cNvPicPr>
          <p:nvPr/>
        </p:nvPicPr>
        <p:blipFill>
          <a:blip r:embed="rId2"/>
          <a:stretch>
            <a:fillRect/>
          </a:stretch>
        </p:blipFill>
        <p:spPr>
          <a:xfrm>
            <a:off x="376021" y="2387212"/>
            <a:ext cx="3509521" cy="2220714"/>
          </a:xfrm>
          <a:prstGeom prst="rect">
            <a:avLst/>
          </a:prstGeom>
        </p:spPr>
      </p:pic>
      <p:pic>
        <p:nvPicPr>
          <p:cNvPr id="8" name="Picture 7">
            <a:extLst>
              <a:ext uri="{FF2B5EF4-FFF2-40B4-BE49-F238E27FC236}">
                <a16:creationId xmlns:a16="http://schemas.microsoft.com/office/drawing/2014/main" id="{D0E5F4CA-60EC-4DF5-8725-48AF0923CE09}"/>
              </a:ext>
            </a:extLst>
          </p:cNvPr>
          <p:cNvPicPr>
            <a:picLocks noChangeAspect="1"/>
          </p:cNvPicPr>
          <p:nvPr/>
        </p:nvPicPr>
        <p:blipFill>
          <a:blip r:embed="rId3"/>
          <a:stretch>
            <a:fillRect/>
          </a:stretch>
        </p:blipFill>
        <p:spPr>
          <a:xfrm>
            <a:off x="4757902" y="2386883"/>
            <a:ext cx="3581742" cy="2220714"/>
          </a:xfrm>
          <a:prstGeom prst="rect">
            <a:avLst/>
          </a:prstGeom>
        </p:spPr>
      </p:pic>
    </p:spTree>
    <p:extLst>
      <p:ext uri="{BB962C8B-B14F-4D97-AF65-F5344CB8AC3E}">
        <p14:creationId xmlns:p14="http://schemas.microsoft.com/office/powerpoint/2010/main" val="29403266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2F04F55F-9339-47E2-B072-E2AE77BD4EF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D9625-BBE4-49F9-B2E5-7E4F325E190A}" type="slidenum">
              <a:rPr kumimoji="0" lang="en-GB" sz="1600" b="0" i="0" u="none" strike="noStrike" kern="1200" cap="none" spc="0" normalizeH="0" baseline="0" noProof="0" smtClean="0">
                <a:ln>
                  <a:noFill/>
                </a:ln>
                <a:solidFill>
                  <a:prstClr val="white"/>
                </a:solidFill>
                <a:effectLst/>
                <a:uLnTx/>
                <a:uFillTx/>
                <a:latin typeface="Helvetic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600" b="0" i="0" u="none" strike="noStrike" kern="1200" cap="none" spc="0" normalizeH="0" baseline="0" noProof="0">
              <a:ln>
                <a:noFill/>
              </a:ln>
              <a:solidFill>
                <a:prstClr val="white"/>
              </a:solidFill>
              <a:effectLst/>
              <a:uLnTx/>
              <a:uFillTx/>
              <a:latin typeface="Helvetica"/>
              <a:ea typeface="+mn-ea"/>
              <a:cs typeface="+mn-cs"/>
            </a:endParaRPr>
          </a:p>
        </p:txBody>
      </p:sp>
      <p:sp>
        <p:nvSpPr>
          <p:cNvPr id="15" name="Freeform: Shape 14">
            <a:extLst>
              <a:ext uri="{FF2B5EF4-FFF2-40B4-BE49-F238E27FC236}">
                <a16:creationId xmlns:a16="http://schemas.microsoft.com/office/drawing/2014/main" id="{B6C8574A-12E3-47CF-BC09-1A9E217568DD}"/>
              </a:ext>
            </a:extLst>
          </p:cNvPr>
          <p:cNvSpPr/>
          <p:nvPr/>
        </p:nvSpPr>
        <p:spPr>
          <a:xfrm flipV="1">
            <a:off x="8028382" y="0"/>
            <a:ext cx="1115618" cy="915566"/>
          </a:xfrm>
          <a:custGeom>
            <a:avLst/>
            <a:gdLst>
              <a:gd name="connsiteX0" fmla="*/ 10574 w 1115618"/>
              <a:gd name="connsiteY0" fmla="*/ 915566 h 915566"/>
              <a:gd name="connsiteX1" fmla="*/ 1115618 w 1115618"/>
              <a:gd name="connsiteY1" fmla="*/ 915566 h 915566"/>
              <a:gd name="connsiteX2" fmla="*/ 1115618 w 1115618"/>
              <a:gd name="connsiteY2" fmla="*/ 70503 h 915566"/>
              <a:gd name="connsiteX3" fmla="*/ 1100406 w 1115618"/>
              <a:gd name="connsiteY3" fmla="*/ 62246 h 915566"/>
              <a:gd name="connsiteX4" fmla="*/ 792089 w 1115618"/>
              <a:gd name="connsiteY4" fmla="*/ 0 h 915566"/>
              <a:gd name="connsiteX5" fmla="*/ 0 w 1115618"/>
              <a:gd name="connsiteY5" fmla="*/ 792089 h 915566"/>
              <a:gd name="connsiteX6" fmla="*/ 4089 w 1115618"/>
              <a:gd name="connsiteY6" fmla="*/ 873076 h 915566"/>
              <a:gd name="connsiteX7" fmla="*/ 10574 w 1115618"/>
              <a:gd name="connsiteY7" fmla="*/ 915566 h 9155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618" h="915566">
                <a:moveTo>
                  <a:pt x="10574" y="915566"/>
                </a:moveTo>
                <a:lnTo>
                  <a:pt x="1115618" y="915566"/>
                </a:lnTo>
                <a:lnTo>
                  <a:pt x="1115618" y="70503"/>
                </a:lnTo>
                <a:lnTo>
                  <a:pt x="1100406" y="62246"/>
                </a:lnTo>
                <a:cubicBezTo>
                  <a:pt x="1005642" y="22164"/>
                  <a:pt x="901454" y="0"/>
                  <a:pt x="792089" y="0"/>
                </a:cubicBezTo>
                <a:cubicBezTo>
                  <a:pt x="354630" y="0"/>
                  <a:pt x="0" y="354630"/>
                  <a:pt x="0" y="792089"/>
                </a:cubicBezTo>
                <a:cubicBezTo>
                  <a:pt x="0" y="819430"/>
                  <a:pt x="1385" y="846448"/>
                  <a:pt x="4089" y="873076"/>
                </a:cubicBezTo>
                <a:lnTo>
                  <a:pt x="10574" y="915566"/>
                </a:lnTo>
                <a:close/>
              </a:path>
            </a:pathLst>
          </a:custGeom>
          <a:solidFill>
            <a:srgbClr val="CCE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Helvetica"/>
              <a:ea typeface="+mn-ea"/>
              <a:cs typeface="+mn-cs"/>
            </a:endParaRPr>
          </a:p>
        </p:txBody>
      </p:sp>
      <p:sp>
        <p:nvSpPr>
          <p:cNvPr id="18" name="Title 3">
            <a:extLst>
              <a:ext uri="{FF2B5EF4-FFF2-40B4-BE49-F238E27FC236}">
                <a16:creationId xmlns:a16="http://schemas.microsoft.com/office/drawing/2014/main" id="{84DB4345-0840-4004-8CA0-CC2CDCF29C39}"/>
              </a:ext>
            </a:extLst>
          </p:cNvPr>
          <p:cNvSpPr>
            <a:spLocks noGrp="1"/>
          </p:cNvSpPr>
          <p:nvPr>
            <p:ph type="title"/>
          </p:nvPr>
        </p:nvSpPr>
        <p:spPr>
          <a:xfrm>
            <a:off x="-1" y="0"/>
            <a:ext cx="9140447" cy="571499"/>
          </a:xfrm>
        </p:spPr>
        <p:txBody>
          <a:bodyPr>
            <a:normAutofit/>
          </a:bodyPr>
          <a:lstStyle/>
          <a:p>
            <a:r>
              <a:rPr lang="en-GB" sz="2400" dirty="0"/>
              <a:t>Which schools will be inspected from September 2021?</a:t>
            </a:r>
          </a:p>
        </p:txBody>
      </p:sp>
      <p:sp>
        <p:nvSpPr>
          <p:cNvPr id="17" name="Content Placeholder 16">
            <a:extLst>
              <a:ext uri="{FF2B5EF4-FFF2-40B4-BE49-F238E27FC236}">
                <a16:creationId xmlns:a16="http://schemas.microsoft.com/office/drawing/2014/main" id="{60051FFE-C0EE-4890-BFB8-BD2D294E5937}"/>
              </a:ext>
            </a:extLst>
          </p:cNvPr>
          <p:cNvSpPr>
            <a:spLocks noGrp="1"/>
          </p:cNvSpPr>
          <p:nvPr>
            <p:ph idx="1"/>
          </p:nvPr>
        </p:nvSpPr>
        <p:spPr/>
        <p:txBody>
          <a:bodyPr/>
          <a:lstStyle/>
          <a:p>
            <a:endParaRPr lang="en-GB" sz="2000" dirty="0"/>
          </a:p>
          <a:p>
            <a:r>
              <a:rPr lang="en-GB" sz="2000" dirty="0"/>
              <a:t>Ofsted has confirmed a full programme of graded inspections will resume in autumn 2021. </a:t>
            </a:r>
          </a:p>
          <a:p>
            <a:r>
              <a:rPr lang="en-GB" sz="2000" dirty="0"/>
              <a:t>This means that </a:t>
            </a:r>
            <a:r>
              <a:rPr lang="en-GB" sz="2000" dirty="0">
                <a:hlinkClick r:id="rId2"/>
              </a:rPr>
              <a:t>Section 5 </a:t>
            </a:r>
            <a:r>
              <a:rPr lang="en-GB" sz="2000" dirty="0"/>
              <a:t>and </a:t>
            </a:r>
            <a:r>
              <a:rPr lang="en-GB" sz="2000" dirty="0">
                <a:hlinkClick r:id="rId3"/>
              </a:rPr>
              <a:t>Section 8 </a:t>
            </a:r>
            <a:r>
              <a:rPr lang="en-GB" sz="2000" dirty="0"/>
              <a:t>inspections are expected to be taking place.</a:t>
            </a:r>
          </a:p>
          <a:p>
            <a:pPr marL="0" indent="0">
              <a:buNone/>
            </a:pPr>
            <a:endParaRPr lang="en-GB" sz="2000" dirty="0"/>
          </a:p>
        </p:txBody>
      </p:sp>
    </p:spTree>
    <p:extLst>
      <p:ext uri="{BB962C8B-B14F-4D97-AF65-F5344CB8AC3E}">
        <p14:creationId xmlns:p14="http://schemas.microsoft.com/office/powerpoint/2010/main" val="13261075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2F04F55F-9339-47E2-B072-E2AE77BD4EF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D9625-BBE4-49F9-B2E5-7E4F325E190A}" type="slidenum">
              <a:rPr kumimoji="0" lang="en-GB" sz="1600" b="0" i="0" u="none" strike="noStrike" kern="1200" cap="none" spc="0" normalizeH="0" baseline="0" noProof="0" smtClean="0">
                <a:ln>
                  <a:noFill/>
                </a:ln>
                <a:solidFill>
                  <a:prstClr val="white"/>
                </a:solidFill>
                <a:effectLst/>
                <a:uLnTx/>
                <a:uFillTx/>
                <a:latin typeface="Helvetic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600" b="0" i="0" u="none" strike="noStrike" kern="1200" cap="none" spc="0" normalizeH="0" baseline="0" noProof="0">
              <a:ln>
                <a:noFill/>
              </a:ln>
              <a:solidFill>
                <a:prstClr val="white"/>
              </a:solidFill>
              <a:effectLst/>
              <a:uLnTx/>
              <a:uFillTx/>
              <a:latin typeface="Helvetica"/>
              <a:ea typeface="+mn-ea"/>
              <a:cs typeface="+mn-cs"/>
            </a:endParaRPr>
          </a:p>
        </p:txBody>
      </p:sp>
      <p:sp>
        <p:nvSpPr>
          <p:cNvPr id="15" name="Freeform: Shape 14">
            <a:extLst>
              <a:ext uri="{FF2B5EF4-FFF2-40B4-BE49-F238E27FC236}">
                <a16:creationId xmlns:a16="http://schemas.microsoft.com/office/drawing/2014/main" id="{B6C8574A-12E3-47CF-BC09-1A9E217568DD}"/>
              </a:ext>
            </a:extLst>
          </p:cNvPr>
          <p:cNvSpPr/>
          <p:nvPr/>
        </p:nvSpPr>
        <p:spPr>
          <a:xfrm flipV="1">
            <a:off x="8028382" y="0"/>
            <a:ext cx="1115618" cy="915566"/>
          </a:xfrm>
          <a:custGeom>
            <a:avLst/>
            <a:gdLst>
              <a:gd name="connsiteX0" fmla="*/ 10574 w 1115618"/>
              <a:gd name="connsiteY0" fmla="*/ 915566 h 915566"/>
              <a:gd name="connsiteX1" fmla="*/ 1115618 w 1115618"/>
              <a:gd name="connsiteY1" fmla="*/ 915566 h 915566"/>
              <a:gd name="connsiteX2" fmla="*/ 1115618 w 1115618"/>
              <a:gd name="connsiteY2" fmla="*/ 70503 h 915566"/>
              <a:gd name="connsiteX3" fmla="*/ 1100406 w 1115618"/>
              <a:gd name="connsiteY3" fmla="*/ 62246 h 915566"/>
              <a:gd name="connsiteX4" fmla="*/ 792089 w 1115618"/>
              <a:gd name="connsiteY4" fmla="*/ 0 h 915566"/>
              <a:gd name="connsiteX5" fmla="*/ 0 w 1115618"/>
              <a:gd name="connsiteY5" fmla="*/ 792089 h 915566"/>
              <a:gd name="connsiteX6" fmla="*/ 4089 w 1115618"/>
              <a:gd name="connsiteY6" fmla="*/ 873076 h 915566"/>
              <a:gd name="connsiteX7" fmla="*/ 10574 w 1115618"/>
              <a:gd name="connsiteY7" fmla="*/ 915566 h 9155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618" h="915566">
                <a:moveTo>
                  <a:pt x="10574" y="915566"/>
                </a:moveTo>
                <a:lnTo>
                  <a:pt x="1115618" y="915566"/>
                </a:lnTo>
                <a:lnTo>
                  <a:pt x="1115618" y="70503"/>
                </a:lnTo>
                <a:lnTo>
                  <a:pt x="1100406" y="62246"/>
                </a:lnTo>
                <a:cubicBezTo>
                  <a:pt x="1005642" y="22164"/>
                  <a:pt x="901454" y="0"/>
                  <a:pt x="792089" y="0"/>
                </a:cubicBezTo>
                <a:cubicBezTo>
                  <a:pt x="354630" y="0"/>
                  <a:pt x="0" y="354630"/>
                  <a:pt x="0" y="792089"/>
                </a:cubicBezTo>
                <a:cubicBezTo>
                  <a:pt x="0" y="819430"/>
                  <a:pt x="1385" y="846448"/>
                  <a:pt x="4089" y="873076"/>
                </a:cubicBezTo>
                <a:lnTo>
                  <a:pt x="10574" y="915566"/>
                </a:lnTo>
                <a:close/>
              </a:path>
            </a:pathLst>
          </a:custGeom>
          <a:solidFill>
            <a:srgbClr val="CCE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Helvetica"/>
              <a:ea typeface="+mn-ea"/>
              <a:cs typeface="+mn-cs"/>
            </a:endParaRPr>
          </a:p>
        </p:txBody>
      </p:sp>
      <p:sp>
        <p:nvSpPr>
          <p:cNvPr id="18" name="Title 3">
            <a:extLst>
              <a:ext uri="{FF2B5EF4-FFF2-40B4-BE49-F238E27FC236}">
                <a16:creationId xmlns:a16="http://schemas.microsoft.com/office/drawing/2014/main" id="{84DB4345-0840-4004-8CA0-CC2CDCF29C39}"/>
              </a:ext>
            </a:extLst>
          </p:cNvPr>
          <p:cNvSpPr>
            <a:spLocks noGrp="1"/>
          </p:cNvSpPr>
          <p:nvPr>
            <p:ph type="title"/>
          </p:nvPr>
        </p:nvSpPr>
        <p:spPr>
          <a:xfrm>
            <a:off x="0" y="-73683"/>
            <a:ext cx="9140447" cy="571499"/>
          </a:xfrm>
        </p:spPr>
        <p:txBody>
          <a:bodyPr>
            <a:normAutofit/>
          </a:bodyPr>
          <a:lstStyle/>
          <a:p>
            <a:r>
              <a:rPr lang="en-GB" sz="2400" dirty="0"/>
              <a:t>Section 5 : September 2021</a:t>
            </a:r>
          </a:p>
        </p:txBody>
      </p:sp>
      <p:sp>
        <p:nvSpPr>
          <p:cNvPr id="6" name="Content Placeholder 5">
            <a:extLst>
              <a:ext uri="{FF2B5EF4-FFF2-40B4-BE49-F238E27FC236}">
                <a16:creationId xmlns:a16="http://schemas.microsoft.com/office/drawing/2014/main" id="{AE893D1C-8B58-4EE2-8292-23AB22220DD8}"/>
              </a:ext>
            </a:extLst>
          </p:cNvPr>
          <p:cNvSpPr>
            <a:spLocks noGrp="1"/>
          </p:cNvSpPr>
          <p:nvPr>
            <p:ph idx="1"/>
          </p:nvPr>
        </p:nvSpPr>
        <p:spPr/>
        <p:txBody>
          <a:bodyPr/>
          <a:lstStyle/>
          <a:p>
            <a:r>
              <a:rPr lang="en-GB" sz="2000" dirty="0"/>
              <a:t>This slide deck outlines the changes Ofsted has made (as of June 28</a:t>
            </a:r>
            <a:r>
              <a:rPr lang="en-GB" sz="2000" baseline="30000" dirty="0"/>
              <a:t>th</a:t>
            </a:r>
            <a:r>
              <a:rPr lang="en-GB" sz="2000" dirty="0"/>
              <a:t> 2021) to the </a:t>
            </a:r>
            <a:r>
              <a:rPr lang="en-GB" sz="2000" dirty="0">
                <a:hlinkClick r:id="rId2"/>
              </a:rPr>
              <a:t>Section 5 </a:t>
            </a:r>
            <a:r>
              <a:rPr lang="en-GB" sz="2000" dirty="0"/>
              <a:t>inspection handbook ahead of September 2021. </a:t>
            </a:r>
          </a:p>
          <a:p>
            <a:endParaRPr lang="en-GB" sz="2000" dirty="0"/>
          </a:p>
          <a:p>
            <a:r>
              <a:rPr lang="en-GB" sz="2000" dirty="0"/>
              <a:t>It’s worth remembering that previous changes have been made to this handbook during the pandemic as inspection activity has been adapted. This slide deck only outlines the most recent  changes made in June 2021. </a:t>
            </a:r>
          </a:p>
          <a:p>
            <a:endParaRPr lang="en-GB" sz="2000" dirty="0"/>
          </a:p>
          <a:p>
            <a:r>
              <a:rPr lang="en-GB" sz="2000" dirty="0"/>
              <a:t>Red text shows where wording has been added/updated</a:t>
            </a:r>
          </a:p>
          <a:p>
            <a:pPr marL="0" indent="0">
              <a:buNone/>
            </a:pPr>
            <a:endParaRPr lang="en-GB" sz="2000" dirty="0"/>
          </a:p>
        </p:txBody>
      </p:sp>
    </p:spTree>
    <p:extLst>
      <p:ext uri="{BB962C8B-B14F-4D97-AF65-F5344CB8AC3E}">
        <p14:creationId xmlns:p14="http://schemas.microsoft.com/office/powerpoint/2010/main" val="549903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2F04F55F-9339-47E2-B072-E2AE77BD4EF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D9625-BBE4-49F9-B2E5-7E4F325E190A}" type="slidenum">
              <a:rPr kumimoji="0" lang="en-GB" sz="1600" b="0" i="0" u="none" strike="noStrike" kern="1200" cap="none" spc="0" normalizeH="0" baseline="0" noProof="0" smtClean="0">
                <a:ln>
                  <a:noFill/>
                </a:ln>
                <a:solidFill>
                  <a:prstClr val="white"/>
                </a:solidFill>
                <a:effectLst/>
                <a:uLnTx/>
                <a:uFillTx/>
                <a:latin typeface="Helvetic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600" b="0" i="0" u="none" strike="noStrike" kern="1200" cap="none" spc="0" normalizeH="0" baseline="0" noProof="0">
              <a:ln>
                <a:noFill/>
              </a:ln>
              <a:solidFill>
                <a:prstClr val="white"/>
              </a:solidFill>
              <a:effectLst/>
              <a:uLnTx/>
              <a:uFillTx/>
              <a:latin typeface="Helvetica"/>
              <a:ea typeface="+mn-ea"/>
              <a:cs typeface="+mn-cs"/>
            </a:endParaRPr>
          </a:p>
        </p:txBody>
      </p:sp>
      <p:sp>
        <p:nvSpPr>
          <p:cNvPr id="15" name="Freeform: Shape 14">
            <a:extLst>
              <a:ext uri="{FF2B5EF4-FFF2-40B4-BE49-F238E27FC236}">
                <a16:creationId xmlns:a16="http://schemas.microsoft.com/office/drawing/2014/main" id="{B6C8574A-12E3-47CF-BC09-1A9E217568DD}"/>
              </a:ext>
            </a:extLst>
          </p:cNvPr>
          <p:cNvSpPr/>
          <p:nvPr/>
        </p:nvSpPr>
        <p:spPr>
          <a:xfrm flipV="1">
            <a:off x="8028382" y="0"/>
            <a:ext cx="1115618" cy="915566"/>
          </a:xfrm>
          <a:custGeom>
            <a:avLst/>
            <a:gdLst>
              <a:gd name="connsiteX0" fmla="*/ 10574 w 1115618"/>
              <a:gd name="connsiteY0" fmla="*/ 915566 h 915566"/>
              <a:gd name="connsiteX1" fmla="*/ 1115618 w 1115618"/>
              <a:gd name="connsiteY1" fmla="*/ 915566 h 915566"/>
              <a:gd name="connsiteX2" fmla="*/ 1115618 w 1115618"/>
              <a:gd name="connsiteY2" fmla="*/ 70503 h 915566"/>
              <a:gd name="connsiteX3" fmla="*/ 1100406 w 1115618"/>
              <a:gd name="connsiteY3" fmla="*/ 62246 h 915566"/>
              <a:gd name="connsiteX4" fmla="*/ 792089 w 1115618"/>
              <a:gd name="connsiteY4" fmla="*/ 0 h 915566"/>
              <a:gd name="connsiteX5" fmla="*/ 0 w 1115618"/>
              <a:gd name="connsiteY5" fmla="*/ 792089 h 915566"/>
              <a:gd name="connsiteX6" fmla="*/ 4089 w 1115618"/>
              <a:gd name="connsiteY6" fmla="*/ 873076 h 915566"/>
              <a:gd name="connsiteX7" fmla="*/ 10574 w 1115618"/>
              <a:gd name="connsiteY7" fmla="*/ 915566 h 9155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618" h="915566">
                <a:moveTo>
                  <a:pt x="10574" y="915566"/>
                </a:moveTo>
                <a:lnTo>
                  <a:pt x="1115618" y="915566"/>
                </a:lnTo>
                <a:lnTo>
                  <a:pt x="1115618" y="70503"/>
                </a:lnTo>
                <a:lnTo>
                  <a:pt x="1100406" y="62246"/>
                </a:lnTo>
                <a:cubicBezTo>
                  <a:pt x="1005642" y="22164"/>
                  <a:pt x="901454" y="0"/>
                  <a:pt x="792089" y="0"/>
                </a:cubicBezTo>
                <a:cubicBezTo>
                  <a:pt x="354630" y="0"/>
                  <a:pt x="0" y="354630"/>
                  <a:pt x="0" y="792089"/>
                </a:cubicBezTo>
                <a:cubicBezTo>
                  <a:pt x="0" y="819430"/>
                  <a:pt x="1385" y="846448"/>
                  <a:pt x="4089" y="873076"/>
                </a:cubicBezTo>
                <a:lnTo>
                  <a:pt x="10574" y="915566"/>
                </a:lnTo>
                <a:close/>
              </a:path>
            </a:pathLst>
          </a:custGeom>
          <a:solidFill>
            <a:srgbClr val="CCE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Helvetica"/>
              <a:ea typeface="+mn-ea"/>
              <a:cs typeface="+mn-cs"/>
            </a:endParaRPr>
          </a:p>
        </p:txBody>
      </p:sp>
      <p:sp>
        <p:nvSpPr>
          <p:cNvPr id="18" name="Title 3">
            <a:extLst>
              <a:ext uri="{FF2B5EF4-FFF2-40B4-BE49-F238E27FC236}">
                <a16:creationId xmlns:a16="http://schemas.microsoft.com/office/drawing/2014/main" id="{84DB4345-0840-4004-8CA0-CC2CDCF29C39}"/>
              </a:ext>
            </a:extLst>
          </p:cNvPr>
          <p:cNvSpPr>
            <a:spLocks noGrp="1"/>
          </p:cNvSpPr>
          <p:nvPr>
            <p:ph type="title"/>
          </p:nvPr>
        </p:nvSpPr>
        <p:spPr>
          <a:xfrm>
            <a:off x="0" y="-73683"/>
            <a:ext cx="9140447" cy="571499"/>
          </a:xfrm>
        </p:spPr>
        <p:txBody>
          <a:bodyPr>
            <a:normAutofit/>
          </a:bodyPr>
          <a:lstStyle/>
          <a:p>
            <a:r>
              <a:rPr lang="en-GB" sz="2400" dirty="0"/>
              <a:t>Timing of Inspections</a:t>
            </a:r>
          </a:p>
        </p:txBody>
      </p:sp>
      <p:sp>
        <p:nvSpPr>
          <p:cNvPr id="6" name="Content Placeholder 5">
            <a:extLst>
              <a:ext uri="{FF2B5EF4-FFF2-40B4-BE49-F238E27FC236}">
                <a16:creationId xmlns:a16="http://schemas.microsoft.com/office/drawing/2014/main" id="{AE893D1C-8B58-4EE2-8292-23AB22220DD8}"/>
              </a:ext>
            </a:extLst>
          </p:cNvPr>
          <p:cNvSpPr>
            <a:spLocks noGrp="1"/>
          </p:cNvSpPr>
          <p:nvPr>
            <p:ph idx="1"/>
          </p:nvPr>
        </p:nvSpPr>
        <p:spPr/>
        <p:txBody>
          <a:bodyPr/>
          <a:lstStyle/>
          <a:p>
            <a:pPr marL="0" indent="0">
              <a:buNone/>
            </a:pPr>
            <a:r>
              <a:rPr lang="en-GB" sz="1200" b="1" dirty="0"/>
              <a:t>Timing of inspections –</a:t>
            </a:r>
            <a:r>
              <a:rPr lang="en-GB" sz="1200" i="1" dirty="0"/>
              <a:t>extension of inspection window</a:t>
            </a:r>
            <a:endParaRPr lang="en-GB" sz="1200" dirty="0"/>
          </a:p>
          <a:p>
            <a:pPr marL="0" indent="0">
              <a:buNone/>
            </a:pPr>
            <a:r>
              <a:rPr lang="en-GB" sz="1200" dirty="0"/>
              <a:t>As anticipated, paragraph 41 has been updated to state: “The regulations set the interval for section 5 inspections as within 5 school years </a:t>
            </a:r>
            <a:r>
              <a:rPr lang="en-GB" sz="1200" dirty="0">
                <a:solidFill>
                  <a:srgbClr val="FF0000"/>
                </a:solidFill>
              </a:rPr>
              <a:t>(for a school’s first inspection following the pandemic, this will instead be </a:t>
            </a:r>
            <a:r>
              <a:rPr lang="en-GB" sz="1200" b="1" dirty="0">
                <a:solidFill>
                  <a:srgbClr val="FF0000"/>
                </a:solidFill>
              </a:rPr>
              <a:t>7 years) </a:t>
            </a:r>
            <a:r>
              <a:rPr lang="en-GB" sz="1200" dirty="0"/>
              <a:t>from the end of the school year in which the last section 5 inspection took place.”</a:t>
            </a:r>
          </a:p>
          <a:p>
            <a:pPr marL="0" indent="0">
              <a:buNone/>
            </a:pPr>
            <a:endParaRPr lang="en-GB" sz="1200" dirty="0"/>
          </a:p>
          <a:p>
            <a:pPr marL="0" indent="0">
              <a:buNone/>
            </a:pPr>
            <a:endParaRPr lang="en-GB" sz="1200" dirty="0"/>
          </a:p>
          <a:p>
            <a:pPr marL="0" indent="0">
              <a:buNone/>
            </a:pPr>
            <a:r>
              <a:rPr lang="en-GB" sz="1200" dirty="0"/>
              <a:t>55. The EIF supports proportionate inspections of schools’ performance and circumstances. Maintained primary and secondary schools and academies that were judged good or outstanding at their previous section 5 inspection will normally receive an inspection under section 8 approximately every 4 years. </a:t>
            </a:r>
            <a:r>
              <a:rPr lang="en-GB" sz="1200" dirty="0">
                <a:solidFill>
                  <a:srgbClr val="FF0000"/>
                </a:solidFill>
              </a:rPr>
              <a:t>For the first inspection after the pandemic, this period will be extended by up to 6 terms.</a:t>
            </a:r>
            <a:r>
              <a:rPr lang="en-GB" sz="1200" dirty="0"/>
              <a:t> This is to confirm that the quality of education remains good or outstanding</a:t>
            </a:r>
          </a:p>
          <a:p>
            <a:pPr marL="0" indent="0">
              <a:buNone/>
            </a:pPr>
            <a:endParaRPr lang="en-GB" sz="1200" dirty="0"/>
          </a:p>
          <a:p>
            <a:pPr marL="0" indent="0">
              <a:buNone/>
            </a:pPr>
            <a:r>
              <a:rPr lang="en-GB" sz="1200" dirty="0"/>
              <a:t>65. Maintained schools that become academies are normally treated as new schools for inspection purposes and are subject to a section 5 inspection as their first inspection. This will normally take place within 3 years of the new school opening. </a:t>
            </a:r>
            <a:r>
              <a:rPr lang="en-GB" sz="1200" dirty="0">
                <a:solidFill>
                  <a:srgbClr val="FF0000"/>
                </a:solidFill>
              </a:rPr>
              <a:t>For the first inspection after the pandemic, this period will be extended by up to 6 terms. </a:t>
            </a:r>
            <a:r>
              <a:rPr lang="en-GB" sz="1200" dirty="0"/>
              <a:t>New converter academies whose predecessor schools were most recently judged good or outstanding are eligible for an inspection under section 8 of the Education Act 2005, as described in the section 8 handbook.</a:t>
            </a:r>
          </a:p>
          <a:p>
            <a:pPr marL="0" indent="0">
              <a:buNone/>
            </a:pPr>
            <a:endParaRPr lang="en-GB" sz="2000" dirty="0"/>
          </a:p>
        </p:txBody>
      </p:sp>
    </p:spTree>
    <p:extLst>
      <p:ext uri="{BB962C8B-B14F-4D97-AF65-F5344CB8AC3E}">
        <p14:creationId xmlns:p14="http://schemas.microsoft.com/office/powerpoint/2010/main" val="3952250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2F04F55F-9339-47E2-B072-E2AE77BD4EF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D9625-BBE4-49F9-B2E5-7E4F325E190A}" type="slidenum">
              <a:rPr kumimoji="0" lang="en-GB" sz="1600" b="0" i="0" u="none" strike="noStrike" kern="1200" cap="none" spc="0" normalizeH="0" baseline="0" noProof="0" smtClean="0">
                <a:ln>
                  <a:noFill/>
                </a:ln>
                <a:solidFill>
                  <a:prstClr val="white"/>
                </a:solidFill>
                <a:effectLst/>
                <a:uLnTx/>
                <a:uFillTx/>
                <a:latin typeface="Helvetic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600" b="0" i="0" u="none" strike="noStrike" kern="1200" cap="none" spc="0" normalizeH="0" baseline="0" noProof="0">
              <a:ln>
                <a:noFill/>
              </a:ln>
              <a:solidFill>
                <a:prstClr val="white"/>
              </a:solidFill>
              <a:effectLst/>
              <a:uLnTx/>
              <a:uFillTx/>
              <a:latin typeface="Helvetica"/>
              <a:ea typeface="+mn-ea"/>
              <a:cs typeface="+mn-cs"/>
            </a:endParaRPr>
          </a:p>
        </p:txBody>
      </p:sp>
      <p:sp>
        <p:nvSpPr>
          <p:cNvPr id="15" name="Freeform: Shape 14">
            <a:extLst>
              <a:ext uri="{FF2B5EF4-FFF2-40B4-BE49-F238E27FC236}">
                <a16:creationId xmlns:a16="http://schemas.microsoft.com/office/drawing/2014/main" id="{B6C8574A-12E3-47CF-BC09-1A9E217568DD}"/>
              </a:ext>
            </a:extLst>
          </p:cNvPr>
          <p:cNvSpPr/>
          <p:nvPr/>
        </p:nvSpPr>
        <p:spPr>
          <a:xfrm flipV="1">
            <a:off x="8028382" y="0"/>
            <a:ext cx="1115618" cy="915566"/>
          </a:xfrm>
          <a:custGeom>
            <a:avLst/>
            <a:gdLst>
              <a:gd name="connsiteX0" fmla="*/ 10574 w 1115618"/>
              <a:gd name="connsiteY0" fmla="*/ 915566 h 915566"/>
              <a:gd name="connsiteX1" fmla="*/ 1115618 w 1115618"/>
              <a:gd name="connsiteY1" fmla="*/ 915566 h 915566"/>
              <a:gd name="connsiteX2" fmla="*/ 1115618 w 1115618"/>
              <a:gd name="connsiteY2" fmla="*/ 70503 h 915566"/>
              <a:gd name="connsiteX3" fmla="*/ 1100406 w 1115618"/>
              <a:gd name="connsiteY3" fmla="*/ 62246 h 915566"/>
              <a:gd name="connsiteX4" fmla="*/ 792089 w 1115618"/>
              <a:gd name="connsiteY4" fmla="*/ 0 h 915566"/>
              <a:gd name="connsiteX5" fmla="*/ 0 w 1115618"/>
              <a:gd name="connsiteY5" fmla="*/ 792089 h 915566"/>
              <a:gd name="connsiteX6" fmla="*/ 4089 w 1115618"/>
              <a:gd name="connsiteY6" fmla="*/ 873076 h 915566"/>
              <a:gd name="connsiteX7" fmla="*/ 10574 w 1115618"/>
              <a:gd name="connsiteY7" fmla="*/ 915566 h 9155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618" h="915566">
                <a:moveTo>
                  <a:pt x="10574" y="915566"/>
                </a:moveTo>
                <a:lnTo>
                  <a:pt x="1115618" y="915566"/>
                </a:lnTo>
                <a:lnTo>
                  <a:pt x="1115618" y="70503"/>
                </a:lnTo>
                <a:lnTo>
                  <a:pt x="1100406" y="62246"/>
                </a:lnTo>
                <a:cubicBezTo>
                  <a:pt x="1005642" y="22164"/>
                  <a:pt x="901454" y="0"/>
                  <a:pt x="792089" y="0"/>
                </a:cubicBezTo>
                <a:cubicBezTo>
                  <a:pt x="354630" y="0"/>
                  <a:pt x="0" y="354630"/>
                  <a:pt x="0" y="792089"/>
                </a:cubicBezTo>
                <a:cubicBezTo>
                  <a:pt x="0" y="819430"/>
                  <a:pt x="1385" y="846448"/>
                  <a:pt x="4089" y="873076"/>
                </a:cubicBezTo>
                <a:lnTo>
                  <a:pt x="10574" y="915566"/>
                </a:lnTo>
                <a:close/>
              </a:path>
            </a:pathLst>
          </a:custGeom>
          <a:solidFill>
            <a:srgbClr val="CCE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Helvetica"/>
              <a:ea typeface="+mn-ea"/>
              <a:cs typeface="+mn-cs"/>
            </a:endParaRPr>
          </a:p>
        </p:txBody>
      </p:sp>
      <p:sp>
        <p:nvSpPr>
          <p:cNvPr id="18" name="Title 3">
            <a:extLst>
              <a:ext uri="{FF2B5EF4-FFF2-40B4-BE49-F238E27FC236}">
                <a16:creationId xmlns:a16="http://schemas.microsoft.com/office/drawing/2014/main" id="{84DB4345-0840-4004-8CA0-CC2CDCF29C39}"/>
              </a:ext>
            </a:extLst>
          </p:cNvPr>
          <p:cNvSpPr>
            <a:spLocks noGrp="1"/>
          </p:cNvSpPr>
          <p:nvPr>
            <p:ph type="title"/>
          </p:nvPr>
        </p:nvSpPr>
        <p:spPr>
          <a:xfrm>
            <a:off x="0" y="-73683"/>
            <a:ext cx="9140447" cy="571499"/>
          </a:xfrm>
        </p:spPr>
        <p:txBody>
          <a:bodyPr>
            <a:normAutofit/>
          </a:bodyPr>
          <a:lstStyle/>
          <a:p>
            <a:r>
              <a:rPr lang="en-GB" sz="2400" dirty="0"/>
              <a:t>Timing of Inspections for RI schools</a:t>
            </a:r>
          </a:p>
        </p:txBody>
      </p:sp>
      <p:sp>
        <p:nvSpPr>
          <p:cNvPr id="6" name="Content Placeholder 5">
            <a:extLst>
              <a:ext uri="{FF2B5EF4-FFF2-40B4-BE49-F238E27FC236}">
                <a16:creationId xmlns:a16="http://schemas.microsoft.com/office/drawing/2014/main" id="{AE893D1C-8B58-4EE2-8292-23AB22220DD8}"/>
              </a:ext>
            </a:extLst>
          </p:cNvPr>
          <p:cNvSpPr>
            <a:spLocks noGrp="1"/>
          </p:cNvSpPr>
          <p:nvPr>
            <p:ph idx="1"/>
          </p:nvPr>
        </p:nvSpPr>
        <p:spPr>
          <a:xfrm>
            <a:off x="107504" y="793376"/>
            <a:ext cx="8928992" cy="3938614"/>
          </a:xfrm>
        </p:spPr>
        <p:txBody>
          <a:bodyPr/>
          <a:lstStyle/>
          <a:p>
            <a:pPr marL="0" indent="0">
              <a:buNone/>
            </a:pPr>
            <a:r>
              <a:rPr lang="en-GB" sz="1400" dirty="0"/>
              <a:t>147. A school that is judged as requires improvement (overall effectiveness grade 3) is a school that is not good but overall provides an acceptable standard of education. The judgement of requires improvement is not a formal category of concern, but the school may be subject to monitoring by Ofsted. This will not normally apply to a school that has been judged as requires improvement for the first time. We will inspect the school again under section 5, usually within 30 months of the publication of the previous section 5 report. </a:t>
            </a:r>
            <a:r>
              <a:rPr lang="en-GB" sz="1400" dirty="0">
                <a:solidFill>
                  <a:srgbClr val="FF0000"/>
                </a:solidFill>
              </a:rPr>
              <a:t>For the first inspection after the pandemic, this period will be extended by up to 6 terms.</a:t>
            </a:r>
          </a:p>
          <a:p>
            <a:endParaRPr lang="en-GB" sz="1400" dirty="0"/>
          </a:p>
          <a:p>
            <a:pPr marL="0" indent="0">
              <a:buNone/>
            </a:pPr>
            <a:r>
              <a:rPr lang="en-GB" sz="1400" dirty="0"/>
              <a:t>149. If, at the next section 5 inspection, the school has not demonstrated that it has improved to good, the lead inspector will need to consider whether the school continues to require improvement or may be inadequate. If the school has demonstrated improvement in some areas and there is a general upward trend, but key aspects of performance remain less than good, the school may be judged as requires improvement again. In that case, there will normally be monitoring before another section 5 inspection takes place within 30 months of the publication of the previous section 5 report </a:t>
            </a:r>
            <a:r>
              <a:rPr lang="en-GB" sz="1400" dirty="0">
                <a:solidFill>
                  <a:srgbClr val="FF0000"/>
                </a:solidFill>
              </a:rPr>
              <a:t>(for the first inspection after the pandemic, this period will be extended by up to 6 terms)</a:t>
            </a:r>
            <a:r>
              <a:rPr lang="en-GB" sz="1400" dirty="0"/>
              <a:t>.These considerations will be made at each section 5 re-inspection of a school that was previously judged as requires improvement.</a:t>
            </a:r>
          </a:p>
        </p:txBody>
      </p:sp>
    </p:spTree>
    <p:extLst>
      <p:ext uri="{BB962C8B-B14F-4D97-AF65-F5344CB8AC3E}">
        <p14:creationId xmlns:p14="http://schemas.microsoft.com/office/powerpoint/2010/main" val="1997236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2F04F55F-9339-47E2-B072-E2AE77BD4EF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D9625-BBE4-49F9-B2E5-7E4F325E190A}" type="slidenum">
              <a:rPr kumimoji="0" lang="en-GB" sz="1600" b="0" i="0" u="none" strike="noStrike" kern="1200" cap="none" spc="0" normalizeH="0" baseline="0" noProof="0" smtClean="0">
                <a:ln>
                  <a:noFill/>
                </a:ln>
                <a:solidFill>
                  <a:prstClr val="white"/>
                </a:solidFill>
                <a:effectLst/>
                <a:uLnTx/>
                <a:uFillTx/>
                <a:latin typeface="Helvetic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600" b="0" i="0" u="none" strike="noStrike" kern="1200" cap="none" spc="0" normalizeH="0" baseline="0" noProof="0">
              <a:ln>
                <a:noFill/>
              </a:ln>
              <a:solidFill>
                <a:prstClr val="white"/>
              </a:solidFill>
              <a:effectLst/>
              <a:uLnTx/>
              <a:uFillTx/>
              <a:latin typeface="Helvetica"/>
              <a:ea typeface="+mn-ea"/>
              <a:cs typeface="+mn-cs"/>
            </a:endParaRPr>
          </a:p>
        </p:txBody>
      </p:sp>
      <p:sp>
        <p:nvSpPr>
          <p:cNvPr id="15" name="Freeform: Shape 14">
            <a:extLst>
              <a:ext uri="{FF2B5EF4-FFF2-40B4-BE49-F238E27FC236}">
                <a16:creationId xmlns:a16="http://schemas.microsoft.com/office/drawing/2014/main" id="{B6C8574A-12E3-47CF-BC09-1A9E217568DD}"/>
              </a:ext>
            </a:extLst>
          </p:cNvPr>
          <p:cNvSpPr/>
          <p:nvPr/>
        </p:nvSpPr>
        <p:spPr>
          <a:xfrm flipV="1">
            <a:off x="8028382" y="0"/>
            <a:ext cx="1115618" cy="915566"/>
          </a:xfrm>
          <a:custGeom>
            <a:avLst/>
            <a:gdLst>
              <a:gd name="connsiteX0" fmla="*/ 10574 w 1115618"/>
              <a:gd name="connsiteY0" fmla="*/ 915566 h 915566"/>
              <a:gd name="connsiteX1" fmla="*/ 1115618 w 1115618"/>
              <a:gd name="connsiteY1" fmla="*/ 915566 h 915566"/>
              <a:gd name="connsiteX2" fmla="*/ 1115618 w 1115618"/>
              <a:gd name="connsiteY2" fmla="*/ 70503 h 915566"/>
              <a:gd name="connsiteX3" fmla="*/ 1100406 w 1115618"/>
              <a:gd name="connsiteY3" fmla="*/ 62246 h 915566"/>
              <a:gd name="connsiteX4" fmla="*/ 792089 w 1115618"/>
              <a:gd name="connsiteY4" fmla="*/ 0 h 915566"/>
              <a:gd name="connsiteX5" fmla="*/ 0 w 1115618"/>
              <a:gd name="connsiteY5" fmla="*/ 792089 h 915566"/>
              <a:gd name="connsiteX6" fmla="*/ 4089 w 1115618"/>
              <a:gd name="connsiteY6" fmla="*/ 873076 h 915566"/>
              <a:gd name="connsiteX7" fmla="*/ 10574 w 1115618"/>
              <a:gd name="connsiteY7" fmla="*/ 915566 h 9155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618" h="915566">
                <a:moveTo>
                  <a:pt x="10574" y="915566"/>
                </a:moveTo>
                <a:lnTo>
                  <a:pt x="1115618" y="915566"/>
                </a:lnTo>
                <a:lnTo>
                  <a:pt x="1115618" y="70503"/>
                </a:lnTo>
                <a:lnTo>
                  <a:pt x="1100406" y="62246"/>
                </a:lnTo>
                <a:cubicBezTo>
                  <a:pt x="1005642" y="22164"/>
                  <a:pt x="901454" y="0"/>
                  <a:pt x="792089" y="0"/>
                </a:cubicBezTo>
                <a:cubicBezTo>
                  <a:pt x="354630" y="0"/>
                  <a:pt x="0" y="354630"/>
                  <a:pt x="0" y="792089"/>
                </a:cubicBezTo>
                <a:cubicBezTo>
                  <a:pt x="0" y="819430"/>
                  <a:pt x="1385" y="846448"/>
                  <a:pt x="4089" y="873076"/>
                </a:cubicBezTo>
                <a:lnTo>
                  <a:pt x="10574" y="915566"/>
                </a:lnTo>
                <a:close/>
              </a:path>
            </a:pathLst>
          </a:custGeom>
          <a:solidFill>
            <a:srgbClr val="CCE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Helvetica"/>
              <a:ea typeface="+mn-ea"/>
              <a:cs typeface="+mn-cs"/>
            </a:endParaRPr>
          </a:p>
        </p:txBody>
      </p:sp>
      <p:sp>
        <p:nvSpPr>
          <p:cNvPr id="18" name="Title 3">
            <a:extLst>
              <a:ext uri="{FF2B5EF4-FFF2-40B4-BE49-F238E27FC236}">
                <a16:creationId xmlns:a16="http://schemas.microsoft.com/office/drawing/2014/main" id="{84DB4345-0840-4004-8CA0-CC2CDCF29C39}"/>
              </a:ext>
            </a:extLst>
          </p:cNvPr>
          <p:cNvSpPr>
            <a:spLocks noGrp="1"/>
          </p:cNvSpPr>
          <p:nvPr>
            <p:ph type="title"/>
          </p:nvPr>
        </p:nvSpPr>
        <p:spPr>
          <a:xfrm>
            <a:off x="0" y="-73683"/>
            <a:ext cx="9140447" cy="571499"/>
          </a:xfrm>
        </p:spPr>
        <p:txBody>
          <a:bodyPr>
            <a:normAutofit/>
          </a:bodyPr>
          <a:lstStyle/>
          <a:p>
            <a:r>
              <a:rPr lang="en-GB" sz="2400" dirty="0"/>
              <a:t>Timing of Inspections for schools causing concern</a:t>
            </a:r>
          </a:p>
        </p:txBody>
      </p:sp>
      <p:sp>
        <p:nvSpPr>
          <p:cNvPr id="6" name="Content Placeholder 5">
            <a:extLst>
              <a:ext uri="{FF2B5EF4-FFF2-40B4-BE49-F238E27FC236}">
                <a16:creationId xmlns:a16="http://schemas.microsoft.com/office/drawing/2014/main" id="{AE893D1C-8B58-4EE2-8292-23AB22220DD8}"/>
              </a:ext>
            </a:extLst>
          </p:cNvPr>
          <p:cNvSpPr>
            <a:spLocks noGrp="1"/>
          </p:cNvSpPr>
          <p:nvPr>
            <p:ph idx="1"/>
          </p:nvPr>
        </p:nvSpPr>
        <p:spPr>
          <a:xfrm>
            <a:off x="107504" y="793376"/>
            <a:ext cx="8928992" cy="3938614"/>
          </a:xfrm>
        </p:spPr>
        <p:txBody>
          <a:bodyPr/>
          <a:lstStyle/>
          <a:p>
            <a:pPr marL="0" indent="0">
              <a:buNone/>
            </a:pPr>
            <a:r>
              <a:rPr lang="en-GB" sz="1400" dirty="0"/>
              <a:t>164. Whether becoming a new academy or being brokered or </a:t>
            </a:r>
            <a:r>
              <a:rPr lang="en-GB" sz="1400" dirty="0" err="1"/>
              <a:t>rebrokered</a:t>
            </a:r>
            <a:r>
              <a:rPr lang="en-GB" sz="1400" dirty="0"/>
              <a:t>, these schools will become new sponsored academies. We will then inspect them as new schools within 3 years of operation and normally in the third year </a:t>
            </a:r>
            <a:r>
              <a:rPr lang="en-GB" sz="1400" dirty="0">
                <a:solidFill>
                  <a:srgbClr val="FF0000"/>
                </a:solidFill>
              </a:rPr>
              <a:t>(for the first inspection after the pandemic, this period will be extended by up to 6 terms). </a:t>
            </a:r>
            <a:r>
              <a:rPr lang="en-GB" sz="1400" dirty="0"/>
              <a:t>However, in exceptional circumstances, schools that are becoming new academies or being </a:t>
            </a:r>
            <a:r>
              <a:rPr lang="en-GB" sz="1400" dirty="0" err="1"/>
              <a:t>rebrokered</a:t>
            </a:r>
            <a:r>
              <a:rPr lang="en-GB" sz="1400" dirty="0"/>
              <a:t> may receive a section 8 inspection before their next section 5 inspection.</a:t>
            </a:r>
          </a:p>
          <a:p>
            <a:pPr marL="0" indent="0">
              <a:buNone/>
            </a:pPr>
            <a:endParaRPr lang="en-GB" sz="1400" dirty="0"/>
          </a:p>
          <a:p>
            <a:pPr marL="0" indent="0">
              <a:buNone/>
            </a:pPr>
            <a:r>
              <a:rPr lang="en-GB" sz="1400" dirty="0"/>
              <a:t>165. Academies judged to have serious weaknesses, and which are not brokered or </a:t>
            </a:r>
            <a:r>
              <a:rPr lang="en-GB" sz="1400" dirty="0" err="1"/>
              <a:t>rebrokered</a:t>
            </a:r>
            <a:r>
              <a:rPr lang="en-GB" sz="1400" dirty="0"/>
              <a:t>, will be subject to monitoring by Ofsted. They will normally be re-inspected within 30 months of the publication of the inspection report in which they were judged to have serious weaknesses </a:t>
            </a:r>
            <a:r>
              <a:rPr lang="en-GB" sz="1400" dirty="0">
                <a:solidFill>
                  <a:srgbClr val="FF0000"/>
                </a:solidFill>
              </a:rPr>
              <a:t>(for the first inspection after the pandemic, this period will be extended by up to 6 terms).</a:t>
            </a:r>
          </a:p>
          <a:p>
            <a:pPr marL="0" indent="0">
              <a:buNone/>
            </a:pPr>
            <a:endParaRPr lang="en-GB" sz="1400" dirty="0"/>
          </a:p>
          <a:p>
            <a:pPr marL="0" indent="0">
              <a:buNone/>
            </a:pPr>
            <a:r>
              <a:rPr lang="en-GB" sz="1400" dirty="0"/>
              <a:t>166. Academies judged to require special measures, and which are not </a:t>
            </a:r>
            <a:r>
              <a:rPr lang="en-GB" sz="1400" dirty="0" err="1"/>
              <a:t>rebrokered</a:t>
            </a:r>
            <a:r>
              <a:rPr lang="en-GB" sz="1400" dirty="0"/>
              <a:t>, will be subject to monitoring by Ofsted. The timing of the next section 5 inspection will be determined by the academy’s rate of improvement. However, it will normally take place within 30 months of the publication of the inspection report that judged it to require special measures </a:t>
            </a:r>
            <a:r>
              <a:rPr lang="en-GB" sz="1400" dirty="0">
                <a:solidFill>
                  <a:srgbClr val="FF0000"/>
                </a:solidFill>
              </a:rPr>
              <a:t>(for the first inspection after the pandemic, this period will be extended by up to 6 terms).</a:t>
            </a:r>
          </a:p>
        </p:txBody>
      </p:sp>
    </p:spTree>
    <p:extLst>
      <p:ext uri="{BB962C8B-B14F-4D97-AF65-F5344CB8AC3E}">
        <p14:creationId xmlns:p14="http://schemas.microsoft.com/office/powerpoint/2010/main" val="16332081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2F04F55F-9339-47E2-B072-E2AE77BD4EF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D9625-BBE4-49F9-B2E5-7E4F325E190A}" type="slidenum">
              <a:rPr kumimoji="0" lang="en-GB" sz="1600" b="0" i="0" u="none" strike="noStrike" kern="1200" cap="none" spc="0" normalizeH="0" baseline="0" noProof="0" smtClean="0">
                <a:ln>
                  <a:noFill/>
                </a:ln>
                <a:solidFill>
                  <a:prstClr val="white"/>
                </a:solidFill>
                <a:effectLst/>
                <a:uLnTx/>
                <a:uFillTx/>
                <a:latin typeface="Helvetic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600" b="0" i="0" u="none" strike="noStrike" kern="1200" cap="none" spc="0" normalizeH="0" baseline="0" noProof="0">
              <a:ln>
                <a:noFill/>
              </a:ln>
              <a:solidFill>
                <a:prstClr val="white"/>
              </a:solidFill>
              <a:effectLst/>
              <a:uLnTx/>
              <a:uFillTx/>
              <a:latin typeface="Helvetica"/>
              <a:ea typeface="+mn-ea"/>
              <a:cs typeface="+mn-cs"/>
            </a:endParaRPr>
          </a:p>
        </p:txBody>
      </p:sp>
      <p:sp>
        <p:nvSpPr>
          <p:cNvPr id="15" name="Freeform: Shape 14">
            <a:extLst>
              <a:ext uri="{FF2B5EF4-FFF2-40B4-BE49-F238E27FC236}">
                <a16:creationId xmlns:a16="http://schemas.microsoft.com/office/drawing/2014/main" id="{B6C8574A-12E3-47CF-BC09-1A9E217568DD}"/>
              </a:ext>
            </a:extLst>
          </p:cNvPr>
          <p:cNvSpPr/>
          <p:nvPr/>
        </p:nvSpPr>
        <p:spPr>
          <a:xfrm flipV="1">
            <a:off x="8028382" y="0"/>
            <a:ext cx="1115618" cy="915566"/>
          </a:xfrm>
          <a:custGeom>
            <a:avLst/>
            <a:gdLst>
              <a:gd name="connsiteX0" fmla="*/ 10574 w 1115618"/>
              <a:gd name="connsiteY0" fmla="*/ 915566 h 915566"/>
              <a:gd name="connsiteX1" fmla="*/ 1115618 w 1115618"/>
              <a:gd name="connsiteY1" fmla="*/ 915566 h 915566"/>
              <a:gd name="connsiteX2" fmla="*/ 1115618 w 1115618"/>
              <a:gd name="connsiteY2" fmla="*/ 70503 h 915566"/>
              <a:gd name="connsiteX3" fmla="*/ 1100406 w 1115618"/>
              <a:gd name="connsiteY3" fmla="*/ 62246 h 915566"/>
              <a:gd name="connsiteX4" fmla="*/ 792089 w 1115618"/>
              <a:gd name="connsiteY4" fmla="*/ 0 h 915566"/>
              <a:gd name="connsiteX5" fmla="*/ 0 w 1115618"/>
              <a:gd name="connsiteY5" fmla="*/ 792089 h 915566"/>
              <a:gd name="connsiteX6" fmla="*/ 4089 w 1115618"/>
              <a:gd name="connsiteY6" fmla="*/ 873076 h 915566"/>
              <a:gd name="connsiteX7" fmla="*/ 10574 w 1115618"/>
              <a:gd name="connsiteY7" fmla="*/ 915566 h 9155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618" h="915566">
                <a:moveTo>
                  <a:pt x="10574" y="915566"/>
                </a:moveTo>
                <a:lnTo>
                  <a:pt x="1115618" y="915566"/>
                </a:lnTo>
                <a:lnTo>
                  <a:pt x="1115618" y="70503"/>
                </a:lnTo>
                <a:lnTo>
                  <a:pt x="1100406" y="62246"/>
                </a:lnTo>
                <a:cubicBezTo>
                  <a:pt x="1005642" y="22164"/>
                  <a:pt x="901454" y="0"/>
                  <a:pt x="792089" y="0"/>
                </a:cubicBezTo>
                <a:cubicBezTo>
                  <a:pt x="354630" y="0"/>
                  <a:pt x="0" y="354630"/>
                  <a:pt x="0" y="792089"/>
                </a:cubicBezTo>
                <a:cubicBezTo>
                  <a:pt x="0" y="819430"/>
                  <a:pt x="1385" y="846448"/>
                  <a:pt x="4089" y="873076"/>
                </a:cubicBezTo>
                <a:lnTo>
                  <a:pt x="10574" y="915566"/>
                </a:lnTo>
                <a:close/>
              </a:path>
            </a:pathLst>
          </a:custGeom>
          <a:solidFill>
            <a:srgbClr val="CCE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Helvetica"/>
              <a:ea typeface="+mn-ea"/>
              <a:cs typeface="+mn-cs"/>
            </a:endParaRPr>
          </a:p>
        </p:txBody>
      </p:sp>
      <p:sp>
        <p:nvSpPr>
          <p:cNvPr id="18" name="Title 3">
            <a:extLst>
              <a:ext uri="{FF2B5EF4-FFF2-40B4-BE49-F238E27FC236}">
                <a16:creationId xmlns:a16="http://schemas.microsoft.com/office/drawing/2014/main" id="{84DB4345-0840-4004-8CA0-CC2CDCF29C39}"/>
              </a:ext>
            </a:extLst>
          </p:cNvPr>
          <p:cNvSpPr>
            <a:spLocks noGrp="1"/>
          </p:cNvSpPr>
          <p:nvPr>
            <p:ph type="title"/>
          </p:nvPr>
        </p:nvSpPr>
        <p:spPr>
          <a:xfrm>
            <a:off x="0" y="-73683"/>
            <a:ext cx="9140447" cy="571499"/>
          </a:xfrm>
        </p:spPr>
        <p:txBody>
          <a:bodyPr>
            <a:normAutofit/>
          </a:bodyPr>
          <a:lstStyle/>
          <a:p>
            <a:r>
              <a:rPr lang="en-GB" sz="2000" dirty="0"/>
              <a:t>Risk Assessment for Outstanding schools that were previously exempt</a:t>
            </a:r>
          </a:p>
        </p:txBody>
      </p:sp>
      <p:sp>
        <p:nvSpPr>
          <p:cNvPr id="6" name="Content Placeholder 5">
            <a:extLst>
              <a:ext uri="{FF2B5EF4-FFF2-40B4-BE49-F238E27FC236}">
                <a16:creationId xmlns:a16="http://schemas.microsoft.com/office/drawing/2014/main" id="{AE893D1C-8B58-4EE2-8292-23AB22220DD8}"/>
              </a:ext>
            </a:extLst>
          </p:cNvPr>
          <p:cNvSpPr>
            <a:spLocks noGrp="1"/>
          </p:cNvSpPr>
          <p:nvPr>
            <p:ph idx="1"/>
          </p:nvPr>
        </p:nvSpPr>
        <p:spPr>
          <a:xfrm>
            <a:off x="107504" y="793376"/>
            <a:ext cx="8928992" cy="3938614"/>
          </a:xfrm>
        </p:spPr>
        <p:txBody>
          <a:bodyPr/>
          <a:lstStyle/>
          <a:p>
            <a:pPr marL="0" indent="0">
              <a:buNone/>
            </a:pPr>
            <a:r>
              <a:rPr lang="en-GB" sz="1600" dirty="0"/>
              <a:t>Paragraph 47 clarifies (as the previous version of the handbook stated) that outstanding schools are now subject to routine inspection and will receive an initial inspection before 1 August 2026. But, “for that inspection they </a:t>
            </a:r>
            <a:r>
              <a:rPr lang="en-GB" sz="1600" b="1" dirty="0">
                <a:solidFill>
                  <a:srgbClr val="FF0000"/>
                </a:solidFill>
              </a:rPr>
              <a:t>will not be subject to the risk assessment process set out in the next section. </a:t>
            </a:r>
            <a:r>
              <a:rPr lang="en-GB" sz="1600" dirty="0"/>
              <a:t>Those schools that were last inspected under section 5 before September 2015 will receive an initial section 5 inspection. Those last inspected under section 5 after this date will receive an initial section 8 inspection.”</a:t>
            </a:r>
          </a:p>
          <a:p>
            <a:pPr marL="0" indent="0">
              <a:buNone/>
            </a:pPr>
            <a:endParaRPr lang="en-GB" sz="1600" dirty="0"/>
          </a:p>
          <a:p>
            <a:pPr marL="0" indent="0">
              <a:buNone/>
            </a:pPr>
            <a:r>
              <a:rPr lang="en-GB" sz="1600" dirty="0"/>
              <a:t>Paragraph 48 explains how Ofsted will use its risk assessment process to select schools for Section 8 inspections, </a:t>
            </a:r>
            <a:r>
              <a:rPr lang="en-GB" sz="1600" b="1" dirty="0">
                <a:solidFill>
                  <a:srgbClr val="FF0000"/>
                </a:solidFill>
              </a:rPr>
              <a:t>“except for previously exempt schools, which will be selected according to the process set out in the previous section” </a:t>
            </a:r>
            <a:r>
              <a:rPr lang="en-GB" sz="1600" dirty="0"/>
              <a:t>(this refers to what is described in paragraph 47, above, meaning that outstanding schools will not be risk assessed for their initial inspection. </a:t>
            </a:r>
            <a:endParaRPr lang="en-GB" sz="1050" dirty="0">
              <a:solidFill>
                <a:srgbClr val="FF0000"/>
              </a:solidFill>
            </a:endParaRPr>
          </a:p>
        </p:txBody>
      </p:sp>
    </p:spTree>
    <p:extLst>
      <p:ext uri="{BB962C8B-B14F-4D97-AF65-F5344CB8AC3E}">
        <p14:creationId xmlns:p14="http://schemas.microsoft.com/office/powerpoint/2010/main" val="24872025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2F04F55F-9339-47E2-B072-E2AE77BD4EF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D9625-BBE4-49F9-B2E5-7E4F325E190A}" type="slidenum">
              <a:rPr kumimoji="0" lang="en-GB" sz="1600" b="0" i="0" u="none" strike="noStrike" kern="1200" cap="none" spc="0" normalizeH="0" baseline="0" noProof="0" smtClean="0">
                <a:ln>
                  <a:noFill/>
                </a:ln>
                <a:solidFill>
                  <a:prstClr val="white"/>
                </a:solidFill>
                <a:effectLst/>
                <a:uLnTx/>
                <a:uFillTx/>
                <a:latin typeface="Helvetic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600" b="0" i="0" u="none" strike="noStrike" kern="1200" cap="none" spc="0" normalizeH="0" baseline="0" noProof="0">
              <a:ln>
                <a:noFill/>
              </a:ln>
              <a:solidFill>
                <a:prstClr val="white"/>
              </a:solidFill>
              <a:effectLst/>
              <a:uLnTx/>
              <a:uFillTx/>
              <a:latin typeface="Helvetica"/>
              <a:ea typeface="+mn-ea"/>
              <a:cs typeface="+mn-cs"/>
            </a:endParaRPr>
          </a:p>
        </p:txBody>
      </p:sp>
      <p:sp>
        <p:nvSpPr>
          <p:cNvPr id="15" name="Freeform: Shape 14">
            <a:extLst>
              <a:ext uri="{FF2B5EF4-FFF2-40B4-BE49-F238E27FC236}">
                <a16:creationId xmlns:a16="http://schemas.microsoft.com/office/drawing/2014/main" id="{B6C8574A-12E3-47CF-BC09-1A9E217568DD}"/>
              </a:ext>
            </a:extLst>
          </p:cNvPr>
          <p:cNvSpPr/>
          <p:nvPr/>
        </p:nvSpPr>
        <p:spPr>
          <a:xfrm flipV="1">
            <a:off x="8028382" y="0"/>
            <a:ext cx="1115618" cy="915566"/>
          </a:xfrm>
          <a:custGeom>
            <a:avLst/>
            <a:gdLst>
              <a:gd name="connsiteX0" fmla="*/ 10574 w 1115618"/>
              <a:gd name="connsiteY0" fmla="*/ 915566 h 915566"/>
              <a:gd name="connsiteX1" fmla="*/ 1115618 w 1115618"/>
              <a:gd name="connsiteY1" fmla="*/ 915566 h 915566"/>
              <a:gd name="connsiteX2" fmla="*/ 1115618 w 1115618"/>
              <a:gd name="connsiteY2" fmla="*/ 70503 h 915566"/>
              <a:gd name="connsiteX3" fmla="*/ 1100406 w 1115618"/>
              <a:gd name="connsiteY3" fmla="*/ 62246 h 915566"/>
              <a:gd name="connsiteX4" fmla="*/ 792089 w 1115618"/>
              <a:gd name="connsiteY4" fmla="*/ 0 h 915566"/>
              <a:gd name="connsiteX5" fmla="*/ 0 w 1115618"/>
              <a:gd name="connsiteY5" fmla="*/ 792089 h 915566"/>
              <a:gd name="connsiteX6" fmla="*/ 4089 w 1115618"/>
              <a:gd name="connsiteY6" fmla="*/ 873076 h 915566"/>
              <a:gd name="connsiteX7" fmla="*/ 10574 w 1115618"/>
              <a:gd name="connsiteY7" fmla="*/ 915566 h 9155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618" h="915566">
                <a:moveTo>
                  <a:pt x="10574" y="915566"/>
                </a:moveTo>
                <a:lnTo>
                  <a:pt x="1115618" y="915566"/>
                </a:lnTo>
                <a:lnTo>
                  <a:pt x="1115618" y="70503"/>
                </a:lnTo>
                <a:lnTo>
                  <a:pt x="1100406" y="62246"/>
                </a:lnTo>
                <a:cubicBezTo>
                  <a:pt x="1005642" y="22164"/>
                  <a:pt x="901454" y="0"/>
                  <a:pt x="792089" y="0"/>
                </a:cubicBezTo>
                <a:cubicBezTo>
                  <a:pt x="354630" y="0"/>
                  <a:pt x="0" y="354630"/>
                  <a:pt x="0" y="792089"/>
                </a:cubicBezTo>
                <a:cubicBezTo>
                  <a:pt x="0" y="819430"/>
                  <a:pt x="1385" y="846448"/>
                  <a:pt x="4089" y="873076"/>
                </a:cubicBezTo>
                <a:lnTo>
                  <a:pt x="10574" y="915566"/>
                </a:lnTo>
                <a:close/>
              </a:path>
            </a:pathLst>
          </a:custGeom>
          <a:solidFill>
            <a:srgbClr val="CCE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Helvetica"/>
              <a:ea typeface="+mn-ea"/>
              <a:cs typeface="+mn-cs"/>
            </a:endParaRPr>
          </a:p>
        </p:txBody>
      </p:sp>
      <p:sp>
        <p:nvSpPr>
          <p:cNvPr id="18" name="Title 3">
            <a:extLst>
              <a:ext uri="{FF2B5EF4-FFF2-40B4-BE49-F238E27FC236}">
                <a16:creationId xmlns:a16="http://schemas.microsoft.com/office/drawing/2014/main" id="{84DB4345-0840-4004-8CA0-CC2CDCF29C39}"/>
              </a:ext>
            </a:extLst>
          </p:cNvPr>
          <p:cNvSpPr>
            <a:spLocks noGrp="1"/>
          </p:cNvSpPr>
          <p:nvPr>
            <p:ph type="title"/>
          </p:nvPr>
        </p:nvSpPr>
        <p:spPr>
          <a:xfrm>
            <a:off x="0" y="-73683"/>
            <a:ext cx="9140447" cy="571499"/>
          </a:xfrm>
        </p:spPr>
        <p:txBody>
          <a:bodyPr>
            <a:normAutofit/>
          </a:bodyPr>
          <a:lstStyle/>
          <a:p>
            <a:endParaRPr lang="en-GB" sz="2000" dirty="0"/>
          </a:p>
        </p:txBody>
      </p:sp>
      <p:sp>
        <p:nvSpPr>
          <p:cNvPr id="6" name="Content Placeholder 5">
            <a:extLst>
              <a:ext uri="{FF2B5EF4-FFF2-40B4-BE49-F238E27FC236}">
                <a16:creationId xmlns:a16="http://schemas.microsoft.com/office/drawing/2014/main" id="{AE893D1C-8B58-4EE2-8292-23AB22220DD8}"/>
              </a:ext>
            </a:extLst>
          </p:cNvPr>
          <p:cNvSpPr>
            <a:spLocks noGrp="1"/>
          </p:cNvSpPr>
          <p:nvPr>
            <p:ph idx="1"/>
          </p:nvPr>
        </p:nvSpPr>
        <p:spPr>
          <a:xfrm>
            <a:off x="107504" y="793376"/>
            <a:ext cx="8928992" cy="3938614"/>
          </a:xfrm>
        </p:spPr>
        <p:txBody>
          <a:bodyPr/>
          <a:lstStyle/>
          <a:p>
            <a:pPr marL="0" indent="0">
              <a:buNone/>
            </a:pPr>
            <a:r>
              <a:rPr lang="en-GB" sz="2000" dirty="0">
                <a:solidFill>
                  <a:schemeClr val="tx1"/>
                </a:solidFill>
              </a:rPr>
              <a:t>New Sections on:</a:t>
            </a:r>
          </a:p>
          <a:p>
            <a:pPr marL="0" indent="0">
              <a:buNone/>
            </a:pPr>
            <a:endParaRPr lang="en-GB" sz="2000" dirty="0">
              <a:solidFill>
                <a:schemeClr val="tx1"/>
              </a:solidFill>
            </a:endParaRPr>
          </a:p>
          <a:p>
            <a:pPr>
              <a:buFontTx/>
              <a:buChar char="-"/>
            </a:pPr>
            <a:r>
              <a:rPr lang="en-GB" sz="2000" dirty="0">
                <a:solidFill>
                  <a:schemeClr val="tx1"/>
                </a:solidFill>
              </a:rPr>
              <a:t>Careers information, education, advice and guidance.</a:t>
            </a:r>
          </a:p>
          <a:p>
            <a:pPr>
              <a:buFontTx/>
              <a:buChar char="-"/>
            </a:pPr>
            <a:endParaRPr lang="en-GB" sz="2000" dirty="0">
              <a:solidFill>
                <a:schemeClr val="tx1"/>
              </a:solidFill>
            </a:endParaRPr>
          </a:p>
          <a:p>
            <a:pPr>
              <a:buFontTx/>
              <a:buChar char="-"/>
            </a:pPr>
            <a:r>
              <a:rPr lang="en-GB" sz="2000" dirty="0">
                <a:solidFill>
                  <a:schemeClr val="tx1"/>
                </a:solidFill>
              </a:rPr>
              <a:t>Sexual harassment, online sexual abuse and sexual violence.</a:t>
            </a:r>
          </a:p>
        </p:txBody>
      </p:sp>
    </p:spTree>
    <p:extLst>
      <p:ext uri="{BB962C8B-B14F-4D97-AF65-F5344CB8AC3E}">
        <p14:creationId xmlns:p14="http://schemas.microsoft.com/office/powerpoint/2010/main" val="1144092175"/>
      </p:ext>
    </p:extLst>
  </p:cSld>
  <p:clrMapOvr>
    <a:masterClrMapping/>
  </p:clrMapOvr>
</p:sld>
</file>

<file path=ppt/theme/theme1.xml><?xml version="1.0" encoding="utf-8"?>
<a:theme xmlns:a="http://schemas.openxmlformats.org/drawingml/2006/main" name="BFC-People">
  <a:themeElements>
    <a:clrScheme name="ChildrensTransfSlides">
      <a:dk1>
        <a:sysClr val="windowText" lastClr="000000"/>
      </a:dk1>
      <a:lt1>
        <a:sysClr val="window" lastClr="FFFFFF"/>
      </a:lt1>
      <a:dk2>
        <a:srgbClr val="00B0F0"/>
      </a:dk2>
      <a:lt2>
        <a:srgbClr val="99FF66"/>
      </a:lt2>
      <a:accent1>
        <a:srgbClr val="00B0F0"/>
      </a:accent1>
      <a:accent2>
        <a:srgbClr val="FF9900"/>
      </a:accent2>
      <a:accent3>
        <a:srgbClr val="CBE4F9"/>
      </a:accent3>
      <a:accent4>
        <a:srgbClr val="808080"/>
      </a:accent4>
      <a:accent5>
        <a:srgbClr val="E7F2FC"/>
      </a:accent5>
      <a:accent6>
        <a:srgbClr val="79DCFF"/>
      </a:accent6>
      <a:hlink>
        <a:srgbClr val="0000FF"/>
      </a:hlink>
      <a:folHlink>
        <a:srgbClr val="800080"/>
      </a:folHlink>
    </a:clrScheme>
    <a:fontScheme name="Helvetica">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81714f1d-60a8-431b-a99b-4add074f96d2">
      <UserInfo>
        <DisplayName>Grainne Siggins</DisplayName>
        <AccountId>43</AccountId>
        <AccountType/>
      </UserInfo>
      <UserInfo>
        <DisplayName>Sonia Johnson</DisplayName>
        <AccountId>20</AccountId>
        <AccountType/>
      </UserInfo>
      <UserInfo>
        <DisplayName>Sarah Gee</DisplayName>
        <AccountId>14</AccountId>
        <AccountType/>
      </UserInfo>
      <UserInfo>
        <DisplayName>Chris Hilliard</DisplayName>
        <AccountId>19</AccountId>
        <AccountType/>
      </UserInfo>
      <UserInfo>
        <DisplayName>Sharon Jones</DisplayName>
        <AccountId>28</AccountId>
        <AccountType/>
      </UserInfo>
      <UserInfo>
        <DisplayName>Kashif Nawaz</DisplayName>
        <AccountId>41</AccountId>
        <AccountType/>
      </UserInfo>
    </SharedWithUsers>
    <PII xmlns="dad9b6ac-e0d3-4e2d-bd91-691b31db5bbb">Yes</PII>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C0C0304E8EC0542BC1BE9FB6B896EE3" ma:contentTypeVersion="11" ma:contentTypeDescription="Create a new document." ma:contentTypeScope="" ma:versionID="7445453a0d2410fc53e697c38f9c50bb">
  <xsd:schema xmlns:xsd="http://www.w3.org/2001/XMLSchema" xmlns:xs="http://www.w3.org/2001/XMLSchema" xmlns:p="http://schemas.microsoft.com/office/2006/metadata/properties" xmlns:ns2="dad9b6ac-e0d3-4e2d-bd91-691b31db5bbb" xmlns:ns3="8369564f-bd4a-4a41-929f-4e77c7e75f05" xmlns:ns4="81714f1d-60a8-431b-a99b-4add074f96d2" targetNamespace="http://schemas.microsoft.com/office/2006/metadata/properties" ma:root="true" ma:fieldsID="29973b8d4f31d17206aaca1e96e9be6a" ns2:_="" ns3:_="" ns4:_="">
    <xsd:import namespace="dad9b6ac-e0d3-4e2d-bd91-691b31db5bbb"/>
    <xsd:import namespace="8369564f-bd4a-4a41-929f-4e77c7e75f05"/>
    <xsd:import namespace="81714f1d-60a8-431b-a99b-4add074f96d2"/>
    <xsd:element name="properties">
      <xsd:complexType>
        <xsd:sequence>
          <xsd:element name="documentManagement">
            <xsd:complexType>
              <xsd:all>
                <xsd:element ref="ns2:PII"/>
                <xsd:element ref="ns3:MediaServiceMetadata" minOccurs="0"/>
                <xsd:element ref="ns3:MediaServiceFastMetadata" minOccurs="0"/>
                <xsd:element ref="ns4:SharedWithUsers" minOccurs="0"/>
                <xsd:element ref="ns4:SharedWithDetails"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ad9b6ac-e0d3-4e2d-bd91-691b31db5bbb" elementFormDefault="qualified">
    <xsd:import namespace="http://schemas.microsoft.com/office/2006/documentManagement/types"/>
    <xsd:import namespace="http://schemas.microsoft.com/office/infopath/2007/PartnerControls"/>
    <xsd:element name="PII" ma:index="8" ma:displayName="PII" ma:format="Dropdown" ma:internalName="PII">
      <xsd:simpleType>
        <xsd:restriction base="dms:Choice">
          <xsd:enumeration value="Yes"/>
          <xsd:enumeration value="No"/>
          <xsd:enumeration value="Special Category Data"/>
        </xsd:restriction>
      </xsd:simpleType>
    </xsd:element>
  </xsd:schema>
  <xsd:schema xmlns:xsd="http://www.w3.org/2001/XMLSchema" xmlns:xs="http://www.w3.org/2001/XMLSchema" xmlns:dms="http://schemas.microsoft.com/office/2006/documentManagement/types" xmlns:pc="http://schemas.microsoft.com/office/infopath/2007/PartnerControls" targetNamespace="8369564f-bd4a-4a41-929f-4e77c7e75f05" elementFormDefault="qualified">
    <xsd:import namespace="http://schemas.microsoft.com/office/2006/documentManagement/types"/>
    <xsd:import namespace="http://schemas.microsoft.com/office/infopath/2007/PartnerControls"/>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1714f1d-60a8-431b-a99b-4add074f96d2"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99DDC3C-7ABA-4A56-B33B-7550D3F1BB94}">
  <ds:schemaRefs>
    <ds:schemaRef ds:uri="http://purl.org/dc/dcmitype/"/>
    <ds:schemaRef ds:uri="dad9b6ac-e0d3-4e2d-bd91-691b31db5bbb"/>
    <ds:schemaRef ds:uri="http://purl.org/dc/elements/1.1/"/>
    <ds:schemaRef ds:uri="http://schemas.microsoft.com/office/2006/documentManagement/types"/>
    <ds:schemaRef ds:uri="81714f1d-60a8-431b-a99b-4add074f96d2"/>
    <ds:schemaRef ds:uri="http://schemas.microsoft.com/office/infopath/2007/PartnerControls"/>
    <ds:schemaRef ds:uri="http://schemas.openxmlformats.org/package/2006/metadata/core-properties"/>
    <ds:schemaRef ds:uri="http://purl.org/dc/terms/"/>
    <ds:schemaRef ds:uri="8369564f-bd4a-4a41-929f-4e77c7e75f05"/>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78EB3C2F-F589-4255-BC96-D2DD6810DAA6}">
  <ds:schemaRefs>
    <ds:schemaRef ds:uri="81714f1d-60a8-431b-a99b-4add074f96d2"/>
    <ds:schemaRef ds:uri="8369564f-bd4a-4a41-929f-4e77c7e75f05"/>
    <ds:schemaRef ds:uri="dad9b6ac-e0d3-4e2d-bd91-691b31db5bb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8DAFCBAA-B7FC-4490-A656-6EE5253ECFD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BFC-People</Template>
  <TotalTime>205</TotalTime>
  <Words>3931</Words>
  <Application>Microsoft Office PowerPoint</Application>
  <PresentationFormat>On-screen Show (16:9)</PresentationFormat>
  <Paragraphs>195</Paragraphs>
  <Slides>28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Helvetica</vt:lpstr>
      <vt:lpstr>BFC-People</vt:lpstr>
      <vt:lpstr>Key changes to the inspection handbooks for September 2021 </vt:lpstr>
      <vt:lpstr>Summary of changes </vt:lpstr>
      <vt:lpstr>Which schools will be inspected from September 2021?</vt:lpstr>
      <vt:lpstr>Section 5 : September 2021</vt:lpstr>
      <vt:lpstr>Timing of Inspections</vt:lpstr>
      <vt:lpstr>Timing of Inspections for RI schools</vt:lpstr>
      <vt:lpstr>Timing of Inspections for schools causing concern</vt:lpstr>
      <vt:lpstr>Risk Assessment for Outstanding schools that were previously exempt</vt:lpstr>
      <vt:lpstr>PowerPoint Presentation</vt:lpstr>
      <vt:lpstr>Careers Information, education, advice and guidance</vt:lpstr>
      <vt:lpstr>Sexual Harassment, online sexual abuse and sexual violence</vt:lpstr>
      <vt:lpstr>Sexual Harassment, online sexual abuse and sexual violence</vt:lpstr>
      <vt:lpstr>The ‘transitional period’</vt:lpstr>
      <vt:lpstr>Preparation and planning (the preparation call)</vt:lpstr>
      <vt:lpstr>This paragraph on curriculum now mentions the transitional period</vt:lpstr>
      <vt:lpstr>Curriculum  and tutoring</vt:lpstr>
      <vt:lpstr>PowerPoint Presentation</vt:lpstr>
      <vt:lpstr>PowerPoint Presentation</vt:lpstr>
      <vt:lpstr>PowerPoint Presentation</vt:lpstr>
      <vt:lpstr> Quality of Education – criteria for good - Implementation </vt:lpstr>
      <vt:lpstr>‘Good’ grade descriptors for Leadership &amp; Management</vt:lpstr>
      <vt:lpstr>‘Good’ grade descriptors for Early Years, Implementation</vt:lpstr>
      <vt:lpstr>‘Good’ grade descriptors for Sixth Form</vt:lpstr>
      <vt:lpstr>‘Other handbook changes:</vt:lpstr>
      <vt:lpstr>EYFS requirements and previous disapplication and/or modifications of the EYFS</vt:lpstr>
      <vt:lpstr>Section 8 handbook</vt:lpstr>
      <vt:lpstr>PowerPoint Presentation</vt:lpstr>
      <vt:lpstr>Outstanding schools - initial inspections</vt:lpstr>
    </vt:vector>
  </TitlesOfParts>
  <Company>Bracknell Forest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Edward Durkin</dc:creator>
  <cp:lastModifiedBy>Sharon Jones</cp:lastModifiedBy>
  <cp:revision>93</cp:revision>
  <dcterms:created xsi:type="dcterms:W3CDTF">2019-01-09T10:29:35Z</dcterms:created>
  <dcterms:modified xsi:type="dcterms:W3CDTF">2021-06-30T18:11:52Z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0x010100AC0C0304E8EC0542BC1BE9FB6B896EE3</vt:lpwstr>
  </property>
</Properties>
</file>