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04" autoAdjust="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6DA31E8-AA68-4016-899E-62028CD16E38}" type="datetimeFigureOut">
              <a:rPr lang="en-US" smtClean="0"/>
              <a:t>2/25/2022</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A00C505-B646-40BB-84F3-90F2BD4D159C}" type="slidenum">
              <a:rPr lang="en-US" smtClean="0"/>
              <a:t>‹#›</a:t>
            </a:fld>
            <a:endParaRPr lang="en-US" dirty="0"/>
          </a:p>
        </p:txBody>
      </p:sp>
    </p:spTree>
    <p:extLst>
      <p:ext uri="{BB962C8B-B14F-4D97-AF65-F5344CB8AC3E}">
        <p14:creationId xmlns:p14="http://schemas.microsoft.com/office/powerpoint/2010/main" val="398941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Animals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Understand that animals, including humans, have offspring which grow into adults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Describe the basic needs of animals, including humans, for survival (water, food and air)</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Describe the importance for humans of exercise, eating the right amounts of different types of food, and hygiene</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Explore and compare the differences between things that are living, dead, and things that have never been alive</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Identify that most living things live in habitats to which they are suited and describe how different habitats provide for the basic needs of different kinds of animals and plants, and how they depend on each other</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Identify and name a variety of plants and animals in their habitats, including micro-habitats</a:t>
            </a:r>
            <a:endParaRPr lang="en-GB" sz="1200" kern="1200" dirty="0">
              <a:solidFill>
                <a:schemeClr val="tx1"/>
              </a:solidFill>
              <a:effectLst/>
              <a:latin typeface="+mn-lt"/>
              <a:ea typeface="+mn-ea"/>
              <a:cs typeface="+mn-cs"/>
            </a:endParaRPr>
          </a:p>
          <a:p>
            <a:r>
              <a:rPr lang="en-GB" sz="1200" b="1"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Describe how animals obtain their food from plants and other animals, using the idea of a simple food chain, and identify and name different sources of food.</a:t>
            </a:r>
            <a:endParaRPr lang="en-US" dirty="0"/>
          </a:p>
        </p:txBody>
      </p:sp>
      <p:sp>
        <p:nvSpPr>
          <p:cNvPr id="4" name="Slide Number Placeholder 3"/>
          <p:cNvSpPr>
            <a:spLocks noGrp="1"/>
          </p:cNvSpPr>
          <p:nvPr>
            <p:ph type="sldNum" sz="quarter" idx="10"/>
          </p:nvPr>
        </p:nvSpPr>
        <p:spPr/>
        <p:txBody>
          <a:bodyPr/>
          <a:lstStyle/>
          <a:p>
            <a:fld id="{2A00C505-B646-40BB-84F3-90F2BD4D159C}" type="slidenum">
              <a:rPr lang="en-US" smtClean="0"/>
              <a:t>1</a:t>
            </a:fld>
            <a:endParaRPr lang="en-US" dirty="0"/>
          </a:p>
        </p:txBody>
      </p:sp>
    </p:spTree>
    <p:extLst>
      <p:ext uri="{BB962C8B-B14F-4D97-AF65-F5344CB8AC3E}">
        <p14:creationId xmlns:p14="http://schemas.microsoft.com/office/powerpoint/2010/main" val="3161345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184408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60239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1280672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309661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2715526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133224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317419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170601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17036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236330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AEC998-448D-4D83-B0AA-11F6B39E5A62}" type="datetimeFigureOut">
              <a:rPr lang="en-US" smtClean="0"/>
              <a:t>2/25/2022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dirty="0"/>
          </a:p>
        </p:txBody>
      </p:sp>
    </p:spTree>
    <p:extLst>
      <p:ext uri="{BB962C8B-B14F-4D97-AF65-F5344CB8AC3E}">
        <p14:creationId xmlns:p14="http://schemas.microsoft.com/office/powerpoint/2010/main" val="27629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EC998-448D-4D83-B0AA-11F6B39E5A62}" type="datetimeFigureOut">
              <a:rPr lang="en-US" smtClean="0"/>
              <a:t>2/25/2022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ABC45-F3FD-48DA-8247-3F433F4FE105}" type="slidenum">
              <a:rPr lang="en-US" smtClean="0"/>
              <a:t>‹#›</a:t>
            </a:fld>
            <a:endParaRPr lang="en-US" dirty="0"/>
          </a:p>
        </p:txBody>
      </p:sp>
    </p:spTree>
    <p:extLst>
      <p:ext uri="{BB962C8B-B14F-4D97-AF65-F5344CB8AC3E}">
        <p14:creationId xmlns:p14="http://schemas.microsoft.com/office/powerpoint/2010/main" val="351713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67015957"/>
              </p:ext>
            </p:extLst>
          </p:nvPr>
        </p:nvGraphicFramePr>
        <p:xfrm>
          <a:off x="124047" y="639085"/>
          <a:ext cx="7891210" cy="4724682"/>
        </p:xfrm>
        <a:graphic>
          <a:graphicData uri="http://schemas.openxmlformats.org/drawingml/2006/table">
            <a:tbl>
              <a:tblPr firstRow="1" bandRow="1">
                <a:tableStyleId>{5C22544A-7EE6-4342-B048-85BDC9FD1C3A}</a:tableStyleId>
              </a:tblPr>
              <a:tblGrid>
                <a:gridCol w="1745591">
                  <a:extLst>
                    <a:ext uri="{9D8B030D-6E8A-4147-A177-3AD203B41FA5}">
                      <a16:colId xmlns:a16="http://schemas.microsoft.com/office/drawing/2014/main" xmlns="" val="20000"/>
                    </a:ext>
                  </a:extLst>
                </a:gridCol>
                <a:gridCol w="6145619">
                  <a:extLst>
                    <a:ext uri="{9D8B030D-6E8A-4147-A177-3AD203B41FA5}">
                      <a16:colId xmlns:a16="http://schemas.microsoft.com/office/drawing/2014/main" xmlns="" val="20001"/>
                    </a:ext>
                  </a:extLst>
                </a:gridCol>
              </a:tblGrid>
              <a:tr h="392551">
                <a:tc gridSpan="2">
                  <a:txBody>
                    <a:bodyPr/>
                    <a:lstStyle/>
                    <a:p>
                      <a:pPr algn="ctr"/>
                      <a:r>
                        <a:rPr lang="en-GB" b="1" dirty="0">
                          <a:solidFill>
                            <a:schemeClr val="tx1"/>
                          </a:solidFill>
                          <a:latin typeface="CCW Cursive Writing 1" panose="03050602040000000000" pitchFamily="66" charset="0"/>
                        </a:rPr>
                        <a:t>Subject Specific Vocabulary</a:t>
                      </a:r>
                      <a:endParaRPr lang="en-US" b="1" dirty="0">
                        <a:solidFill>
                          <a:schemeClr val="tx1"/>
                        </a:solidFill>
                        <a:latin typeface="CCW Cursive Writing 1"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520752">
                <a:tc>
                  <a:txBody>
                    <a:bodyPr/>
                    <a:lstStyle/>
                    <a:p>
                      <a:r>
                        <a:rPr lang="en-US" sz="1200" dirty="0">
                          <a:latin typeface="CCW Cursive Writing 1" panose="03050602040000000000" pitchFamily="66" charset="0"/>
                        </a:rPr>
                        <a:t>God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kern="1200" dirty="0">
                          <a:solidFill>
                            <a:schemeClr val="dk1"/>
                          </a:solidFill>
                          <a:effectLst/>
                          <a:latin typeface="CCW Cursive Writing 1" panose="03050602040000000000" pitchFamily="66" charset="0"/>
                          <a:ea typeface="+mn-ea"/>
                          <a:cs typeface="+mn-cs"/>
                        </a:rPr>
                        <a:t>The creator of the Earth and ruler of all people.</a:t>
                      </a:r>
                      <a:endParaRPr lang="en-US" sz="1200" dirty="0">
                        <a:latin typeface="CCW Cursive Writing 1"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2591">
                <a:tc>
                  <a:txBody>
                    <a:bodyPr/>
                    <a:lstStyle/>
                    <a:p>
                      <a:r>
                        <a:rPr lang="en-US" sz="1200" dirty="0">
                          <a:latin typeface="CCW Cursive Writing 1" panose="03050602040000000000" pitchFamily="66" charset="0"/>
                        </a:rPr>
                        <a:t>Jesus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latin typeface="CCW Cursive Writing 1" panose="03050602040000000000" pitchFamily="66" charset="0"/>
                        </a:rPr>
                        <a:t>The son of God who died to save people’s sins.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598013">
                <a:tc>
                  <a:txBody>
                    <a:bodyPr/>
                    <a:lstStyle/>
                    <a:p>
                      <a:r>
                        <a:rPr lang="en-US" sz="1200" dirty="0">
                          <a:latin typeface="CCW Cursive Writing 1" panose="03050602040000000000" pitchFamily="66" charset="0"/>
                        </a:rPr>
                        <a:t>Bible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kern="1200" dirty="0">
                          <a:solidFill>
                            <a:schemeClr val="dk1"/>
                          </a:solidFill>
                          <a:effectLst/>
                          <a:latin typeface="CCW Cursive Writing 1" panose="03050602040000000000" pitchFamily="66" charset="0"/>
                          <a:ea typeface="Cambria" panose="02040503050406030204" pitchFamily="18" charset="0"/>
                          <a:cs typeface="+mn-cs"/>
                        </a:rPr>
                        <a:t>A very important book for Christians that tells the life of God, Jesus and the Disciples.</a:t>
                      </a:r>
                      <a:endParaRPr lang="en-US" sz="1200" dirty="0">
                        <a:latin typeface="CCW Cursive Writing 1" panose="03050602040000000000" pitchFamily="66" charset="0"/>
                        <a:ea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463335">
                <a:tc>
                  <a:txBody>
                    <a:bodyPr/>
                    <a:lstStyle/>
                    <a:p>
                      <a:r>
                        <a:rPr lang="en-US" sz="1200" dirty="0">
                          <a:latin typeface="CCW Cursive Writing 1" panose="03050602040000000000" pitchFamily="66" charset="0"/>
                        </a:rPr>
                        <a:t>Christian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latin typeface="CCW Cursive Writing 1" panose="03050602040000000000" pitchFamily="66" charset="0"/>
                        </a:rPr>
                        <a:t>A person who believes in Christianity.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628233">
                <a:tc>
                  <a:txBody>
                    <a:bodyPr/>
                    <a:lstStyle/>
                    <a:p>
                      <a:r>
                        <a:rPr lang="en-GB" sz="1200" noProof="0" dirty="0">
                          <a:latin typeface="CCW Cursive Writing 1" panose="03050602040000000000" pitchFamily="66" charset="0"/>
                        </a:rPr>
                        <a:t>Christening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latin typeface="CCW Cursive Writing 1" panose="03050602040000000000" pitchFamily="66" charset="0"/>
                        </a:rPr>
                        <a:t>The ceremony where a person, often as a baby, is made a member of the Christian faith. Sometimes called Baptism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628233">
                <a:tc>
                  <a:txBody>
                    <a:bodyPr/>
                    <a:lstStyle/>
                    <a:p>
                      <a:r>
                        <a:rPr lang="en-US" sz="1200" dirty="0">
                          <a:latin typeface="CCW Cursive Writing 1" panose="03050602040000000000" pitchFamily="66" charset="0"/>
                        </a:rPr>
                        <a:t>Palm Sunday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latin typeface="CCW Cursive Writing 1" panose="03050602040000000000" pitchFamily="66" charset="0"/>
                        </a:rPr>
                        <a:t>The day that Jesus rode into Jerusalem on a donkey and was welcomed by people waving palm leaves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448738">
                <a:tc>
                  <a:txBody>
                    <a:bodyPr/>
                    <a:lstStyle/>
                    <a:p>
                      <a:r>
                        <a:rPr lang="en-US" sz="1200" dirty="0">
                          <a:latin typeface="CCW Cursive Writing 1" panose="03050602040000000000" pitchFamily="66" charset="0"/>
                        </a:rPr>
                        <a:t>Good Friday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latin typeface="CCW Cursive Writing 1" panose="03050602040000000000" pitchFamily="66" charset="0"/>
                        </a:rPr>
                        <a:t>The day that Christians remember that Jesus died on the cross to save them from their sins.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628233">
                <a:tc>
                  <a:txBody>
                    <a:bodyPr/>
                    <a:lstStyle/>
                    <a:p>
                      <a:r>
                        <a:rPr lang="en-US" sz="1200" dirty="0">
                          <a:latin typeface="CCW Cursive Writing 1" panose="03050602040000000000" pitchFamily="66" charset="0"/>
                        </a:rPr>
                        <a:t>Easter Sunday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baseline="0" dirty="0">
                          <a:latin typeface="CCW Cursive Writing 1" panose="03050602040000000000" pitchFamily="66" charset="0"/>
                        </a:rPr>
                        <a:t>The day that Christians celebrate that Jesus rose from the dead and went to live in heaven with God.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bl>
          </a:graphicData>
        </a:graphic>
      </p:graphicFrame>
      <p:sp>
        <p:nvSpPr>
          <p:cNvPr id="5" name="TextBox 4"/>
          <p:cNvSpPr txBox="1"/>
          <p:nvPr/>
        </p:nvSpPr>
        <p:spPr>
          <a:xfrm>
            <a:off x="104473" y="113221"/>
            <a:ext cx="11791665" cy="523220"/>
          </a:xfrm>
          <a:prstGeom prst="rect">
            <a:avLst/>
          </a:prstGeom>
          <a:noFill/>
        </p:spPr>
        <p:txBody>
          <a:bodyPr wrap="square" rtlCol="0">
            <a:spAutoFit/>
          </a:bodyPr>
          <a:lstStyle/>
          <a:p>
            <a:r>
              <a:rPr lang="en-GB" sz="2800" dirty="0">
                <a:latin typeface="CCW Cursive Writing 1" panose="03050602040000000000" pitchFamily="66" charset="0"/>
              </a:rPr>
              <a:t>Year 2 Knowledge Mat: Celebrations </a:t>
            </a:r>
            <a:endParaRPr lang="en-US" sz="2800" dirty="0">
              <a:latin typeface="CCW Cursive Writing 1" panose="03050602040000000000" pitchFamily="66" charset="0"/>
            </a:endParaRPr>
          </a:p>
        </p:txBody>
      </p:sp>
      <p:graphicFrame>
        <p:nvGraphicFramePr>
          <p:cNvPr id="25" name="Table 24">
            <a:extLst>
              <a:ext uri="{FF2B5EF4-FFF2-40B4-BE49-F238E27FC236}">
                <a16:creationId xmlns:a16="http://schemas.microsoft.com/office/drawing/2014/main" xmlns="" id="{C1406895-7A8D-47CC-8AA3-A2EDFF96F93D}"/>
              </a:ext>
            </a:extLst>
          </p:cNvPr>
          <p:cNvGraphicFramePr>
            <a:graphicFrameLocks noGrp="1"/>
          </p:cNvGraphicFramePr>
          <p:nvPr>
            <p:extLst>
              <p:ext uri="{D42A27DB-BD31-4B8C-83A1-F6EECF244321}">
                <p14:modId xmlns:p14="http://schemas.microsoft.com/office/powerpoint/2010/main" val="967441896"/>
              </p:ext>
            </p:extLst>
          </p:nvPr>
        </p:nvGraphicFramePr>
        <p:xfrm>
          <a:off x="8164956" y="636441"/>
          <a:ext cx="3838353" cy="3621429"/>
        </p:xfrm>
        <a:graphic>
          <a:graphicData uri="http://schemas.openxmlformats.org/drawingml/2006/table">
            <a:tbl>
              <a:tblPr firstRow="1" bandRow="1">
                <a:tableStyleId>{5C22544A-7EE6-4342-B048-85BDC9FD1C3A}</a:tableStyleId>
              </a:tblPr>
              <a:tblGrid>
                <a:gridCol w="3838353">
                  <a:extLst>
                    <a:ext uri="{9D8B030D-6E8A-4147-A177-3AD203B41FA5}">
                      <a16:colId xmlns:a16="http://schemas.microsoft.com/office/drawing/2014/main" xmlns="" val="20000"/>
                    </a:ext>
                  </a:extLst>
                </a:gridCol>
              </a:tblGrid>
              <a:tr h="351964">
                <a:tc>
                  <a:txBody>
                    <a:bodyPr/>
                    <a:lstStyle/>
                    <a:p>
                      <a:pPr algn="ctr"/>
                      <a:r>
                        <a:rPr lang="en-GB" b="1" dirty="0">
                          <a:solidFill>
                            <a:schemeClr val="tx1"/>
                          </a:solidFill>
                          <a:latin typeface="CCW Cursive Writing 1" panose="03050602040000000000" pitchFamily="66" charset="0"/>
                        </a:rPr>
                        <a:t>Key Knowledge</a:t>
                      </a:r>
                      <a:endParaRPr lang="en-US" b="1" dirty="0">
                        <a:solidFill>
                          <a:schemeClr val="tx1"/>
                        </a:solidFill>
                        <a:latin typeface="CCW Cursive Writing 1"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255669">
                <a:tc>
                  <a:txBody>
                    <a:bodyPr/>
                    <a:lstStyle/>
                    <a:p>
                      <a:pPr marL="285750" indent="-285750">
                        <a:buFont typeface="Arial" panose="020B0604020202020204" pitchFamily="34" charset="0"/>
                        <a:buChar char="•"/>
                      </a:pPr>
                      <a:r>
                        <a:rPr lang="en-US" sz="1200" dirty="0">
                          <a:latin typeface="CCW Cursive Writing 1" panose="03050602040000000000" pitchFamily="66" charset="0"/>
                          <a:ea typeface="Cambria" panose="02040503050406030204" pitchFamily="18" charset="0"/>
                        </a:rPr>
                        <a:t>To know that Christians go to church to celebrate </a:t>
                      </a:r>
                      <a:r>
                        <a:rPr lang="en-US" sz="1200">
                          <a:latin typeface="CCW Cursive Writing 1" panose="03050602040000000000" pitchFamily="66" charset="0"/>
                          <a:ea typeface="Cambria" panose="02040503050406030204" pitchFamily="18" charset="0"/>
                        </a:rPr>
                        <a:t>important </a:t>
                      </a:r>
                      <a:r>
                        <a:rPr lang="en-US" sz="1200" smtClean="0">
                          <a:latin typeface="CCW Cursive Writing 1" panose="03050602040000000000" pitchFamily="66" charset="0"/>
                          <a:ea typeface="Cambria" panose="02040503050406030204" pitchFamily="18" charset="0"/>
                        </a:rPr>
                        <a:t>events.</a:t>
                      </a:r>
                      <a:endParaRPr lang="en-US" sz="1200" dirty="0">
                        <a:latin typeface="CCW Cursive Writing 1" panose="03050602040000000000" pitchFamily="66" charset="0"/>
                        <a:ea typeface="Cambria" panose="02040503050406030204" pitchFamily="18" charset="0"/>
                      </a:endParaRPr>
                    </a:p>
                    <a:p>
                      <a:pPr marL="285750" indent="-285750">
                        <a:buFont typeface="Arial" panose="020B0604020202020204" pitchFamily="34" charset="0"/>
                        <a:buChar char="•"/>
                      </a:pPr>
                      <a:r>
                        <a:rPr lang="en-US" sz="1200" dirty="0">
                          <a:latin typeface="CCW Cursive Writing 1" panose="03050602040000000000" pitchFamily="66" charset="0"/>
                          <a:ea typeface="Cambria" panose="02040503050406030204" pitchFamily="18" charset="0"/>
                        </a:rPr>
                        <a:t>To know that being Christened is when a person becomes a Christian.</a:t>
                      </a:r>
                    </a:p>
                    <a:p>
                      <a:pPr marL="285750" indent="-285750">
                        <a:buFont typeface="Arial" panose="020B0604020202020204" pitchFamily="34" charset="0"/>
                        <a:buChar char="•"/>
                      </a:pPr>
                      <a:r>
                        <a:rPr lang="en-US" sz="1200" dirty="0">
                          <a:latin typeface="CCW Cursive Writing 1" panose="03050602040000000000" pitchFamily="66" charset="0"/>
                          <a:ea typeface="Cambria" panose="02040503050406030204" pitchFamily="18" charset="0"/>
                        </a:rPr>
                        <a:t>To understand that Easter is the most important week in the Christian year.</a:t>
                      </a:r>
                    </a:p>
                    <a:p>
                      <a:pPr marL="285750" indent="-285750">
                        <a:buFont typeface="Arial" panose="020B0604020202020204" pitchFamily="34" charset="0"/>
                        <a:buChar char="•"/>
                      </a:pPr>
                      <a:r>
                        <a:rPr lang="en-US" sz="1200" dirty="0">
                          <a:latin typeface="CCW Cursive Writing 1" panose="03050602040000000000" pitchFamily="66" charset="0"/>
                          <a:ea typeface="Cambria" panose="02040503050406030204" pitchFamily="18" charset="0"/>
                        </a:rPr>
                        <a:t>To know that Christian believe Jesus died on a cross on Good </a:t>
                      </a:r>
                      <a:r>
                        <a:rPr lang="en-US" sz="1200" dirty="0" smtClean="0">
                          <a:latin typeface="CCW Cursive Writing 1" panose="03050602040000000000" pitchFamily="66" charset="0"/>
                          <a:ea typeface="Cambria" panose="02040503050406030204" pitchFamily="18" charset="0"/>
                        </a:rPr>
                        <a:t>Friday.</a:t>
                      </a:r>
                      <a:endParaRPr lang="en-US" sz="1200" dirty="0">
                        <a:latin typeface="CCW Cursive Writing 1" panose="03050602040000000000" pitchFamily="66" charset="0"/>
                        <a:ea typeface="Cambria" panose="02040503050406030204" pitchFamily="18" charset="0"/>
                      </a:endParaRPr>
                    </a:p>
                    <a:p>
                      <a:pPr marL="285750" indent="-285750">
                        <a:buFont typeface="Arial" panose="020B0604020202020204" pitchFamily="34" charset="0"/>
                        <a:buChar char="•"/>
                      </a:pPr>
                      <a:r>
                        <a:rPr lang="en-US" sz="1200" dirty="0">
                          <a:latin typeface="CCW Cursive Writing 1" panose="03050602040000000000" pitchFamily="66" charset="0"/>
                          <a:ea typeface="Cambria" panose="02040503050406030204" pitchFamily="18" charset="0"/>
                        </a:rPr>
                        <a:t>To know that Christian believe that on Easter Sunday Jesus rose from the </a:t>
                      </a:r>
                      <a:r>
                        <a:rPr lang="en-US" sz="1200" dirty="0" smtClean="0">
                          <a:latin typeface="CCW Cursive Writing 1" panose="03050602040000000000" pitchFamily="66" charset="0"/>
                          <a:ea typeface="Cambria" panose="02040503050406030204" pitchFamily="18" charset="0"/>
                        </a:rPr>
                        <a:t>dead.</a:t>
                      </a:r>
                      <a:endParaRPr lang="en-US" sz="1200" dirty="0">
                        <a:latin typeface="CCW Cursive Writing 1" panose="03050602040000000000" pitchFamily="66" charset="0"/>
                        <a:ea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pic>
        <p:nvPicPr>
          <p:cNvPr id="8" name="Picture 7">
            <a:extLst>
              <a:ext uri="{FF2B5EF4-FFF2-40B4-BE49-F238E27FC236}">
                <a16:creationId xmlns:a16="http://schemas.microsoft.com/office/drawing/2014/main" xmlns="" id="{2669C3DF-6A38-466D-BEED-1ED043BFC559}"/>
              </a:ext>
            </a:extLst>
          </p:cNvPr>
          <p:cNvPicPr>
            <a:picLocks noChangeAspect="1"/>
          </p:cNvPicPr>
          <p:nvPr/>
        </p:nvPicPr>
        <p:blipFill>
          <a:blip r:embed="rId3"/>
          <a:stretch>
            <a:fillRect/>
          </a:stretch>
        </p:blipFill>
        <p:spPr>
          <a:xfrm>
            <a:off x="8370594" y="4419488"/>
            <a:ext cx="2031386" cy="1323710"/>
          </a:xfrm>
          <a:prstGeom prst="rect">
            <a:avLst/>
          </a:prstGeom>
        </p:spPr>
      </p:pic>
      <p:sp>
        <p:nvSpPr>
          <p:cNvPr id="10" name="TextBox 9">
            <a:extLst>
              <a:ext uri="{FF2B5EF4-FFF2-40B4-BE49-F238E27FC236}">
                <a16:creationId xmlns:a16="http://schemas.microsoft.com/office/drawing/2014/main" xmlns="" id="{ACAD3D18-D72B-4E63-99B3-303668FA9145}"/>
              </a:ext>
            </a:extLst>
          </p:cNvPr>
          <p:cNvSpPr txBox="1"/>
          <p:nvPr/>
        </p:nvSpPr>
        <p:spPr>
          <a:xfrm>
            <a:off x="8370594" y="5938793"/>
            <a:ext cx="2265304" cy="307777"/>
          </a:xfrm>
          <a:prstGeom prst="rect">
            <a:avLst/>
          </a:prstGeom>
          <a:noFill/>
          <a:ln w="19050">
            <a:noFill/>
          </a:ln>
        </p:spPr>
        <p:txBody>
          <a:bodyPr wrap="square" rtlCol="0">
            <a:spAutoFit/>
          </a:bodyPr>
          <a:lstStyle/>
          <a:p>
            <a:r>
              <a:rPr lang="en-GB" sz="1400" dirty="0">
                <a:latin typeface="CCW Cursive Writing 1" panose="03050602040000000000" pitchFamily="66" charset="0"/>
              </a:rPr>
              <a:t>A Christening</a:t>
            </a:r>
          </a:p>
        </p:txBody>
      </p:sp>
      <p:pic>
        <p:nvPicPr>
          <p:cNvPr id="12" name="Picture 11">
            <a:extLst>
              <a:ext uri="{FF2B5EF4-FFF2-40B4-BE49-F238E27FC236}">
                <a16:creationId xmlns:a16="http://schemas.microsoft.com/office/drawing/2014/main" xmlns="" id="{56060F86-D008-40A0-BA65-2C4EF924C146}"/>
              </a:ext>
            </a:extLst>
          </p:cNvPr>
          <p:cNvPicPr>
            <a:picLocks noChangeAspect="1"/>
          </p:cNvPicPr>
          <p:nvPr/>
        </p:nvPicPr>
        <p:blipFill>
          <a:blip r:embed="rId4"/>
          <a:stretch>
            <a:fillRect/>
          </a:stretch>
        </p:blipFill>
        <p:spPr>
          <a:xfrm>
            <a:off x="295862" y="5483743"/>
            <a:ext cx="1083856" cy="1136470"/>
          </a:xfrm>
          <a:prstGeom prst="rect">
            <a:avLst/>
          </a:prstGeom>
        </p:spPr>
      </p:pic>
      <p:sp>
        <p:nvSpPr>
          <p:cNvPr id="13" name="TextBox 12">
            <a:extLst>
              <a:ext uri="{FF2B5EF4-FFF2-40B4-BE49-F238E27FC236}">
                <a16:creationId xmlns:a16="http://schemas.microsoft.com/office/drawing/2014/main" xmlns="" id="{43FFBC17-34D0-41D6-A948-1F27E2ACE4B0}"/>
              </a:ext>
            </a:extLst>
          </p:cNvPr>
          <p:cNvSpPr txBox="1"/>
          <p:nvPr/>
        </p:nvSpPr>
        <p:spPr>
          <a:xfrm>
            <a:off x="1488558" y="5592726"/>
            <a:ext cx="1740655" cy="523220"/>
          </a:xfrm>
          <a:prstGeom prst="rect">
            <a:avLst/>
          </a:prstGeom>
          <a:noFill/>
        </p:spPr>
        <p:txBody>
          <a:bodyPr wrap="square" rtlCol="0">
            <a:spAutoFit/>
          </a:bodyPr>
          <a:lstStyle/>
          <a:p>
            <a:r>
              <a:rPr lang="en-GB" sz="1400" dirty="0">
                <a:latin typeface="CCW Cursive Writing 1" panose="03050602040000000000" pitchFamily="66" charset="0"/>
              </a:rPr>
              <a:t>Good Friday</a:t>
            </a:r>
          </a:p>
        </p:txBody>
      </p:sp>
      <p:pic>
        <p:nvPicPr>
          <p:cNvPr id="15" name="Picture 14">
            <a:extLst>
              <a:ext uri="{FF2B5EF4-FFF2-40B4-BE49-F238E27FC236}">
                <a16:creationId xmlns:a16="http://schemas.microsoft.com/office/drawing/2014/main" xmlns="" id="{9233AB94-D5AB-4520-94B7-54E5938D092C}"/>
              </a:ext>
            </a:extLst>
          </p:cNvPr>
          <p:cNvPicPr>
            <a:picLocks noChangeAspect="1"/>
          </p:cNvPicPr>
          <p:nvPr/>
        </p:nvPicPr>
        <p:blipFill>
          <a:blip r:embed="rId5"/>
          <a:stretch>
            <a:fillRect/>
          </a:stretch>
        </p:blipFill>
        <p:spPr>
          <a:xfrm>
            <a:off x="2750748" y="5474062"/>
            <a:ext cx="1849495" cy="1169285"/>
          </a:xfrm>
          <a:prstGeom prst="rect">
            <a:avLst/>
          </a:prstGeom>
        </p:spPr>
      </p:pic>
      <p:sp>
        <p:nvSpPr>
          <p:cNvPr id="16" name="TextBox 15">
            <a:extLst>
              <a:ext uri="{FF2B5EF4-FFF2-40B4-BE49-F238E27FC236}">
                <a16:creationId xmlns:a16="http://schemas.microsoft.com/office/drawing/2014/main" xmlns="" id="{F51124B7-EC42-4183-955E-2A29DD3F9A74}"/>
              </a:ext>
            </a:extLst>
          </p:cNvPr>
          <p:cNvSpPr txBox="1"/>
          <p:nvPr/>
        </p:nvSpPr>
        <p:spPr>
          <a:xfrm>
            <a:off x="4752753" y="5530433"/>
            <a:ext cx="2031386" cy="523220"/>
          </a:xfrm>
          <a:prstGeom prst="rect">
            <a:avLst/>
          </a:prstGeom>
          <a:noFill/>
        </p:spPr>
        <p:txBody>
          <a:bodyPr wrap="square" rtlCol="0">
            <a:spAutoFit/>
          </a:bodyPr>
          <a:lstStyle/>
          <a:p>
            <a:r>
              <a:rPr lang="en-GB" sz="1400" dirty="0">
                <a:latin typeface="CCW Cursive Writing 1" panose="03050602040000000000" pitchFamily="66" charset="0"/>
              </a:rPr>
              <a:t>Palm</a:t>
            </a:r>
          </a:p>
          <a:p>
            <a:r>
              <a:rPr lang="en-GB" sz="1400" dirty="0">
                <a:latin typeface="CCW Cursive Writing 1" panose="03050602040000000000" pitchFamily="66" charset="0"/>
              </a:rPr>
              <a:t>Sunday</a:t>
            </a:r>
          </a:p>
        </p:txBody>
      </p:sp>
    </p:spTree>
    <p:extLst>
      <p:ext uri="{BB962C8B-B14F-4D97-AF65-F5344CB8AC3E}">
        <p14:creationId xmlns:p14="http://schemas.microsoft.com/office/powerpoint/2010/main" val="2964231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1473</TotalTime>
  <Words>349</Words>
  <Application>Microsoft Office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CCW Cursive Writing 1</vt:lpstr>
      <vt:lpstr>Office Theme</vt:lpstr>
      <vt:lpstr>PowerPoint Presentation</vt:lpstr>
    </vt:vector>
  </TitlesOfParts>
  <Company>College Town Juniors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Cross</dc:creator>
  <cp:lastModifiedBy>Gill Salter</cp:lastModifiedBy>
  <cp:revision>46</cp:revision>
  <cp:lastPrinted>2020-01-06T17:11:21Z</cp:lastPrinted>
  <dcterms:created xsi:type="dcterms:W3CDTF">2019-07-01T10:01:22Z</dcterms:created>
  <dcterms:modified xsi:type="dcterms:W3CDTF">2022-02-25T08:24:26Z</dcterms:modified>
</cp:coreProperties>
</file>