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04" autoAdjust="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6DA31E8-AA68-4016-899E-62028CD16E38}" type="datetimeFigureOut">
              <a:rPr lang="en-US" smtClean="0"/>
              <a:t>1/6/2020</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A00C505-B646-40BB-84F3-90F2BD4D159C}" type="slidenum">
              <a:rPr lang="en-US" smtClean="0"/>
              <a:t>‹#›</a:t>
            </a:fld>
            <a:endParaRPr lang="en-US" dirty="0"/>
          </a:p>
        </p:txBody>
      </p:sp>
    </p:spTree>
    <p:extLst>
      <p:ext uri="{BB962C8B-B14F-4D97-AF65-F5344CB8AC3E}">
        <p14:creationId xmlns:p14="http://schemas.microsoft.com/office/powerpoint/2010/main" val="398941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Animals</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Understand that animals, including humans, have offspring which grow into adults</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Describe the basic needs of animals, including humans, for survival (water, food and air)</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Describe the importance for humans of exercise, eating the right amounts of different types of food, and hygiene</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Explore and compare the differences between things that are living, dead, and things that have never been alive</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Identify that most living things live in habitats to which they are suited and describe how different habitats provide for the basic needs of different kinds of animals and plants, and how they depend on each other</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Identify and name a variety of plants and animals in their habitats, including micro-habitats</a:t>
            </a:r>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Describe how animals obtain their food from plants and other animals, using the idea of a simple food chain, and identify and name different sources of food.</a:t>
            </a:r>
            <a:endParaRPr lang="en-US" dirty="0"/>
          </a:p>
        </p:txBody>
      </p:sp>
      <p:sp>
        <p:nvSpPr>
          <p:cNvPr id="4" name="Slide Number Placeholder 3"/>
          <p:cNvSpPr>
            <a:spLocks noGrp="1"/>
          </p:cNvSpPr>
          <p:nvPr>
            <p:ph type="sldNum" sz="quarter" idx="10"/>
          </p:nvPr>
        </p:nvSpPr>
        <p:spPr/>
        <p:txBody>
          <a:bodyPr/>
          <a:lstStyle/>
          <a:p>
            <a:fld id="{2A00C505-B646-40BB-84F3-90F2BD4D159C}" type="slidenum">
              <a:rPr lang="en-US" smtClean="0"/>
              <a:t>1</a:t>
            </a:fld>
            <a:endParaRPr lang="en-US" dirty="0"/>
          </a:p>
        </p:txBody>
      </p:sp>
    </p:spTree>
    <p:extLst>
      <p:ext uri="{BB962C8B-B14F-4D97-AF65-F5344CB8AC3E}">
        <p14:creationId xmlns:p14="http://schemas.microsoft.com/office/powerpoint/2010/main" val="316134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AEC998-448D-4D83-B0AA-11F6B39E5A62}" type="datetimeFigureOut">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dirty="0"/>
          </a:p>
        </p:txBody>
      </p:sp>
    </p:spTree>
    <p:extLst>
      <p:ext uri="{BB962C8B-B14F-4D97-AF65-F5344CB8AC3E}">
        <p14:creationId xmlns:p14="http://schemas.microsoft.com/office/powerpoint/2010/main" val="184408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EC998-448D-4D83-B0AA-11F6B39E5A62}" type="datetimeFigureOut">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dirty="0"/>
          </a:p>
        </p:txBody>
      </p:sp>
    </p:spTree>
    <p:extLst>
      <p:ext uri="{BB962C8B-B14F-4D97-AF65-F5344CB8AC3E}">
        <p14:creationId xmlns:p14="http://schemas.microsoft.com/office/powerpoint/2010/main" val="60239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EC998-448D-4D83-B0AA-11F6B39E5A62}" type="datetimeFigureOut">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dirty="0"/>
          </a:p>
        </p:txBody>
      </p:sp>
    </p:spTree>
    <p:extLst>
      <p:ext uri="{BB962C8B-B14F-4D97-AF65-F5344CB8AC3E}">
        <p14:creationId xmlns:p14="http://schemas.microsoft.com/office/powerpoint/2010/main" val="128067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EC998-448D-4D83-B0AA-11F6B39E5A62}" type="datetimeFigureOut">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dirty="0"/>
          </a:p>
        </p:txBody>
      </p:sp>
    </p:spTree>
    <p:extLst>
      <p:ext uri="{BB962C8B-B14F-4D97-AF65-F5344CB8AC3E}">
        <p14:creationId xmlns:p14="http://schemas.microsoft.com/office/powerpoint/2010/main" val="309661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AEC998-448D-4D83-B0AA-11F6B39E5A62}" type="datetimeFigureOut">
              <a:rPr lang="en-US" smtClean="0"/>
              <a:t>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dirty="0"/>
          </a:p>
        </p:txBody>
      </p:sp>
    </p:spTree>
    <p:extLst>
      <p:ext uri="{BB962C8B-B14F-4D97-AF65-F5344CB8AC3E}">
        <p14:creationId xmlns:p14="http://schemas.microsoft.com/office/powerpoint/2010/main" val="271552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AEC998-448D-4D83-B0AA-11F6B39E5A62}" type="datetimeFigureOut">
              <a:rPr lang="en-US" smtClean="0"/>
              <a:t>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BABC45-F3FD-48DA-8247-3F433F4FE105}" type="slidenum">
              <a:rPr lang="en-US" smtClean="0"/>
              <a:t>‹#›</a:t>
            </a:fld>
            <a:endParaRPr lang="en-US" dirty="0"/>
          </a:p>
        </p:txBody>
      </p:sp>
    </p:spTree>
    <p:extLst>
      <p:ext uri="{BB962C8B-B14F-4D97-AF65-F5344CB8AC3E}">
        <p14:creationId xmlns:p14="http://schemas.microsoft.com/office/powerpoint/2010/main" val="133224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AEC998-448D-4D83-B0AA-11F6B39E5A62}" type="datetimeFigureOut">
              <a:rPr lang="en-US" smtClean="0"/>
              <a:t>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BABC45-F3FD-48DA-8247-3F433F4FE105}" type="slidenum">
              <a:rPr lang="en-US" smtClean="0"/>
              <a:t>‹#›</a:t>
            </a:fld>
            <a:endParaRPr lang="en-US" dirty="0"/>
          </a:p>
        </p:txBody>
      </p:sp>
    </p:spTree>
    <p:extLst>
      <p:ext uri="{BB962C8B-B14F-4D97-AF65-F5344CB8AC3E}">
        <p14:creationId xmlns:p14="http://schemas.microsoft.com/office/powerpoint/2010/main" val="317419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EC998-448D-4D83-B0AA-11F6B39E5A62}" type="datetimeFigureOut">
              <a:rPr lang="en-US" smtClean="0"/>
              <a:t>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BABC45-F3FD-48DA-8247-3F433F4FE105}" type="slidenum">
              <a:rPr lang="en-US" smtClean="0"/>
              <a:t>‹#›</a:t>
            </a:fld>
            <a:endParaRPr lang="en-US" dirty="0"/>
          </a:p>
        </p:txBody>
      </p:sp>
    </p:spTree>
    <p:extLst>
      <p:ext uri="{BB962C8B-B14F-4D97-AF65-F5344CB8AC3E}">
        <p14:creationId xmlns:p14="http://schemas.microsoft.com/office/powerpoint/2010/main" val="170601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EC998-448D-4D83-B0AA-11F6B39E5A62}" type="datetimeFigureOut">
              <a:rPr lang="en-US" smtClean="0"/>
              <a:t>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BABC45-F3FD-48DA-8247-3F433F4FE105}" type="slidenum">
              <a:rPr lang="en-US" smtClean="0"/>
              <a:t>‹#›</a:t>
            </a:fld>
            <a:endParaRPr lang="en-US" dirty="0"/>
          </a:p>
        </p:txBody>
      </p:sp>
    </p:spTree>
    <p:extLst>
      <p:ext uri="{BB962C8B-B14F-4D97-AF65-F5344CB8AC3E}">
        <p14:creationId xmlns:p14="http://schemas.microsoft.com/office/powerpoint/2010/main" val="170365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EC998-448D-4D83-B0AA-11F6B39E5A62}" type="datetimeFigureOut">
              <a:rPr lang="en-US" smtClean="0"/>
              <a:t>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BABC45-F3FD-48DA-8247-3F433F4FE105}" type="slidenum">
              <a:rPr lang="en-US" smtClean="0"/>
              <a:t>‹#›</a:t>
            </a:fld>
            <a:endParaRPr lang="en-US" dirty="0"/>
          </a:p>
        </p:txBody>
      </p:sp>
    </p:spTree>
    <p:extLst>
      <p:ext uri="{BB962C8B-B14F-4D97-AF65-F5344CB8AC3E}">
        <p14:creationId xmlns:p14="http://schemas.microsoft.com/office/powerpoint/2010/main" val="236330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EC998-448D-4D83-B0AA-11F6B39E5A62}" type="datetimeFigureOut">
              <a:rPr lang="en-US" smtClean="0"/>
              <a:t>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BABC45-F3FD-48DA-8247-3F433F4FE105}" type="slidenum">
              <a:rPr lang="en-US" smtClean="0"/>
              <a:t>‹#›</a:t>
            </a:fld>
            <a:endParaRPr lang="en-US" dirty="0"/>
          </a:p>
        </p:txBody>
      </p:sp>
    </p:spTree>
    <p:extLst>
      <p:ext uri="{BB962C8B-B14F-4D97-AF65-F5344CB8AC3E}">
        <p14:creationId xmlns:p14="http://schemas.microsoft.com/office/powerpoint/2010/main" val="27629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EC998-448D-4D83-B0AA-11F6B39E5A62}" type="datetimeFigureOut">
              <a:rPr lang="en-US" smtClean="0"/>
              <a:t>1/6/2020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ABC45-F3FD-48DA-8247-3F433F4FE105}" type="slidenum">
              <a:rPr lang="en-US" smtClean="0"/>
              <a:t>‹#›</a:t>
            </a:fld>
            <a:endParaRPr lang="en-US" dirty="0"/>
          </a:p>
        </p:txBody>
      </p:sp>
    </p:spTree>
    <p:extLst>
      <p:ext uri="{BB962C8B-B14F-4D97-AF65-F5344CB8AC3E}">
        <p14:creationId xmlns:p14="http://schemas.microsoft.com/office/powerpoint/2010/main" val="3517131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81461046"/>
              </p:ext>
            </p:extLst>
          </p:nvPr>
        </p:nvGraphicFramePr>
        <p:xfrm>
          <a:off x="297815" y="1102589"/>
          <a:ext cx="7383439" cy="5476774"/>
        </p:xfrm>
        <a:graphic>
          <a:graphicData uri="http://schemas.openxmlformats.org/drawingml/2006/table">
            <a:tbl>
              <a:tblPr firstRow="1" bandRow="1">
                <a:tableStyleId>{5C22544A-7EE6-4342-B048-85BDC9FD1C3A}</a:tableStyleId>
              </a:tblPr>
              <a:tblGrid>
                <a:gridCol w="1542197"/>
                <a:gridCol w="5841242"/>
              </a:tblGrid>
              <a:tr h="147969">
                <a:tc gridSpan="2">
                  <a:txBody>
                    <a:bodyPr/>
                    <a:lstStyle/>
                    <a:p>
                      <a:pPr algn="ctr"/>
                      <a:r>
                        <a:rPr lang="en-GB" b="0" dirty="0" smtClean="0">
                          <a:solidFill>
                            <a:schemeClr val="tx1"/>
                          </a:solidFill>
                          <a:latin typeface="XCCW Joined 1a" panose="03050602040000000000" pitchFamily="66" charset="0"/>
                        </a:rPr>
                        <a:t>Subject Specific Vocabulary</a:t>
                      </a:r>
                      <a:endParaRPr lang="en-US"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1047">
                <a:tc>
                  <a:txBody>
                    <a:bodyPr/>
                    <a:lstStyle/>
                    <a:p>
                      <a:r>
                        <a:rPr lang="en-US" sz="1300" dirty="0" smtClean="0">
                          <a:latin typeface="CCW Cursive Writing 1" panose="03050602040000000000" pitchFamily="66" charset="0"/>
                        </a:rPr>
                        <a:t>Natural</a:t>
                      </a:r>
                      <a:endParaRPr lang="en-US" sz="130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b="0" i="0" kern="1200" dirty="0" smtClean="0">
                          <a:solidFill>
                            <a:schemeClr val="dk1"/>
                          </a:solidFill>
                          <a:effectLst/>
                          <a:latin typeface="CCW Cursive Writing 1" panose="03050602040000000000" pitchFamily="66" charset="0"/>
                          <a:ea typeface="+mn-ea"/>
                          <a:cs typeface="+mn-cs"/>
                        </a:rPr>
                        <a:t>Something that is found in </a:t>
                      </a:r>
                      <a:r>
                        <a:rPr lang="en-US" sz="1300" b="1" i="0" kern="1200" dirty="0" smtClean="0">
                          <a:solidFill>
                            <a:schemeClr val="dk1"/>
                          </a:solidFill>
                          <a:effectLst/>
                          <a:latin typeface="CCW Cursive Writing 1" panose="03050602040000000000" pitchFamily="66" charset="0"/>
                          <a:ea typeface="+mn-ea"/>
                          <a:cs typeface="+mn-cs"/>
                        </a:rPr>
                        <a:t>nature</a:t>
                      </a:r>
                      <a:r>
                        <a:rPr lang="en-US" sz="1300" b="0" i="0" kern="1200" dirty="0" smtClean="0">
                          <a:solidFill>
                            <a:schemeClr val="dk1"/>
                          </a:solidFill>
                          <a:effectLst/>
                          <a:latin typeface="CCW Cursive Writing 1" panose="03050602040000000000" pitchFamily="66" charset="0"/>
                          <a:ea typeface="+mn-ea"/>
                          <a:cs typeface="+mn-cs"/>
                        </a:rPr>
                        <a:t> and can be used by people. Earth's </a:t>
                      </a:r>
                      <a:r>
                        <a:rPr lang="en-US" sz="1300" b="1" i="0" kern="1200" dirty="0" smtClean="0">
                          <a:solidFill>
                            <a:schemeClr val="dk1"/>
                          </a:solidFill>
                          <a:effectLst/>
                          <a:latin typeface="CCW Cursive Writing 1" panose="03050602040000000000" pitchFamily="66" charset="0"/>
                          <a:ea typeface="+mn-ea"/>
                          <a:cs typeface="+mn-cs"/>
                        </a:rPr>
                        <a:t>natural</a:t>
                      </a:r>
                      <a:r>
                        <a:rPr lang="en-US" sz="1300" b="0" i="0" kern="1200" dirty="0" smtClean="0">
                          <a:solidFill>
                            <a:schemeClr val="dk1"/>
                          </a:solidFill>
                          <a:effectLst/>
                          <a:latin typeface="CCW Cursive Writing 1" panose="03050602040000000000" pitchFamily="66" charset="0"/>
                          <a:ea typeface="+mn-ea"/>
                          <a:cs typeface="+mn-cs"/>
                        </a:rPr>
                        <a:t> resources include light, air, water, plants, animals, soil</a:t>
                      </a:r>
                      <a:r>
                        <a:rPr lang="en-US" sz="1300" b="0" i="0" kern="1200" baseline="0" dirty="0" smtClean="0">
                          <a:solidFill>
                            <a:schemeClr val="dk1"/>
                          </a:solidFill>
                          <a:effectLst/>
                          <a:latin typeface="CCW Cursive Writing 1" panose="03050602040000000000" pitchFamily="66" charset="0"/>
                          <a:ea typeface="+mn-ea"/>
                          <a:cs typeface="+mn-cs"/>
                        </a:rPr>
                        <a:t> and</a:t>
                      </a:r>
                      <a:r>
                        <a:rPr lang="en-US" sz="1300" b="0" i="0" kern="1200" dirty="0" smtClean="0">
                          <a:solidFill>
                            <a:schemeClr val="dk1"/>
                          </a:solidFill>
                          <a:effectLst/>
                          <a:latin typeface="CCW Cursive Writing 1" panose="03050602040000000000" pitchFamily="66" charset="0"/>
                          <a:ea typeface="+mn-ea"/>
                          <a:cs typeface="+mn-cs"/>
                        </a:rPr>
                        <a:t> stone.</a:t>
                      </a:r>
                      <a:endParaRPr lang="en-US" sz="130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9617">
                <a:tc>
                  <a:txBody>
                    <a:bodyPr/>
                    <a:lstStyle/>
                    <a:p>
                      <a:r>
                        <a:rPr lang="en-US" sz="1300" dirty="0" smtClean="0">
                          <a:latin typeface="CCW Cursive Writing 1" panose="03050602040000000000" pitchFamily="66" charset="0"/>
                        </a:rPr>
                        <a:t>Man-made</a:t>
                      </a:r>
                      <a:endParaRPr lang="en-US" sz="130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latin typeface="CCW Cursive Writing 1" panose="03050602040000000000" pitchFamily="66" charset="0"/>
                        </a:rPr>
                        <a:t>Made by people rather than nature.</a:t>
                      </a:r>
                      <a:endParaRPr lang="en-US" sz="130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6295">
                <a:tc>
                  <a:txBody>
                    <a:bodyPr/>
                    <a:lstStyle/>
                    <a:p>
                      <a:r>
                        <a:rPr lang="en-US" sz="1300" dirty="0" smtClean="0">
                          <a:latin typeface="CCW Cursive Writing 1" panose="03050602040000000000" pitchFamily="66" charset="0"/>
                        </a:rPr>
                        <a:t>Metal</a:t>
                      </a:r>
                      <a:endParaRPr lang="en-US" sz="130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b="0" i="0" kern="1200" dirty="0" smtClean="0">
                          <a:solidFill>
                            <a:schemeClr val="dk1"/>
                          </a:solidFill>
                          <a:effectLst/>
                          <a:latin typeface="CCW Cursive Writing 1" panose="03050602040000000000" pitchFamily="66" charset="0"/>
                          <a:ea typeface="+mn-ea"/>
                          <a:cs typeface="+mn-cs"/>
                        </a:rPr>
                        <a:t>A substance</a:t>
                      </a:r>
                      <a:r>
                        <a:rPr lang="en-US" sz="1300" b="0" i="0" kern="1200" baseline="0" dirty="0" smtClean="0">
                          <a:solidFill>
                            <a:schemeClr val="dk1"/>
                          </a:solidFill>
                          <a:effectLst/>
                          <a:latin typeface="CCW Cursive Writing 1" panose="03050602040000000000" pitchFamily="66" charset="0"/>
                          <a:ea typeface="+mn-ea"/>
                          <a:cs typeface="+mn-cs"/>
                        </a:rPr>
                        <a:t> </a:t>
                      </a:r>
                      <a:r>
                        <a:rPr lang="en-US" sz="1300" b="0" i="0" kern="1200" dirty="0" smtClean="0">
                          <a:solidFill>
                            <a:schemeClr val="dk1"/>
                          </a:solidFill>
                          <a:effectLst/>
                          <a:latin typeface="CCW Cursive Writing 1" panose="03050602040000000000" pitchFamily="66" charset="0"/>
                          <a:ea typeface="+mn-ea"/>
                          <a:cs typeface="+mn-cs"/>
                        </a:rPr>
                        <a:t>that has a more or less shiny appearance, and usually can be made into a wire or hammered into a thin sheet.</a:t>
                      </a:r>
                      <a:endParaRPr lang="en-US" sz="130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9290">
                <a:tc>
                  <a:txBody>
                    <a:bodyPr/>
                    <a:lstStyle/>
                    <a:p>
                      <a:r>
                        <a:rPr lang="en-US" sz="1300" dirty="0" smtClean="0">
                          <a:latin typeface="CCW Cursive Writing 1" panose="03050602040000000000" pitchFamily="66" charset="0"/>
                        </a:rPr>
                        <a:t>Plastic</a:t>
                      </a:r>
                      <a:endParaRPr lang="en-US" sz="130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latin typeface="CCW Cursive Writing 1" panose="03050602040000000000" pitchFamily="66" charset="0"/>
                        </a:rPr>
                        <a:t>A</a:t>
                      </a:r>
                      <a:r>
                        <a:rPr lang="en-US" sz="1300" baseline="0" dirty="0" smtClean="0">
                          <a:latin typeface="CCW Cursive Writing 1" panose="03050602040000000000" pitchFamily="66" charset="0"/>
                        </a:rPr>
                        <a:t> material made by people that can be formed into any shape when heated at a very high temperature.</a:t>
                      </a:r>
                      <a:endParaRPr lang="en-US" sz="130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2072">
                <a:tc>
                  <a:txBody>
                    <a:bodyPr/>
                    <a:lstStyle/>
                    <a:p>
                      <a:r>
                        <a:rPr lang="en-US" sz="1300" dirty="0" smtClean="0">
                          <a:latin typeface="CCW Cursive Writing 1" panose="03050602040000000000" pitchFamily="66" charset="0"/>
                        </a:rPr>
                        <a:t>Material</a:t>
                      </a:r>
                      <a:endParaRPr lang="en-US" sz="130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latin typeface="CCW Cursive Writing 1" panose="03050602040000000000" pitchFamily="66" charset="0"/>
                        </a:rPr>
                        <a:t>A</a:t>
                      </a:r>
                      <a:r>
                        <a:rPr lang="en-US" sz="1300" baseline="0" dirty="0" smtClean="0">
                          <a:latin typeface="CCW Cursive Writing 1" panose="03050602040000000000" pitchFamily="66" charset="0"/>
                        </a:rPr>
                        <a:t> substance to use something.</a:t>
                      </a:r>
                      <a:endParaRPr lang="en-US" sz="1300" dirty="0" smtClean="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2072">
                <a:tc>
                  <a:txBody>
                    <a:bodyPr/>
                    <a:lstStyle/>
                    <a:p>
                      <a:r>
                        <a:rPr lang="en-GB" sz="1300" noProof="0" dirty="0" smtClean="0">
                          <a:latin typeface="CCW Cursive Writing 1" panose="03050602040000000000" pitchFamily="66" charset="0"/>
                        </a:rPr>
                        <a:t>Flexibility</a:t>
                      </a:r>
                      <a:endParaRPr lang="en-GB" sz="1300" noProof="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latin typeface="CCW Cursive Writing 1" panose="03050602040000000000" pitchFamily="66" charset="0"/>
                        </a:rPr>
                        <a:t>Being able to bend and snap back without</a:t>
                      </a:r>
                      <a:r>
                        <a:rPr lang="en-US" sz="1300" baseline="0" dirty="0" smtClean="0">
                          <a:latin typeface="CCW Cursive Writing 1" panose="03050602040000000000" pitchFamily="66" charset="0"/>
                        </a:rPr>
                        <a:t> breaking.</a:t>
                      </a:r>
                      <a:endParaRPr lang="en-US" sz="1300" dirty="0" smtClean="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2162">
                <a:tc>
                  <a:txBody>
                    <a:bodyPr/>
                    <a:lstStyle/>
                    <a:p>
                      <a:r>
                        <a:rPr lang="en-US" sz="1300" dirty="0" smtClean="0">
                          <a:latin typeface="CCW Cursive Writing 1" panose="03050602040000000000" pitchFamily="66" charset="0"/>
                        </a:rPr>
                        <a:t>Product</a:t>
                      </a:r>
                      <a:endParaRPr lang="en-US" sz="130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latin typeface="CCW Cursive Writing 1" panose="03050602040000000000" pitchFamily="66" charset="0"/>
                        </a:rPr>
                        <a:t>Something that results from being made.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2162">
                <a:tc>
                  <a:txBody>
                    <a:bodyPr/>
                    <a:lstStyle/>
                    <a:p>
                      <a:r>
                        <a:rPr lang="en-US" sz="1300" dirty="0" smtClean="0">
                          <a:latin typeface="CCW Cursive Writing 1" panose="03050602040000000000" pitchFamily="66" charset="0"/>
                        </a:rPr>
                        <a:t>Classify</a:t>
                      </a:r>
                      <a:endParaRPr lang="en-US" sz="130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latin typeface="CCW Cursive Writing 1" panose="03050602040000000000" pitchFamily="66" charset="0"/>
                        </a:rPr>
                        <a:t>To</a:t>
                      </a:r>
                      <a:r>
                        <a:rPr lang="en-US" sz="1300" baseline="0" dirty="0" smtClean="0">
                          <a:latin typeface="CCW Cursive Writing 1" panose="03050602040000000000" pitchFamily="66" charset="0"/>
                        </a:rPr>
                        <a:t> sort objects into different groups or categories.</a:t>
                      </a:r>
                      <a:endParaRPr lang="en-US" sz="1300" dirty="0" smtClean="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6283">
                <a:tc>
                  <a:txBody>
                    <a:bodyPr/>
                    <a:lstStyle/>
                    <a:p>
                      <a:r>
                        <a:rPr lang="en-US" sz="1300" dirty="0" smtClean="0">
                          <a:latin typeface="CCW Cursive Writing 1" panose="03050602040000000000" pitchFamily="66" charset="0"/>
                        </a:rPr>
                        <a:t>Predict</a:t>
                      </a:r>
                      <a:endParaRPr lang="en-US" sz="1300" dirty="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300" dirty="0" smtClean="0">
                          <a:latin typeface="CCW Cursive Writing 1" panose="03050602040000000000" pitchFamily="66" charset="0"/>
                        </a:rPr>
                        <a:t>A guess about something that might happen.</a:t>
                      </a:r>
                      <a:endParaRPr lang="en-US" sz="1300" baseline="0" dirty="0" smtClean="0">
                        <a:latin typeface="CCW Cursive Writing 1"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259307" y="265448"/>
            <a:ext cx="11791665" cy="584775"/>
          </a:xfrm>
          <a:prstGeom prst="rect">
            <a:avLst/>
          </a:prstGeom>
          <a:noFill/>
        </p:spPr>
        <p:txBody>
          <a:bodyPr wrap="square" rtlCol="0">
            <a:spAutoFit/>
          </a:bodyPr>
          <a:lstStyle/>
          <a:p>
            <a:r>
              <a:rPr lang="en-GB" sz="3200" dirty="0" smtClean="0">
                <a:latin typeface="XCCW Joined 1a" panose="03050602040000000000" pitchFamily="66" charset="0"/>
              </a:rPr>
              <a:t>Year 2 Knowledge Mat: Everyday Materials</a:t>
            </a:r>
            <a:endParaRPr lang="en-US" sz="3200" dirty="0">
              <a:latin typeface="XCCW Joined 1a" panose="03050602040000000000" pitchFamily="66" charset="0"/>
            </a:endParaRPr>
          </a:p>
        </p:txBody>
      </p:sp>
      <p:grpSp>
        <p:nvGrpSpPr>
          <p:cNvPr id="28" name="Group 27"/>
          <p:cNvGrpSpPr/>
          <p:nvPr/>
        </p:nvGrpSpPr>
        <p:grpSpPr>
          <a:xfrm>
            <a:off x="7887413" y="1042646"/>
            <a:ext cx="2443942" cy="5471725"/>
            <a:chOff x="7628103" y="1061170"/>
            <a:chExt cx="2676241" cy="5471725"/>
          </a:xfrm>
        </p:grpSpPr>
        <p:pic>
          <p:nvPicPr>
            <p:cNvPr id="2" name="Picture 1"/>
            <p:cNvPicPr>
              <a:picLocks noChangeAspect="1"/>
            </p:cNvPicPr>
            <p:nvPr/>
          </p:nvPicPr>
          <p:blipFill>
            <a:blip r:embed="rId3"/>
            <a:stretch>
              <a:fillRect/>
            </a:stretch>
          </p:blipFill>
          <p:spPr>
            <a:xfrm>
              <a:off x="7628103" y="1061170"/>
              <a:ext cx="1168481" cy="1006380"/>
            </a:xfrm>
            <a:prstGeom prst="rect">
              <a:avLst/>
            </a:prstGeom>
          </p:spPr>
        </p:pic>
        <p:pic>
          <p:nvPicPr>
            <p:cNvPr id="3" name="Picture 2"/>
            <p:cNvPicPr>
              <a:picLocks noChangeAspect="1"/>
            </p:cNvPicPr>
            <p:nvPr/>
          </p:nvPicPr>
          <p:blipFill>
            <a:blip r:embed="rId4"/>
            <a:stretch>
              <a:fillRect/>
            </a:stretch>
          </p:blipFill>
          <p:spPr>
            <a:xfrm>
              <a:off x="7853227" y="2434793"/>
              <a:ext cx="718231" cy="1063298"/>
            </a:xfrm>
            <a:prstGeom prst="rect">
              <a:avLst/>
            </a:prstGeom>
          </p:spPr>
        </p:pic>
        <p:sp>
          <p:nvSpPr>
            <p:cNvPr id="26" name="TextBox 25"/>
            <p:cNvSpPr txBox="1"/>
            <p:nvPr/>
          </p:nvSpPr>
          <p:spPr>
            <a:xfrm>
              <a:off x="8660104" y="1181380"/>
              <a:ext cx="1323172" cy="338554"/>
            </a:xfrm>
            <a:prstGeom prst="rect">
              <a:avLst/>
            </a:prstGeom>
            <a:noFill/>
          </p:spPr>
          <p:txBody>
            <a:bodyPr wrap="square" rtlCol="0">
              <a:spAutoFit/>
            </a:bodyPr>
            <a:lstStyle/>
            <a:p>
              <a:pPr algn="ctr"/>
              <a:r>
                <a:rPr lang="en-GB" sz="1600" dirty="0" smtClean="0">
                  <a:latin typeface="CCW Cursive Writing 1" panose="03050602040000000000" pitchFamily="66" charset="0"/>
                </a:rPr>
                <a:t>Wood</a:t>
              </a:r>
              <a:endParaRPr lang="en-GB" sz="1600" dirty="0">
                <a:latin typeface="CCW Cursive Writing 1" panose="03050602040000000000" pitchFamily="66" charset="0"/>
              </a:endParaRPr>
            </a:p>
          </p:txBody>
        </p:sp>
        <p:sp>
          <p:nvSpPr>
            <p:cNvPr id="27" name="TextBox 26"/>
            <p:cNvSpPr txBox="1"/>
            <p:nvPr/>
          </p:nvSpPr>
          <p:spPr>
            <a:xfrm>
              <a:off x="8615157" y="2442525"/>
              <a:ext cx="1323172" cy="338554"/>
            </a:xfrm>
            <a:prstGeom prst="rect">
              <a:avLst/>
            </a:prstGeom>
            <a:noFill/>
          </p:spPr>
          <p:txBody>
            <a:bodyPr wrap="square" rtlCol="0">
              <a:spAutoFit/>
            </a:bodyPr>
            <a:lstStyle/>
            <a:p>
              <a:pPr algn="ctr"/>
              <a:r>
                <a:rPr lang="en-GB" sz="1600" dirty="0" smtClean="0">
                  <a:latin typeface="CCW Cursive Writing 1" panose="03050602040000000000" pitchFamily="66" charset="0"/>
                </a:rPr>
                <a:t>Metal</a:t>
              </a:r>
              <a:endParaRPr lang="en-GB" sz="1600" dirty="0">
                <a:latin typeface="CCW Cursive Writing 1" panose="03050602040000000000" pitchFamily="66" charset="0"/>
              </a:endParaRPr>
            </a:p>
          </p:txBody>
        </p:sp>
        <p:pic>
          <p:nvPicPr>
            <p:cNvPr id="22" name="Picture 21"/>
            <p:cNvPicPr>
              <a:picLocks noChangeAspect="1"/>
            </p:cNvPicPr>
            <p:nvPr/>
          </p:nvPicPr>
          <p:blipFill>
            <a:blip r:embed="rId5"/>
            <a:stretch>
              <a:fillRect/>
            </a:stretch>
          </p:blipFill>
          <p:spPr>
            <a:xfrm>
              <a:off x="7737287" y="3677281"/>
              <a:ext cx="987054" cy="655236"/>
            </a:xfrm>
            <a:prstGeom prst="rect">
              <a:avLst/>
            </a:prstGeom>
          </p:spPr>
        </p:pic>
        <p:sp>
          <p:nvSpPr>
            <p:cNvPr id="31" name="TextBox 30"/>
            <p:cNvSpPr txBox="1"/>
            <p:nvPr/>
          </p:nvSpPr>
          <p:spPr>
            <a:xfrm>
              <a:off x="8724341" y="3677281"/>
              <a:ext cx="1580003" cy="338554"/>
            </a:xfrm>
            <a:prstGeom prst="rect">
              <a:avLst/>
            </a:prstGeom>
            <a:noFill/>
          </p:spPr>
          <p:txBody>
            <a:bodyPr wrap="square" rtlCol="0">
              <a:spAutoFit/>
            </a:bodyPr>
            <a:lstStyle/>
            <a:p>
              <a:pPr algn="ctr"/>
              <a:r>
                <a:rPr lang="en-GB" sz="1600" dirty="0" smtClean="0">
                  <a:latin typeface="CCW Cursive Writing 1" panose="03050602040000000000" pitchFamily="66" charset="0"/>
                </a:rPr>
                <a:t>Leather</a:t>
              </a:r>
              <a:endParaRPr lang="en-GB" sz="1600" dirty="0">
                <a:latin typeface="CCW Cursive Writing 1" panose="03050602040000000000" pitchFamily="66" charset="0"/>
              </a:endParaRPr>
            </a:p>
          </p:txBody>
        </p:sp>
        <p:pic>
          <p:nvPicPr>
            <p:cNvPr id="23" name="Picture 22"/>
            <p:cNvPicPr>
              <a:picLocks noChangeAspect="1"/>
            </p:cNvPicPr>
            <p:nvPr/>
          </p:nvPicPr>
          <p:blipFill>
            <a:blip r:embed="rId6"/>
            <a:stretch>
              <a:fillRect/>
            </a:stretch>
          </p:blipFill>
          <p:spPr>
            <a:xfrm>
              <a:off x="7783680" y="4582643"/>
              <a:ext cx="894267" cy="1050358"/>
            </a:xfrm>
            <a:prstGeom prst="rect">
              <a:avLst/>
            </a:prstGeom>
          </p:spPr>
        </p:pic>
        <p:sp>
          <p:nvSpPr>
            <p:cNvPr id="33" name="TextBox 32"/>
            <p:cNvSpPr txBox="1"/>
            <p:nvPr/>
          </p:nvSpPr>
          <p:spPr>
            <a:xfrm>
              <a:off x="8653346" y="4582643"/>
              <a:ext cx="1323172" cy="338554"/>
            </a:xfrm>
            <a:prstGeom prst="rect">
              <a:avLst/>
            </a:prstGeom>
            <a:noFill/>
          </p:spPr>
          <p:txBody>
            <a:bodyPr wrap="square" rtlCol="0">
              <a:spAutoFit/>
            </a:bodyPr>
            <a:lstStyle/>
            <a:p>
              <a:pPr algn="ctr"/>
              <a:r>
                <a:rPr lang="en-GB" sz="1600" dirty="0" smtClean="0">
                  <a:latin typeface="CCW Cursive Writing 1" panose="03050602040000000000" pitchFamily="66" charset="0"/>
                </a:rPr>
                <a:t>Glass</a:t>
              </a:r>
              <a:endParaRPr lang="en-GB" sz="1600" dirty="0">
                <a:latin typeface="CCW Cursive Writing 1" panose="03050602040000000000" pitchFamily="66" charset="0"/>
              </a:endParaRPr>
            </a:p>
          </p:txBody>
        </p:sp>
        <p:pic>
          <p:nvPicPr>
            <p:cNvPr id="24" name="Picture 23"/>
            <p:cNvPicPr>
              <a:picLocks noChangeAspect="1"/>
            </p:cNvPicPr>
            <p:nvPr/>
          </p:nvPicPr>
          <p:blipFill>
            <a:blip r:embed="rId7"/>
            <a:stretch>
              <a:fillRect/>
            </a:stretch>
          </p:blipFill>
          <p:spPr>
            <a:xfrm>
              <a:off x="7956644" y="5878557"/>
              <a:ext cx="669337" cy="654338"/>
            </a:xfrm>
            <a:prstGeom prst="rect">
              <a:avLst/>
            </a:prstGeom>
          </p:spPr>
        </p:pic>
        <p:sp>
          <p:nvSpPr>
            <p:cNvPr id="35" name="TextBox 34"/>
            <p:cNvSpPr txBox="1"/>
            <p:nvPr/>
          </p:nvSpPr>
          <p:spPr>
            <a:xfrm>
              <a:off x="8614598" y="5898100"/>
              <a:ext cx="1323172" cy="338554"/>
            </a:xfrm>
            <a:prstGeom prst="rect">
              <a:avLst/>
            </a:prstGeom>
            <a:noFill/>
          </p:spPr>
          <p:txBody>
            <a:bodyPr wrap="square" rtlCol="0">
              <a:spAutoFit/>
            </a:bodyPr>
            <a:lstStyle/>
            <a:p>
              <a:pPr algn="ctr"/>
              <a:r>
                <a:rPr lang="en-GB" sz="1600" dirty="0" smtClean="0">
                  <a:latin typeface="CCW Cursive Writing 1" panose="03050602040000000000" pitchFamily="66" charset="0"/>
                </a:rPr>
                <a:t>Wool</a:t>
              </a:r>
              <a:endParaRPr lang="en-GB" sz="1600" dirty="0">
                <a:latin typeface="CCW Cursive Writing 1" panose="03050602040000000000" pitchFamily="66" charset="0"/>
              </a:endParaRPr>
            </a:p>
          </p:txBody>
        </p:sp>
      </p:grpSp>
      <p:sp>
        <p:nvSpPr>
          <p:cNvPr id="37" name="TextBox 36"/>
          <p:cNvSpPr txBox="1"/>
          <p:nvPr/>
        </p:nvSpPr>
        <p:spPr>
          <a:xfrm>
            <a:off x="10445092" y="3083256"/>
            <a:ext cx="1323172" cy="369332"/>
          </a:xfrm>
          <a:prstGeom prst="rect">
            <a:avLst/>
          </a:prstGeom>
          <a:noFill/>
        </p:spPr>
        <p:txBody>
          <a:bodyPr wrap="square" rtlCol="0">
            <a:spAutoFit/>
          </a:bodyPr>
          <a:lstStyle/>
          <a:p>
            <a:pPr algn="ctr"/>
            <a:r>
              <a:rPr lang="en-GB" dirty="0" smtClean="0">
                <a:latin typeface="CCW Cursive Writing 1" panose="03050602040000000000" pitchFamily="66" charset="0"/>
              </a:rPr>
              <a:t>Bend</a:t>
            </a:r>
            <a:endParaRPr lang="en-GB" dirty="0">
              <a:latin typeface="CCW Cursive Writing 1" panose="03050602040000000000" pitchFamily="66" charset="0"/>
            </a:endParaRPr>
          </a:p>
        </p:txBody>
      </p:sp>
      <p:sp>
        <p:nvSpPr>
          <p:cNvPr id="38" name="TextBox 37"/>
          <p:cNvSpPr txBox="1"/>
          <p:nvPr/>
        </p:nvSpPr>
        <p:spPr>
          <a:xfrm>
            <a:off x="10445092" y="4898259"/>
            <a:ext cx="1323172" cy="369332"/>
          </a:xfrm>
          <a:prstGeom prst="rect">
            <a:avLst/>
          </a:prstGeom>
          <a:noFill/>
        </p:spPr>
        <p:txBody>
          <a:bodyPr wrap="square" rtlCol="0">
            <a:spAutoFit/>
          </a:bodyPr>
          <a:lstStyle/>
          <a:p>
            <a:pPr algn="ctr"/>
            <a:r>
              <a:rPr lang="en-GB" dirty="0" smtClean="0">
                <a:latin typeface="CCW Cursive Writing 1" panose="03050602040000000000" pitchFamily="66" charset="0"/>
              </a:rPr>
              <a:t>Twist</a:t>
            </a:r>
            <a:endParaRPr lang="en-GB" dirty="0">
              <a:latin typeface="CCW Cursive Writing 1" panose="03050602040000000000" pitchFamily="66" charset="0"/>
            </a:endParaRPr>
          </a:p>
        </p:txBody>
      </p:sp>
      <p:sp>
        <p:nvSpPr>
          <p:cNvPr id="39" name="TextBox 38"/>
          <p:cNvSpPr txBox="1"/>
          <p:nvPr/>
        </p:nvSpPr>
        <p:spPr>
          <a:xfrm>
            <a:off x="10295234" y="6115220"/>
            <a:ext cx="1621583" cy="369332"/>
          </a:xfrm>
          <a:prstGeom prst="rect">
            <a:avLst/>
          </a:prstGeom>
          <a:noFill/>
        </p:spPr>
        <p:txBody>
          <a:bodyPr wrap="square" rtlCol="0">
            <a:spAutoFit/>
          </a:bodyPr>
          <a:lstStyle/>
          <a:p>
            <a:pPr algn="ctr"/>
            <a:r>
              <a:rPr lang="en-GB" dirty="0" smtClean="0">
                <a:latin typeface="CCW Cursive Writing 1" panose="03050602040000000000" pitchFamily="66" charset="0"/>
              </a:rPr>
              <a:t>Stretch</a:t>
            </a:r>
            <a:endParaRPr lang="en-GB" dirty="0">
              <a:latin typeface="CCW Cursive Writing 1" panose="03050602040000000000" pitchFamily="66" charset="0"/>
            </a:endParaRPr>
          </a:p>
        </p:txBody>
      </p:sp>
      <p:sp>
        <p:nvSpPr>
          <p:cNvPr id="40" name="TextBox 39"/>
          <p:cNvSpPr txBox="1"/>
          <p:nvPr/>
        </p:nvSpPr>
        <p:spPr>
          <a:xfrm>
            <a:off x="10323211" y="1654260"/>
            <a:ext cx="1621583" cy="369332"/>
          </a:xfrm>
          <a:prstGeom prst="rect">
            <a:avLst/>
          </a:prstGeom>
          <a:noFill/>
        </p:spPr>
        <p:txBody>
          <a:bodyPr wrap="square" rtlCol="0">
            <a:spAutoFit/>
          </a:bodyPr>
          <a:lstStyle/>
          <a:p>
            <a:pPr algn="ctr"/>
            <a:r>
              <a:rPr lang="en-GB" dirty="0">
                <a:latin typeface="CCW Cursive Writing 1" panose="03050602040000000000" pitchFamily="66" charset="0"/>
              </a:rPr>
              <a:t>S</a:t>
            </a:r>
            <a:r>
              <a:rPr lang="en-GB" dirty="0" smtClean="0">
                <a:latin typeface="CCW Cursive Writing 1" panose="03050602040000000000" pitchFamily="66" charset="0"/>
              </a:rPr>
              <a:t>quash</a:t>
            </a:r>
            <a:endParaRPr lang="en-GB" dirty="0">
              <a:latin typeface="CCW Cursive Writing 1" panose="03050602040000000000" pitchFamily="66" charset="0"/>
            </a:endParaRPr>
          </a:p>
        </p:txBody>
      </p:sp>
      <p:pic>
        <p:nvPicPr>
          <p:cNvPr id="29" name="Picture 28"/>
          <p:cNvPicPr>
            <a:picLocks noChangeAspect="1"/>
          </p:cNvPicPr>
          <p:nvPr/>
        </p:nvPicPr>
        <p:blipFill>
          <a:blip r:embed="rId8"/>
          <a:stretch>
            <a:fillRect/>
          </a:stretch>
        </p:blipFill>
        <p:spPr>
          <a:xfrm>
            <a:off x="10731199" y="2169523"/>
            <a:ext cx="702401" cy="872338"/>
          </a:xfrm>
          <a:prstGeom prst="rect">
            <a:avLst/>
          </a:prstGeom>
        </p:spPr>
      </p:pic>
      <p:pic>
        <p:nvPicPr>
          <p:cNvPr id="30" name="Picture 29"/>
          <p:cNvPicPr>
            <a:picLocks noChangeAspect="1"/>
          </p:cNvPicPr>
          <p:nvPr/>
        </p:nvPicPr>
        <p:blipFill>
          <a:blip r:embed="rId9"/>
          <a:stretch>
            <a:fillRect/>
          </a:stretch>
        </p:blipFill>
        <p:spPr>
          <a:xfrm>
            <a:off x="10756034" y="888193"/>
            <a:ext cx="699981" cy="740889"/>
          </a:xfrm>
          <a:prstGeom prst="rect">
            <a:avLst/>
          </a:prstGeom>
        </p:spPr>
      </p:pic>
      <p:pic>
        <p:nvPicPr>
          <p:cNvPr id="32" name="Picture 31"/>
          <p:cNvPicPr>
            <a:picLocks noChangeAspect="1"/>
          </p:cNvPicPr>
          <p:nvPr/>
        </p:nvPicPr>
        <p:blipFill>
          <a:blip r:embed="rId10"/>
          <a:stretch>
            <a:fillRect/>
          </a:stretch>
        </p:blipFill>
        <p:spPr>
          <a:xfrm rot="5400000">
            <a:off x="10870109" y="5150891"/>
            <a:ext cx="511526" cy="1245931"/>
          </a:xfrm>
          <a:prstGeom prst="rect">
            <a:avLst/>
          </a:prstGeom>
        </p:spPr>
      </p:pic>
      <p:pic>
        <p:nvPicPr>
          <p:cNvPr id="34" name="Picture 33"/>
          <p:cNvPicPr>
            <a:picLocks noChangeAspect="1"/>
          </p:cNvPicPr>
          <p:nvPr/>
        </p:nvPicPr>
        <p:blipFill>
          <a:blip r:embed="rId11"/>
          <a:stretch>
            <a:fillRect/>
          </a:stretch>
        </p:blipFill>
        <p:spPr>
          <a:xfrm>
            <a:off x="10792155" y="3671906"/>
            <a:ext cx="683697" cy="1109395"/>
          </a:xfrm>
          <a:prstGeom prst="rect">
            <a:avLst/>
          </a:prstGeom>
        </p:spPr>
      </p:pic>
    </p:spTree>
    <p:extLst>
      <p:ext uri="{BB962C8B-B14F-4D97-AF65-F5344CB8AC3E}">
        <p14:creationId xmlns:p14="http://schemas.microsoft.com/office/powerpoint/2010/main" val="2964231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253</Words>
  <Application>Microsoft Office PowerPoint</Application>
  <PresentationFormat>Widescreen</PresentationFormat>
  <Paragraphs>39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CCW Cursive Writing 1</vt:lpstr>
      <vt:lpstr>XCCW Joined 1a</vt:lpstr>
      <vt:lpstr>Office Theme</vt:lpstr>
      <vt:lpstr>PowerPoint Presentation</vt:lpstr>
    </vt:vector>
  </TitlesOfParts>
  <Company>College Town Juniors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Cross</dc:creator>
  <cp:lastModifiedBy>Gill Salter</cp:lastModifiedBy>
  <cp:revision>43</cp:revision>
  <cp:lastPrinted>2020-01-06T17:11:21Z</cp:lastPrinted>
  <dcterms:created xsi:type="dcterms:W3CDTF">2019-07-01T10:01:22Z</dcterms:created>
  <dcterms:modified xsi:type="dcterms:W3CDTF">2020-01-06T17:23:29Z</dcterms:modified>
</cp:coreProperties>
</file>