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handoutMasterIdLst>
    <p:handoutMasterId r:id="rId32"/>
  </p:handoutMasterIdLst>
  <p:sldIdLst>
    <p:sldId id="256" r:id="rId2"/>
    <p:sldId id="259"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Lst>
  <p:sldSz cx="9144000" cy="5143500" type="screen16x9"/>
  <p:notesSz cx="6669088" cy="9926638"/>
  <p:embeddedFontLst>
    <p:embeddedFont>
      <p:font typeface="Cambria Math" panose="02040503050406030204" pitchFamily="18" charset="0"/>
      <p:regular r:id="rId33"/>
    </p:embeddedFont>
    <p:embeddedFont>
      <p:font typeface="Nunito" panose="020B0604020202020204" charset="0"/>
      <p:regular r:id="rId34"/>
      <p:bold r:id="rId35"/>
      <p:italic r:id="rId36"/>
      <p:boldItalic r:id="rId37"/>
    </p:embeddedFont>
    <p:embeddedFont>
      <p:font typeface="Nunito Sans SemiBold"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4694" autoAdjust="0"/>
  </p:normalViewPr>
  <p:slideViewPr>
    <p:cSldViewPr snapToGrid="0">
      <p:cViewPr varScale="1">
        <p:scale>
          <a:sx n="77" d="100"/>
          <a:sy n="77" d="100"/>
        </p:scale>
        <p:origin x="9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0F111D25-DCD4-4DA8-B6D1-946316920909}" type="datetimeFigureOut">
              <a:rPr lang="en-GB" smtClean="0"/>
              <a:t>15/09/2024</a:t>
            </a:fld>
            <a:endParaRPr lang="en-GB"/>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4434B6A7-AB68-41B9-A800-A1BAA4D354B1}" type="slidenum">
              <a:rPr lang="en-GB" smtClean="0"/>
              <a:t>‹#›</a:t>
            </a:fld>
            <a:endParaRPr lang="en-GB"/>
          </a:p>
        </p:txBody>
      </p:sp>
    </p:spTree>
    <p:extLst>
      <p:ext uri="{BB962C8B-B14F-4D97-AF65-F5344CB8AC3E}">
        <p14:creationId xmlns:p14="http://schemas.microsoft.com/office/powerpoint/2010/main" val="237584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9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9" y="4715153"/>
            <a:ext cx="533527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2% of questions: identify and/ or explain how information or narrative content is related and contributes to meaning as a whole</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p:txBody>
      </p:sp>
    </p:spTree>
    <p:extLst>
      <p:ext uri="{BB962C8B-B14F-4D97-AF65-F5344CB8AC3E}">
        <p14:creationId xmlns:p14="http://schemas.microsoft.com/office/powerpoint/2010/main" val="257204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r>
              <a:rPr lang="en-GB" dirty="0"/>
              <a:t>Questions are from the 2023 GPS SATs paper. </a:t>
            </a:r>
            <a:br>
              <a:rPr lang="en-GB" dirty="0"/>
            </a:br>
            <a:r>
              <a:rPr lang="en-GB" dirty="0"/>
              <a:t>For question 39, any appropriate subordinating conjunction can be used. </a:t>
            </a:r>
          </a:p>
          <a:p>
            <a:pPr marL="158750" indent="0">
              <a:buNone/>
            </a:pPr>
            <a:r>
              <a:rPr lang="en-GB" dirty="0"/>
              <a:t>For question 49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indent="0">
              <a:buNone/>
            </a:pPr>
            <a:r>
              <a:rPr lang="en-GB" dirty="0"/>
              <a:t>Questions are from the 2023 Spelling SATs paper. </a:t>
            </a:r>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2023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hirdspacelearning.com/blog/category/for-paren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mathshub.thirdspacelearning.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a:t>
            </a:r>
            <a:r>
              <a:rPr lang="en-US" sz="4000" dirty="0" smtClean="0">
                <a:solidFill>
                  <a:schemeClr val="bg1"/>
                </a:solidFill>
                <a:latin typeface="+mj-lt"/>
                <a:ea typeface="Arial"/>
                <a:cs typeface="Arial"/>
                <a:sym typeface="Arial"/>
              </a:rPr>
              <a:t>2025 </a:t>
            </a:r>
            <a:r>
              <a:rPr lang="en-US" sz="4000" dirty="0">
                <a:solidFill>
                  <a:schemeClr val="bg1"/>
                </a:solidFill>
                <a:latin typeface="+mj-lt"/>
                <a:ea typeface="Arial"/>
                <a:cs typeface="Arial"/>
                <a:sym typeface="Arial"/>
              </a:rPr>
              <a:t>Presentation for Parents, Carers &amp; Guardians</a:t>
            </a:r>
            <a:endParaRPr sz="3800" dirty="0">
              <a:solidFill>
                <a:schemeClr val="bg1"/>
              </a:solidFill>
              <a:latin typeface="+mj-lt"/>
              <a:ea typeface="Nunito Sans Light"/>
              <a:cs typeface="Nunito Sans Light"/>
              <a:sym typeface="Nunito Sans Light"/>
            </a:endParaRPr>
          </a:p>
        </p:txBody>
      </p:sp>
      <p:pic>
        <p:nvPicPr>
          <p:cNvPr id="2" name="Picture 1"/>
          <p:cNvPicPr>
            <a:picLocks noChangeAspect="1"/>
          </p:cNvPicPr>
          <p:nvPr/>
        </p:nvPicPr>
        <p:blipFill>
          <a:blip r:embed="rId3"/>
          <a:stretch>
            <a:fillRect/>
          </a:stretch>
        </p:blipFill>
        <p:spPr>
          <a:xfrm>
            <a:off x="3505107" y="512465"/>
            <a:ext cx="2198133" cy="21981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6" name="Picture 5">
            <a:extLst>
              <a:ext uri="{FF2B5EF4-FFF2-40B4-BE49-F238E27FC236}">
                <a16:creationId xmlns:a16="http://schemas.microsoft.com/office/drawing/2014/main" id="{C5029A36-4A25-8443-87A6-BE555CAE69DB}"/>
              </a:ext>
            </a:extLst>
          </p:cNvPr>
          <p:cNvPicPr>
            <a:picLocks noChangeAspect="1"/>
          </p:cNvPicPr>
          <p:nvPr/>
        </p:nvPicPr>
        <p:blipFill>
          <a:blip r:embed="rId3"/>
          <a:stretch>
            <a:fillRect/>
          </a:stretch>
        </p:blipFill>
        <p:spPr>
          <a:xfrm>
            <a:off x="217850" y="1702464"/>
            <a:ext cx="3624241" cy="16192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BEBCD7F-DEA6-C84A-9DA2-BBD50E7D1CAE}"/>
              </a:ext>
            </a:extLst>
          </p:cNvPr>
          <p:cNvPicPr>
            <a:picLocks noChangeAspect="1"/>
          </p:cNvPicPr>
          <p:nvPr/>
        </p:nvPicPr>
        <p:blipFill>
          <a:blip r:embed="rId4"/>
          <a:stretch>
            <a:fillRect/>
          </a:stretch>
        </p:blipFill>
        <p:spPr>
          <a:xfrm>
            <a:off x="1122965" y="2978968"/>
            <a:ext cx="3449035" cy="213991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FEF3A6E-1107-144B-8877-62FC7EB4A41A}"/>
              </a:ext>
            </a:extLst>
          </p:cNvPr>
          <p:cNvPicPr>
            <a:picLocks noChangeAspect="1"/>
          </p:cNvPicPr>
          <p:nvPr/>
        </p:nvPicPr>
        <p:blipFill>
          <a:blip r:embed="rId5"/>
          <a:stretch>
            <a:fillRect/>
          </a:stretch>
        </p:blipFill>
        <p:spPr>
          <a:xfrm>
            <a:off x="4846227" y="1291090"/>
            <a:ext cx="4174931" cy="3251629"/>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8328316" y="0"/>
            <a:ext cx="815684" cy="815684"/>
          </a:xfrm>
          <a:prstGeom prst="rect">
            <a:avLst/>
          </a:prstGeom>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Bats Under the Bridge</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8" name="Picture 7">
            <a:extLst>
              <a:ext uri="{FF2B5EF4-FFF2-40B4-BE49-F238E27FC236}">
                <a16:creationId xmlns:a16="http://schemas.microsoft.com/office/drawing/2014/main" id="{196F9E59-4B77-8E44-90C7-5D110C10F153}"/>
              </a:ext>
            </a:extLst>
          </p:cNvPr>
          <p:cNvPicPr>
            <a:picLocks noChangeAspect="1"/>
          </p:cNvPicPr>
          <p:nvPr/>
        </p:nvPicPr>
        <p:blipFill>
          <a:blip r:embed="rId3"/>
          <a:stretch>
            <a:fillRect/>
          </a:stretch>
        </p:blipFill>
        <p:spPr>
          <a:xfrm>
            <a:off x="217850" y="1519356"/>
            <a:ext cx="4033853" cy="241915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4A450D0F-D0F2-0B48-AD1E-A213FCDA1BC8}"/>
              </a:ext>
            </a:extLst>
          </p:cNvPr>
          <p:cNvPicPr>
            <a:picLocks noChangeAspect="1"/>
          </p:cNvPicPr>
          <p:nvPr/>
        </p:nvPicPr>
        <p:blipFill>
          <a:blip r:embed="rId4"/>
          <a:stretch>
            <a:fillRect/>
          </a:stretch>
        </p:blipFill>
        <p:spPr>
          <a:xfrm>
            <a:off x="4542382" y="1054233"/>
            <a:ext cx="4508217" cy="3035033"/>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85491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7" name="Picture 6">
            <a:extLst>
              <a:ext uri="{FF2B5EF4-FFF2-40B4-BE49-F238E27FC236}">
                <a16:creationId xmlns:a16="http://schemas.microsoft.com/office/drawing/2014/main" id="{B32D30EE-179D-5D41-9943-51E443EC0630}"/>
              </a:ext>
            </a:extLst>
          </p:cNvPr>
          <p:cNvPicPr>
            <a:picLocks noChangeAspect="1"/>
          </p:cNvPicPr>
          <p:nvPr/>
        </p:nvPicPr>
        <p:blipFill>
          <a:blip r:embed="rId3"/>
          <a:stretch>
            <a:fillRect/>
          </a:stretch>
        </p:blipFill>
        <p:spPr>
          <a:xfrm>
            <a:off x="217850" y="1435166"/>
            <a:ext cx="3942077" cy="32120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E3AA87E0-2FAE-454A-9505-57BEE519DDDB}"/>
              </a:ext>
            </a:extLst>
          </p:cNvPr>
          <p:cNvPicPr>
            <a:picLocks noChangeAspect="1"/>
          </p:cNvPicPr>
          <p:nvPr/>
        </p:nvPicPr>
        <p:blipFill>
          <a:blip r:embed="rId4"/>
          <a:stretch>
            <a:fillRect/>
          </a:stretch>
        </p:blipFill>
        <p:spPr>
          <a:xfrm>
            <a:off x="4495209" y="94120"/>
            <a:ext cx="3790636" cy="4854775"/>
          </a:xfrm>
          <a:prstGeom prst="rect">
            <a:avLst/>
          </a:prstGeom>
        </p:spPr>
      </p:pic>
      <p:pic>
        <p:nvPicPr>
          <p:cNvPr id="9" name="Picture 8"/>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4031681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2023 Reading SATs paper,</a:t>
            </a:r>
          </a:p>
          <a:p>
            <a:r>
              <a:rPr lang="en-GB" dirty="0">
                <a:solidFill>
                  <a:srgbClr val="283593"/>
                </a:solidFill>
              </a:rPr>
              <a:t>18% of marks could be gained from answering questions involving giving and explaining the meaning of words in context;</a:t>
            </a:r>
          </a:p>
          <a:p>
            <a:r>
              <a:rPr lang="en-GB" dirty="0">
                <a:solidFill>
                  <a:srgbClr val="283593"/>
                </a:solidFill>
              </a:rPr>
              <a:t>32%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p:cNvPicPr>
            <a:picLocks noChangeAspect="1"/>
          </p:cNvPicPr>
          <p:nvPr/>
        </p:nvPicPr>
        <p:blipFill>
          <a:blip r:embed="rId3"/>
          <a:stretch>
            <a:fillRect/>
          </a:stretch>
        </p:blipFill>
        <p:spPr>
          <a:xfrm>
            <a:off x="8328316" y="0"/>
            <a:ext cx="815684" cy="815684"/>
          </a:xfrm>
          <a:prstGeom prst="rect">
            <a:avLst/>
          </a:prstGeom>
        </p:spPr>
      </p:pic>
    </p:spTree>
    <p:extLst>
      <p:ext uri="{BB962C8B-B14F-4D97-AF65-F5344CB8AC3E}">
        <p14:creationId xmlns:p14="http://schemas.microsoft.com/office/powerpoint/2010/main" val="124366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a:t>
            </a:r>
            <a:r>
              <a:rPr lang="en-GB" dirty="0" smtClean="0"/>
              <a:t>14</a:t>
            </a:r>
            <a:r>
              <a:rPr lang="en-GB" baseline="30000" dirty="0" smtClean="0"/>
              <a:t>th</a:t>
            </a:r>
            <a:r>
              <a:rPr lang="en-GB" dirty="0" smtClean="0"/>
              <a:t> </a:t>
            </a:r>
            <a:r>
              <a:rPr lang="en-GB" dirty="0"/>
              <a:t>May and Thursday </a:t>
            </a:r>
            <a:r>
              <a:rPr lang="en-GB" dirty="0" smtClean="0"/>
              <a:t>15</a:t>
            </a:r>
            <a:r>
              <a:rPr lang="en-GB" baseline="30000" dirty="0" smtClean="0"/>
              <a:t>th</a:t>
            </a:r>
            <a:r>
              <a:rPr lang="en-GB" dirty="0" smtClean="0"/>
              <a:t> </a:t>
            </a:r>
            <a:r>
              <a:rPr lang="en-GB" dirty="0"/>
              <a:t>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a:t>
            </a:r>
            <a:r>
              <a:rPr lang="en-GB" dirty="0" smtClean="0"/>
              <a:t>14</a:t>
            </a:r>
            <a:r>
              <a:rPr lang="en-GB" baseline="30000" dirty="0" smtClean="0"/>
              <a:t>th</a:t>
            </a:r>
            <a:r>
              <a:rPr lang="en-GB" dirty="0" smtClean="0"/>
              <a:t> </a:t>
            </a:r>
            <a:r>
              <a:rPr lang="en-GB" dirty="0"/>
              <a:t>May</a:t>
            </a:r>
          </a:p>
          <a:p>
            <a:endParaRPr lang="en-GB" dirty="0"/>
          </a:p>
          <a:p>
            <a:r>
              <a:rPr lang="en-GB" dirty="0"/>
              <a:t>Paper 2: Reasoning (40 minutes) – Wednesday </a:t>
            </a:r>
            <a:r>
              <a:rPr lang="en-GB" dirty="0" smtClean="0"/>
              <a:t>14</a:t>
            </a:r>
            <a:r>
              <a:rPr lang="en-GB" baseline="30000" dirty="0" smtClean="0"/>
              <a:t>th</a:t>
            </a:r>
            <a:r>
              <a:rPr lang="en-GB" dirty="0" smtClean="0"/>
              <a:t> </a:t>
            </a:r>
            <a:r>
              <a:rPr lang="en-GB" dirty="0"/>
              <a:t>May</a:t>
            </a:r>
          </a:p>
          <a:p>
            <a:endParaRPr lang="en-GB" dirty="0"/>
          </a:p>
          <a:p>
            <a:r>
              <a:rPr lang="en-GB" dirty="0"/>
              <a:t>Paper 3: Reasoning (40 minutes) – Thursday </a:t>
            </a:r>
            <a:r>
              <a:rPr lang="en-GB" dirty="0" smtClean="0"/>
              <a:t>15</a:t>
            </a:r>
            <a:r>
              <a:rPr lang="en-GB" baseline="30000" dirty="0" smtClean="0"/>
              <a:t>th</a:t>
            </a:r>
            <a:r>
              <a:rPr lang="en-GB" dirty="0" smtClean="0"/>
              <a:t> May</a:t>
            </a:r>
          </a:p>
          <a:p>
            <a:endParaRPr lang="en-GB" dirty="0"/>
          </a:p>
          <a:p>
            <a:r>
              <a:rPr lang="en-GB" dirty="0" smtClean="0"/>
              <a:t>The papers total to 110 marks.</a:t>
            </a:r>
            <a:endParaRPr lang="en-GB" dirty="0"/>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pic>
        <p:nvPicPr>
          <p:cNvPr id="5" name="Picture 4"/>
          <p:cNvPicPr>
            <a:picLocks noChangeAspect="1"/>
          </p:cNvPicPr>
          <p:nvPr/>
        </p:nvPicPr>
        <p:blipFill>
          <a:blip r:embed="rId2"/>
          <a:stretch>
            <a:fillRect/>
          </a:stretch>
        </p:blipFill>
        <p:spPr>
          <a:xfrm>
            <a:off x="8328316" y="0"/>
            <a:ext cx="815684" cy="815684"/>
          </a:xfrm>
          <a:prstGeom prst="rect">
            <a:avLst/>
          </a:prstGeom>
        </p:spPr>
      </p:pic>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FEC2E9A5-D067-2348-9F54-E10F0EC8251B}"/>
              </a:ext>
            </a:extLst>
          </p:cNvPr>
          <p:cNvPicPr>
            <a:picLocks noChangeAspect="1"/>
          </p:cNvPicPr>
          <p:nvPr/>
        </p:nvPicPr>
        <p:blipFill>
          <a:blip r:embed="rId3"/>
          <a:stretch>
            <a:fillRect/>
          </a:stretch>
        </p:blipFill>
        <p:spPr>
          <a:xfrm>
            <a:off x="2597786" y="2215299"/>
            <a:ext cx="3152756" cy="292820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E9B2B26-A0EF-8B4A-94FC-3F8CB06D17B8}"/>
              </a:ext>
            </a:extLst>
          </p:cNvPr>
          <p:cNvPicPr>
            <a:picLocks noChangeAspect="1"/>
          </p:cNvPicPr>
          <p:nvPr/>
        </p:nvPicPr>
        <p:blipFill>
          <a:blip r:embed="rId4"/>
          <a:stretch>
            <a:fillRect/>
          </a:stretch>
        </p:blipFill>
        <p:spPr>
          <a:xfrm>
            <a:off x="5844819" y="2215299"/>
            <a:ext cx="3296795" cy="1847654"/>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76398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1566628-33C4-6B48-B3EF-0B1E6C28D909}"/>
              </a:ext>
            </a:extLst>
          </p:cNvPr>
          <p:cNvPicPr>
            <a:picLocks noChangeAspect="1"/>
          </p:cNvPicPr>
          <p:nvPr/>
        </p:nvPicPr>
        <p:blipFill>
          <a:blip r:embed="rId3"/>
          <a:stretch>
            <a:fillRect/>
          </a:stretch>
        </p:blipFill>
        <p:spPr>
          <a:xfrm>
            <a:off x="4691962" y="3001891"/>
            <a:ext cx="3813251" cy="1655322"/>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A7A23B-CCEE-AD4B-AEE9-F8B5B0672424}"/>
              </a:ext>
            </a:extLst>
          </p:cNvPr>
          <p:cNvPicPr>
            <a:picLocks noChangeAspect="1"/>
          </p:cNvPicPr>
          <p:nvPr/>
        </p:nvPicPr>
        <p:blipFill>
          <a:blip r:embed="rId4"/>
          <a:stretch>
            <a:fillRect/>
          </a:stretch>
        </p:blipFill>
        <p:spPr>
          <a:xfrm>
            <a:off x="530783" y="3015905"/>
            <a:ext cx="3788041" cy="162729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B396DB92-9B06-474A-9ABE-36293453C66A}"/>
              </a:ext>
            </a:extLst>
          </p:cNvPr>
          <p:cNvPicPr>
            <a:picLocks noChangeAspect="1"/>
          </p:cNvPicPr>
          <p:nvPr/>
        </p:nvPicPr>
        <p:blipFill>
          <a:blip r:embed="rId5"/>
          <a:stretch>
            <a:fillRect/>
          </a:stretch>
        </p:blipFill>
        <p:spPr>
          <a:xfrm>
            <a:off x="4691962" y="1156911"/>
            <a:ext cx="3788042" cy="1627295"/>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D8321FE1-650C-A04F-B650-E9AFFEEAD355}"/>
              </a:ext>
            </a:extLst>
          </p:cNvPr>
          <p:cNvPicPr>
            <a:picLocks noChangeAspect="1"/>
          </p:cNvPicPr>
          <p:nvPr/>
        </p:nvPicPr>
        <p:blipFill>
          <a:blip r:embed="rId6"/>
          <a:stretch>
            <a:fillRect/>
          </a:stretch>
        </p:blipFill>
        <p:spPr>
          <a:xfrm>
            <a:off x="530783" y="1174078"/>
            <a:ext cx="3813251" cy="162880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7.800</a:t>
              </a:r>
            </a:p>
            <a:p>
              <a:pPr marL="0" indent="0">
                <a:lnSpc>
                  <a:spcPct val="100000"/>
                </a:lnSpc>
                <a:buFont typeface="Nunito"/>
                <a:buNone/>
              </a:pPr>
              <a:r>
                <a:rPr lang="en-GB" sz="1200" u="sng" dirty="0"/>
                <a:t>+ 6.958</a:t>
              </a:r>
              <a:r>
                <a:rPr lang="en-GB" sz="1200" u="sng" dirty="0">
                  <a:solidFill>
                    <a:schemeClr val="bg1"/>
                  </a:solidFill>
                </a:rPr>
                <a:t>.</a:t>
              </a:r>
            </a:p>
            <a:p>
              <a:pPr marL="0" indent="0">
                <a:lnSpc>
                  <a:spcPct val="100000"/>
                </a:lnSpc>
                <a:buFont typeface="Nunito"/>
                <a:buNone/>
              </a:pPr>
              <a:r>
                <a:rPr lang="en-GB" sz="1200" u="sng" dirty="0"/>
                <a:t> 14.758 </a:t>
              </a:r>
            </a:p>
            <a:p>
              <a:pPr marL="0" indent="0">
                <a:lnSpc>
                  <a:spcPct val="150000"/>
                </a:lnSpc>
                <a:buFont typeface="Nunito"/>
                <a:buNone/>
              </a:pPr>
              <a:r>
                <a:rPr lang="en-GB" sz="1200" baseline="30000" dirty="0"/>
                <a:t>     1</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14.758</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47209"/>
            <a:ext cx="2434802" cy="1139385"/>
            <a:chOff x="5219763" y="1247209"/>
            <a:chExt cx="2434802" cy="113938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2434802"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Count on from 795 to 801</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604090" y="1247209"/>
              <a:ext cx="621324" cy="276999"/>
            </a:xfrm>
            <a:prstGeom prst="rect">
              <a:avLst/>
            </a:prstGeom>
            <a:noFill/>
          </p:spPr>
          <p:txBody>
            <a:bodyPr wrap="square">
              <a:spAutoFit/>
            </a:bodyPr>
            <a:lstStyle/>
            <a:p>
              <a:r>
                <a:rPr lang="en-GB" sz="1200" dirty="0"/>
                <a:t>6</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5255646" y="350688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48 ÷ 6 = 8</a:t>
              </a:r>
            </a:p>
            <a:p>
              <a:pPr marL="0" indent="0">
                <a:lnSpc>
                  <a:spcPct val="100000"/>
                </a:lnSpc>
                <a:buFont typeface="Nunito"/>
                <a:buNone/>
              </a:pPr>
              <a:r>
                <a:rPr lang="en-GB" sz="1200" dirty="0"/>
                <a:t>70 + 8 = 78</a:t>
              </a: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78</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936389" y="3428285"/>
            <a:ext cx="2780048" cy="1199275"/>
            <a:chOff x="5082006" y="3429792"/>
            <a:chExt cx="2780048" cy="1199275"/>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5</m:t>
                          </m:r>
                        </m:num>
                        <m:den>
                          <m:r>
                            <m:rPr>
                              <m:nor/>
                            </m:rPr>
                            <a:rPr lang="en-GB" sz="1200" b="0" i="0" dirty="0" smtClean="0"/>
                            <m:t>8</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10</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3</m:t>
                          </m:r>
                        </m:num>
                        <m:den>
                          <m:r>
                            <m:rPr>
                              <m:nor/>
                            </m:rPr>
                            <a:rPr lang="en-GB" sz="1200" b="0" i="0" dirty="0" smtClean="0"/>
                            <m:t>16</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3E3E3BC-FE28-46CB-8B0C-F4F1D4876978}"/>
                    </a:ext>
                  </a:extLst>
                </p:cNvPr>
                <p:cNvSpPr txBox="1"/>
                <p:nvPr/>
              </p:nvSpPr>
              <p:spPr>
                <a:xfrm>
                  <a:off x="7240730" y="4182342"/>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dirty="0"/>
                              <m:t>1</m:t>
                            </m:r>
                            <m:r>
                              <m:rPr>
                                <m:nor/>
                              </m:rPr>
                              <a:rPr lang="en-GB" sz="1200" b="0" i="0" dirty="0" smtClean="0"/>
                              <m:t>3</m:t>
                            </m:r>
                          </m:num>
                          <m:den>
                            <m:r>
                              <m:rPr>
                                <m:nor/>
                              </m:rPr>
                              <a:rPr lang="en-GB" sz="1200" dirty="0"/>
                              <m:t>16</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40730" y="4182342"/>
                  <a:ext cx="621324" cy="446725"/>
                </a:xfrm>
                <a:prstGeom prst="rect">
                  <a:avLst/>
                </a:prstGeom>
                <a:blipFill>
                  <a:blip r:embed="rId8"/>
                  <a:stretch>
                    <a:fillRect/>
                  </a:stretch>
                </a:blipFill>
              </p:spPr>
              <p:txBody>
                <a:bodyPr/>
                <a:lstStyle/>
                <a:p>
                  <a:r>
                    <a:rPr lang="en-GB">
                      <a:noFill/>
                    </a:rPr>
                    <a:t> </a:t>
                  </a:r>
                </a:p>
              </p:txBody>
            </p:sp>
          </mc:Fallback>
        </mc:AlternateContent>
      </p:grpSp>
      <p:pic>
        <p:nvPicPr>
          <p:cNvPr id="21" name="Picture 20"/>
          <p:cNvPicPr>
            <a:picLocks noChangeAspect="1"/>
          </p:cNvPicPr>
          <p:nvPr/>
        </p:nvPicPr>
        <p:blipFill>
          <a:blip r:embed="rId9"/>
          <a:stretch>
            <a:fillRect/>
          </a:stretch>
        </p:blipFill>
        <p:spPr>
          <a:xfrm>
            <a:off x="8328316" y="0"/>
            <a:ext cx="815684" cy="815684"/>
          </a:xfrm>
          <a:prstGeom prst="rect">
            <a:avLst/>
          </a:prstGeom>
        </p:spPr>
      </p:pic>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5" name="Picture 4">
            <a:extLst>
              <a:ext uri="{FF2B5EF4-FFF2-40B4-BE49-F238E27FC236}">
                <a16:creationId xmlns:a16="http://schemas.microsoft.com/office/drawing/2014/main" id="{508BD219-ACE1-744F-917F-A0DC45C194C9}"/>
              </a:ext>
            </a:extLst>
          </p:cNvPr>
          <p:cNvPicPr>
            <a:picLocks noChangeAspect="1"/>
          </p:cNvPicPr>
          <p:nvPr/>
        </p:nvPicPr>
        <p:blipFill>
          <a:blip r:embed="rId3"/>
          <a:stretch>
            <a:fillRect/>
          </a:stretch>
        </p:blipFill>
        <p:spPr>
          <a:xfrm>
            <a:off x="217849" y="1247946"/>
            <a:ext cx="3990909" cy="188175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90D25CF-024E-7543-9E99-0EB286076C1D}"/>
              </a:ext>
            </a:extLst>
          </p:cNvPr>
          <p:cNvPicPr>
            <a:picLocks noChangeAspect="1"/>
          </p:cNvPicPr>
          <p:nvPr/>
        </p:nvPicPr>
        <p:blipFill>
          <a:blip r:embed="rId4"/>
          <a:stretch>
            <a:fillRect/>
          </a:stretch>
        </p:blipFill>
        <p:spPr>
          <a:xfrm>
            <a:off x="4328014" y="1023378"/>
            <a:ext cx="4213085" cy="362197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a:t>
            </a:r>
            <a:r>
              <a:rPr lang="en-GB" dirty="0" smtClean="0">
                <a:solidFill>
                  <a:srgbClr val="283593"/>
                </a:solidFill>
              </a:rPr>
              <a:t>14</a:t>
            </a:r>
            <a:r>
              <a:rPr lang="en-GB" baseline="30000" dirty="0" smtClean="0">
                <a:solidFill>
                  <a:srgbClr val="283593"/>
                </a:solidFill>
              </a:rPr>
              <a:t>th</a:t>
            </a:r>
            <a:r>
              <a:rPr lang="en-GB" dirty="0" smtClean="0">
                <a:solidFill>
                  <a:srgbClr val="283593"/>
                </a:solidFill>
              </a:rPr>
              <a:t> </a:t>
            </a:r>
            <a:r>
              <a:rPr lang="en-GB" dirty="0">
                <a:solidFill>
                  <a:srgbClr val="283593"/>
                </a:solidFill>
              </a:rPr>
              <a:t>May </a:t>
            </a:r>
            <a:r>
              <a:rPr lang="en-GB" dirty="0"/>
              <a:t>and </a:t>
            </a:r>
            <a:r>
              <a:rPr lang="en-GB" dirty="0">
                <a:solidFill>
                  <a:srgbClr val="283593"/>
                </a:solidFill>
              </a:rPr>
              <a:t>paper 3 </a:t>
            </a:r>
            <a:r>
              <a:rPr lang="en-GB" dirty="0"/>
              <a:t>will take place on </a:t>
            </a:r>
            <a:r>
              <a:rPr lang="en-GB" dirty="0">
                <a:solidFill>
                  <a:srgbClr val="283593"/>
                </a:solidFill>
              </a:rPr>
              <a:t>Thursday </a:t>
            </a:r>
            <a:r>
              <a:rPr lang="en-GB" dirty="0" smtClean="0">
                <a:solidFill>
                  <a:srgbClr val="283593"/>
                </a:solidFill>
              </a:rPr>
              <a:t>15</a:t>
            </a:r>
            <a:r>
              <a:rPr lang="en-GB" baseline="30000" dirty="0" smtClean="0">
                <a:solidFill>
                  <a:srgbClr val="283593"/>
                </a:solidFill>
              </a:rPr>
              <a:t>th</a:t>
            </a:r>
            <a:r>
              <a:rPr lang="en-GB" dirty="0" smtClean="0">
                <a:solidFill>
                  <a:srgbClr val="283593"/>
                </a:solidFill>
              </a:rPr>
              <a:t> </a:t>
            </a:r>
            <a:r>
              <a:rPr lang="en-GB" dirty="0">
                <a:solidFill>
                  <a:srgbClr val="283593"/>
                </a:solidFill>
              </a:rPr>
              <a:t>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5" name="Picture 4"/>
          <p:cNvPicPr>
            <a:picLocks noChangeAspect="1"/>
          </p:cNvPicPr>
          <p:nvPr/>
        </p:nvPicPr>
        <p:blipFill>
          <a:blip r:embed="rId3"/>
          <a:stretch>
            <a:fillRect/>
          </a:stretch>
        </p:blipFill>
        <p:spPr>
          <a:xfrm>
            <a:off x="8328316" y="0"/>
            <a:ext cx="815684" cy="815684"/>
          </a:xfrm>
          <a:prstGeom prst="rect">
            <a:avLst/>
          </a:prstGeom>
        </p:spPr>
      </p:pic>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07A330-C7FC-734E-A3FE-C964385AE1E5}"/>
              </a:ext>
            </a:extLst>
          </p:cNvPr>
          <p:cNvPicPr>
            <a:picLocks noChangeAspect="1"/>
          </p:cNvPicPr>
          <p:nvPr/>
        </p:nvPicPr>
        <p:blipFill>
          <a:blip r:embed="rId3"/>
          <a:stretch>
            <a:fillRect/>
          </a:stretch>
        </p:blipFill>
        <p:spPr>
          <a:xfrm>
            <a:off x="4622557" y="1184439"/>
            <a:ext cx="4043484" cy="107264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D59F1A33-F853-0149-BB83-E6AD345826C8}"/>
              </a:ext>
            </a:extLst>
          </p:cNvPr>
          <p:cNvPicPr>
            <a:picLocks noChangeAspect="1"/>
          </p:cNvPicPr>
          <p:nvPr/>
        </p:nvPicPr>
        <p:blipFill>
          <a:blip r:embed="rId4"/>
          <a:stretch>
            <a:fillRect/>
          </a:stretch>
        </p:blipFill>
        <p:spPr>
          <a:xfrm>
            <a:off x="321127" y="1170620"/>
            <a:ext cx="3881145" cy="3617271"/>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3006901" y="4404197"/>
            <a:ext cx="537460" cy="3385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6   2</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163178" y="1771192"/>
            <a:ext cx="701583"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24,400</a:t>
            </a:r>
          </a:p>
        </p:txBody>
      </p:sp>
      <p:pic>
        <p:nvPicPr>
          <p:cNvPr id="10" name="Picture 9"/>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a:t>
            </a:r>
            <a:r>
              <a:rPr lang="en-GB" dirty="0" smtClean="0">
                <a:solidFill>
                  <a:srgbClr val="283593"/>
                </a:solidFill>
              </a:rPr>
              <a:t>12</a:t>
            </a:r>
            <a:r>
              <a:rPr lang="en-GB" baseline="30000" dirty="0" smtClean="0">
                <a:solidFill>
                  <a:srgbClr val="283593"/>
                </a:solidFill>
              </a:rPr>
              <a:t>th</a:t>
            </a:r>
            <a:r>
              <a:rPr lang="en-GB" dirty="0" smtClean="0">
                <a:solidFill>
                  <a:srgbClr val="283593"/>
                </a:solidFill>
              </a:rPr>
              <a:t> </a:t>
            </a:r>
            <a:r>
              <a:rPr lang="en-GB" dirty="0">
                <a:solidFill>
                  <a:srgbClr val="283593"/>
                </a:solidFill>
              </a:rPr>
              <a:t>May </a:t>
            </a:r>
            <a:r>
              <a:rPr lang="en-GB" dirty="0"/>
              <a:t>ending on </a:t>
            </a:r>
            <a:r>
              <a:rPr lang="en-GB" dirty="0">
                <a:solidFill>
                  <a:srgbClr val="283593"/>
                </a:solidFill>
              </a:rPr>
              <a:t>Thursday </a:t>
            </a:r>
            <a:r>
              <a:rPr lang="en-GB" dirty="0" smtClean="0">
                <a:solidFill>
                  <a:srgbClr val="283593"/>
                </a:solidFill>
              </a:rPr>
              <a:t>15</a:t>
            </a:r>
            <a:r>
              <a:rPr lang="en-GB" baseline="30000" dirty="0" smtClean="0">
                <a:solidFill>
                  <a:srgbClr val="283593"/>
                </a:solidFill>
              </a:rPr>
              <a:t>th</a:t>
            </a:r>
            <a:r>
              <a:rPr lang="en-GB" dirty="0" smtClean="0">
                <a:solidFill>
                  <a:srgbClr val="283593"/>
                </a:solidFill>
              </a:rPr>
              <a:t> </a:t>
            </a:r>
            <a:r>
              <a:rPr lang="en-GB" dirty="0">
                <a:solidFill>
                  <a:srgbClr val="283593"/>
                </a:solidFill>
              </a:rPr>
              <a:t>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a:t>
            </a:r>
            <a:r>
              <a:rPr lang="en-GB" dirty="0" smtClean="0">
                <a:solidFill>
                  <a:srgbClr val="283593"/>
                </a:solidFill>
                <a:latin typeface="+mn-lt"/>
              </a:rPr>
              <a:t>12</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a:t>
            </a:r>
          </a:p>
          <a:p>
            <a:pPr lvl="1">
              <a:lnSpc>
                <a:spcPct val="100000"/>
              </a:lnSpc>
              <a:spcBef>
                <a:spcPts val="0"/>
              </a:spcBef>
            </a:pPr>
            <a:r>
              <a:rPr lang="en-GB" dirty="0">
                <a:solidFill>
                  <a:srgbClr val="283593"/>
                </a:solidFill>
                <a:latin typeface="+mn-lt"/>
              </a:rPr>
              <a:t>Grammar, punctuation and spelling (paper 2: Spelling) – Monday </a:t>
            </a:r>
            <a:r>
              <a:rPr lang="en-GB" dirty="0" smtClean="0">
                <a:solidFill>
                  <a:srgbClr val="283593"/>
                </a:solidFill>
                <a:latin typeface="+mn-lt"/>
              </a:rPr>
              <a:t>12</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a:t>
            </a:r>
          </a:p>
          <a:p>
            <a:pPr lvl="1">
              <a:lnSpc>
                <a:spcPct val="100000"/>
              </a:lnSpc>
              <a:spcBef>
                <a:spcPts val="0"/>
              </a:spcBef>
            </a:pPr>
            <a:r>
              <a:rPr lang="en-GB" dirty="0">
                <a:solidFill>
                  <a:srgbClr val="283593"/>
                </a:solidFill>
                <a:latin typeface="+mn-lt"/>
              </a:rPr>
              <a:t>Reading – Tuesday </a:t>
            </a:r>
            <a:r>
              <a:rPr lang="en-GB" dirty="0" smtClean="0">
                <a:solidFill>
                  <a:srgbClr val="283593"/>
                </a:solidFill>
                <a:latin typeface="+mn-lt"/>
              </a:rPr>
              <a:t>13</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a:t>
            </a:r>
          </a:p>
          <a:p>
            <a:pPr lvl="1">
              <a:lnSpc>
                <a:spcPct val="100000"/>
              </a:lnSpc>
              <a:spcBef>
                <a:spcPts val="0"/>
              </a:spcBef>
            </a:pPr>
            <a:r>
              <a:rPr lang="en-GB" dirty="0">
                <a:solidFill>
                  <a:srgbClr val="283593"/>
                </a:solidFill>
                <a:latin typeface="+mn-lt"/>
              </a:rPr>
              <a:t>Maths (paper 1: Arithmetic) – Wednesday </a:t>
            </a:r>
            <a:r>
              <a:rPr lang="en-GB" dirty="0" smtClean="0">
                <a:solidFill>
                  <a:srgbClr val="283593"/>
                </a:solidFill>
                <a:latin typeface="+mn-lt"/>
              </a:rPr>
              <a:t>14</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 </a:t>
            </a:r>
          </a:p>
          <a:p>
            <a:pPr lvl="1">
              <a:lnSpc>
                <a:spcPct val="100000"/>
              </a:lnSpc>
              <a:spcBef>
                <a:spcPts val="0"/>
              </a:spcBef>
            </a:pPr>
            <a:r>
              <a:rPr lang="en-GB" dirty="0">
                <a:solidFill>
                  <a:srgbClr val="283593"/>
                </a:solidFill>
                <a:latin typeface="+mn-lt"/>
              </a:rPr>
              <a:t>Maths (paper 2: Reasoning) – Wednesday </a:t>
            </a:r>
            <a:r>
              <a:rPr lang="en-GB" dirty="0" smtClean="0">
                <a:solidFill>
                  <a:srgbClr val="283593"/>
                </a:solidFill>
                <a:latin typeface="+mn-lt"/>
              </a:rPr>
              <a:t>14</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 </a:t>
            </a:r>
          </a:p>
          <a:p>
            <a:pPr lvl="1">
              <a:lnSpc>
                <a:spcPct val="100000"/>
              </a:lnSpc>
              <a:spcBef>
                <a:spcPts val="0"/>
              </a:spcBef>
            </a:pPr>
            <a:r>
              <a:rPr lang="en-GB" dirty="0">
                <a:solidFill>
                  <a:srgbClr val="283593"/>
                </a:solidFill>
                <a:latin typeface="+mn-lt"/>
              </a:rPr>
              <a:t>Maths (paper 3: Reasoning) – Thursday </a:t>
            </a:r>
            <a:r>
              <a:rPr lang="en-GB" dirty="0" smtClean="0">
                <a:solidFill>
                  <a:srgbClr val="283593"/>
                </a:solidFill>
                <a:latin typeface="+mn-lt"/>
              </a:rPr>
              <a:t>15</a:t>
            </a:r>
            <a:r>
              <a:rPr lang="en-GB" baseline="30000" dirty="0" smtClean="0">
                <a:solidFill>
                  <a:srgbClr val="283593"/>
                </a:solidFill>
                <a:latin typeface="+mn-lt"/>
              </a:rPr>
              <a:t>th</a:t>
            </a:r>
            <a:r>
              <a:rPr lang="en-GB" dirty="0" smtClean="0">
                <a:solidFill>
                  <a:srgbClr val="283593"/>
                </a:solidFill>
                <a:latin typeface="+mn-lt"/>
              </a:rPr>
              <a:t> </a:t>
            </a:r>
            <a:r>
              <a:rPr lang="en-GB" dirty="0">
                <a:solidFill>
                  <a:srgbClr val="283593"/>
                </a:solidFill>
                <a:latin typeface="+mn-lt"/>
              </a:rPr>
              <a:t>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pic>
        <p:nvPicPr>
          <p:cNvPr id="5" name="Picture 4"/>
          <p:cNvPicPr>
            <a:picLocks noChangeAspect="1"/>
          </p:cNvPicPr>
          <p:nvPr/>
        </p:nvPicPr>
        <p:blipFill>
          <a:blip r:embed="rId3"/>
          <a:stretch>
            <a:fillRect/>
          </a:stretch>
        </p:blipFill>
        <p:spPr>
          <a:xfrm>
            <a:off x="8328316" y="0"/>
            <a:ext cx="815684" cy="815684"/>
          </a:xfrm>
          <a:prstGeom prst="rect">
            <a:avLst/>
          </a:prstGeom>
        </p:spPr>
      </p:pic>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5" name="Picture 4">
            <a:extLst>
              <a:ext uri="{FF2B5EF4-FFF2-40B4-BE49-F238E27FC236}">
                <a16:creationId xmlns:a16="http://schemas.microsoft.com/office/drawing/2014/main" id="{310EEC21-606D-1E43-A312-AC64586B14D7}"/>
              </a:ext>
            </a:extLst>
          </p:cNvPr>
          <p:cNvPicPr>
            <a:picLocks noChangeAspect="1"/>
          </p:cNvPicPr>
          <p:nvPr/>
        </p:nvPicPr>
        <p:blipFill>
          <a:blip r:embed="rId3"/>
          <a:stretch>
            <a:fillRect/>
          </a:stretch>
        </p:blipFill>
        <p:spPr>
          <a:xfrm>
            <a:off x="217850" y="1230180"/>
            <a:ext cx="4145512" cy="240856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C097807-07FE-3B49-AF56-DD64AF8DD74D}"/>
              </a:ext>
            </a:extLst>
          </p:cNvPr>
          <p:cNvPicPr>
            <a:picLocks noChangeAspect="1"/>
          </p:cNvPicPr>
          <p:nvPr/>
        </p:nvPicPr>
        <p:blipFill>
          <a:blip r:embed="rId4"/>
          <a:stretch>
            <a:fillRect/>
          </a:stretch>
        </p:blipFill>
        <p:spPr>
          <a:xfrm>
            <a:off x="4443727" y="1132903"/>
            <a:ext cx="4577431" cy="2911196"/>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5" name="Picture 4">
            <a:extLst>
              <a:ext uri="{FF2B5EF4-FFF2-40B4-BE49-F238E27FC236}">
                <a16:creationId xmlns:a16="http://schemas.microsoft.com/office/drawing/2014/main" id="{B7394923-34EF-844C-9912-0C07C88905B8}"/>
              </a:ext>
            </a:extLst>
          </p:cNvPr>
          <p:cNvPicPr>
            <a:picLocks noChangeAspect="1"/>
          </p:cNvPicPr>
          <p:nvPr/>
        </p:nvPicPr>
        <p:blipFill>
          <a:blip r:embed="rId3"/>
          <a:stretch>
            <a:fillRect/>
          </a:stretch>
        </p:blipFill>
        <p:spPr>
          <a:xfrm>
            <a:off x="217850" y="1271355"/>
            <a:ext cx="3741827" cy="2989161"/>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43CE87E0-3998-AA4A-BF30-7E293105F8C2}"/>
              </a:ext>
            </a:extLst>
          </p:cNvPr>
          <p:cNvPicPr>
            <a:picLocks noChangeAspect="1"/>
          </p:cNvPicPr>
          <p:nvPr/>
        </p:nvPicPr>
        <p:blipFill>
          <a:blip r:embed="rId4"/>
          <a:stretch>
            <a:fillRect/>
          </a:stretch>
        </p:blipFill>
        <p:spPr>
          <a:xfrm>
            <a:off x="4085613" y="1206945"/>
            <a:ext cx="4935545" cy="235929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6" name="Picture 5">
            <a:extLst>
              <a:ext uri="{FF2B5EF4-FFF2-40B4-BE49-F238E27FC236}">
                <a16:creationId xmlns:a16="http://schemas.microsoft.com/office/drawing/2014/main" id="{39CC9966-71F4-9148-BB7C-A0C82A284A14}"/>
              </a:ext>
            </a:extLst>
          </p:cNvPr>
          <p:cNvPicPr>
            <a:picLocks noChangeAspect="1"/>
          </p:cNvPicPr>
          <p:nvPr/>
        </p:nvPicPr>
        <p:blipFill>
          <a:blip r:embed="rId3"/>
          <a:stretch>
            <a:fillRect/>
          </a:stretch>
        </p:blipFill>
        <p:spPr>
          <a:xfrm>
            <a:off x="217850" y="1271355"/>
            <a:ext cx="3908235" cy="317474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C6D8735-F16C-3248-BD55-1E72EC1A7130}"/>
              </a:ext>
            </a:extLst>
          </p:cNvPr>
          <p:cNvPicPr>
            <a:picLocks noChangeAspect="1"/>
          </p:cNvPicPr>
          <p:nvPr/>
        </p:nvPicPr>
        <p:blipFill>
          <a:blip r:embed="rId4"/>
          <a:stretch>
            <a:fillRect/>
          </a:stretch>
        </p:blipFill>
        <p:spPr>
          <a:xfrm>
            <a:off x="4335900" y="207250"/>
            <a:ext cx="4666597" cy="4358061"/>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p:cNvPicPr>
            <a:picLocks noChangeAspect="1"/>
          </p:cNvPicPr>
          <p:nvPr/>
        </p:nvPicPr>
        <p:blipFill>
          <a:blip r:embed="rId3"/>
          <a:stretch>
            <a:fillRect/>
          </a:stretch>
        </p:blipFill>
        <p:spPr>
          <a:xfrm>
            <a:off x="8328316" y="0"/>
            <a:ext cx="815684" cy="815684"/>
          </a:xfrm>
          <a:prstGeom prst="rect">
            <a:avLst/>
          </a:prstGeom>
        </p:spPr>
      </p:pic>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3"/>
              </a:rPr>
              <a:t>thirdspacelearning.com/blog/category/for-parents/</a:t>
            </a:r>
            <a:r>
              <a:rPr lang="en-GB" dirty="0"/>
              <a:t> or register free for the Third Space Learning Maths Hub (</a:t>
            </a:r>
            <a:r>
              <a:rPr lang="en-GB" dirty="0">
                <a:hlinkClick r:id="rId4"/>
              </a:rPr>
              <a:t>mathshub.thirdspacelearning.com</a:t>
            </a:r>
            <a:r>
              <a:rPr lang="en-GB" dirty="0"/>
              <a:t>)</a:t>
            </a:r>
          </a:p>
        </p:txBody>
      </p:sp>
      <p:sp>
        <p:nvSpPr>
          <p:cNvPr id="4" name="Slide Number Placeholder 3">
            <a:extLst>
              <a:ext uri="{FF2B5EF4-FFF2-40B4-BE49-F238E27FC236}">
                <a16:creationId xmlns:a16="http://schemas.microsoft.com/office/drawing/2014/main" id="{1F469071-4B03-48FD-B6E0-2203FBB449B7}"/>
              </a:ext>
            </a:extLst>
          </p:cNvPr>
          <p:cNvSpPr>
            <a:spLocks noGrp="1"/>
          </p:cNvSpPr>
          <p:nvPr>
            <p:ph type="sldNum" idx="12"/>
          </p:nvPr>
        </p:nvSpPr>
        <p:spPr/>
        <p:txBody>
          <a:bodyPr/>
          <a:lstStyle/>
          <a:p>
            <a:fld id="{00000000-1234-1234-1234-123412341234}" type="slidenum">
              <a:rPr lang="en" smtClean="0"/>
              <a:pPr/>
              <a:t>24</a:t>
            </a:fld>
            <a:endParaRPr lang="en"/>
          </a:p>
        </p:txBody>
      </p:sp>
      <p:pic>
        <p:nvPicPr>
          <p:cNvPr id="5" name="Picture 4"/>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25</a:t>
            </a:fld>
            <a:endParaRPr lang="en"/>
          </a:p>
        </p:txBody>
      </p:sp>
      <p:pic>
        <p:nvPicPr>
          <p:cNvPr id="5" name="Picture 4"/>
          <p:cNvPicPr>
            <a:picLocks noChangeAspect="1"/>
          </p:cNvPicPr>
          <p:nvPr/>
        </p:nvPicPr>
        <p:blipFill>
          <a:blip r:embed="rId2"/>
          <a:stretch>
            <a:fillRect/>
          </a:stretch>
        </p:blipFill>
        <p:spPr>
          <a:xfrm>
            <a:off x="8328316" y="0"/>
            <a:ext cx="815684" cy="815684"/>
          </a:xfrm>
          <a:prstGeom prst="rect">
            <a:avLst/>
          </a:prstGeom>
        </p:spPr>
      </p:pic>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26</a:t>
            </a:fld>
            <a:endParaRPr lang="en"/>
          </a:p>
        </p:txBody>
      </p:sp>
      <p:pic>
        <p:nvPicPr>
          <p:cNvPr id="5" name="Picture 4"/>
          <p:cNvPicPr>
            <a:picLocks noChangeAspect="1"/>
          </p:cNvPicPr>
          <p:nvPr/>
        </p:nvPicPr>
        <p:blipFill>
          <a:blip r:embed="rId2"/>
          <a:stretch>
            <a:fillRect/>
          </a:stretch>
        </p:blipFill>
        <p:spPr>
          <a:xfrm>
            <a:off x="8328316" y="0"/>
            <a:ext cx="815684" cy="815684"/>
          </a:xfrm>
          <a:prstGeom prst="rect">
            <a:avLst/>
          </a:prstGeom>
        </p:spPr>
      </p:pic>
    </p:spTree>
    <p:extLst>
      <p:ext uri="{BB962C8B-B14F-4D97-AF65-F5344CB8AC3E}">
        <p14:creationId xmlns:p14="http://schemas.microsoft.com/office/powerpoint/2010/main" val="1354907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a:t>
            </a:r>
            <a:r>
              <a:rPr lang="en-GB" dirty="0" smtClean="0">
                <a:solidFill>
                  <a:srgbClr val="283593"/>
                </a:solidFill>
              </a:rPr>
              <a:t>us</a:t>
            </a:r>
            <a:endParaRPr lang="en-GB" dirty="0">
              <a:solidFill>
                <a:srgbClr val="283593"/>
              </a:solidFill>
            </a:endParaRP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pic>
        <p:nvPicPr>
          <p:cNvPr id="5" name="Picture 4"/>
          <p:cNvPicPr>
            <a:picLocks noChangeAspect="1"/>
          </p:cNvPicPr>
          <p:nvPr/>
        </p:nvPicPr>
        <p:blipFill>
          <a:blip r:embed="rId3"/>
          <a:stretch>
            <a:fillRect/>
          </a:stretch>
        </p:blipFill>
        <p:spPr>
          <a:xfrm>
            <a:off x="8328316" y="0"/>
            <a:ext cx="815684" cy="815684"/>
          </a:xfrm>
          <a:prstGeom prst="rect">
            <a:avLst/>
          </a:prstGeom>
        </p:spPr>
      </p:pic>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28</a:t>
            </a:fld>
            <a:endParaRPr lang="en"/>
          </a:p>
        </p:txBody>
      </p:sp>
      <p:pic>
        <p:nvPicPr>
          <p:cNvPr id="5" name="Picture 4"/>
          <p:cNvPicPr>
            <a:picLocks noChangeAspect="1"/>
          </p:cNvPicPr>
          <p:nvPr/>
        </p:nvPicPr>
        <p:blipFill>
          <a:blip r:embed="rId2"/>
          <a:stretch>
            <a:fillRect/>
          </a:stretch>
        </p:blipFill>
        <p:spPr>
          <a:xfrm>
            <a:off x="8328316" y="0"/>
            <a:ext cx="815684" cy="815684"/>
          </a:xfrm>
          <a:prstGeom prst="rect">
            <a:avLst/>
          </a:prstGeom>
        </p:spPr>
      </p:pic>
    </p:spTree>
    <p:extLst>
      <p:ext uri="{BB962C8B-B14F-4D97-AF65-F5344CB8AC3E}">
        <p14:creationId xmlns:p14="http://schemas.microsoft.com/office/powerpoint/2010/main" val="164356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
        <p:nvSpPr>
          <p:cNvPr id="6" name="TextBox 5"/>
          <p:cNvSpPr txBox="1"/>
          <p:nvPr/>
        </p:nvSpPr>
        <p:spPr>
          <a:xfrm>
            <a:off x="3426489" y="2049864"/>
            <a:ext cx="2502039" cy="707886"/>
          </a:xfrm>
          <a:prstGeom prst="rect">
            <a:avLst/>
          </a:prstGeom>
          <a:noFill/>
        </p:spPr>
        <p:txBody>
          <a:bodyPr wrap="square" rtlCol="0">
            <a:spAutoFit/>
          </a:bodyPr>
          <a:lstStyle/>
          <a:p>
            <a:r>
              <a:rPr lang="en-US" sz="4000" dirty="0" smtClean="0"/>
              <a:t>Questions</a:t>
            </a:r>
            <a:endParaRPr lang="en-GB" sz="4000" dirty="0"/>
          </a:p>
        </p:txBody>
      </p:sp>
      <p:pic>
        <p:nvPicPr>
          <p:cNvPr id="5" name="Picture 4"/>
          <p:cNvPicPr>
            <a:picLocks noChangeAspect="1"/>
          </p:cNvPicPr>
          <p:nvPr/>
        </p:nvPicPr>
        <p:blipFill>
          <a:blip r:embed="rId2"/>
          <a:stretch>
            <a:fillRect/>
          </a:stretch>
        </p:blipFill>
        <p:spPr>
          <a:xfrm>
            <a:off x="8328316" y="0"/>
            <a:ext cx="815684" cy="815684"/>
          </a:xfrm>
          <a:prstGeom prst="rect">
            <a:avLst/>
          </a:prstGeom>
        </p:spPr>
      </p:pic>
    </p:spTree>
    <p:extLst>
      <p:ext uri="{BB962C8B-B14F-4D97-AF65-F5344CB8AC3E}">
        <p14:creationId xmlns:p14="http://schemas.microsoft.com/office/powerpoint/2010/main" val="1792113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pic>
        <p:nvPicPr>
          <p:cNvPr id="5" name="Picture 4"/>
          <p:cNvPicPr>
            <a:picLocks noChangeAspect="1"/>
          </p:cNvPicPr>
          <p:nvPr/>
        </p:nvPicPr>
        <p:blipFill>
          <a:blip r:embed="rId3"/>
          <a:stretch>
            <a:fillRect/>
          </a:stretch>
        </p:blipFill>
        <p:spPr>
          <a:xfrm>
            <a:off x="8328316" y="0"/>
            <a:ext cx="815684" cy="815684"/>
          </a:xfrm>
          <a:prstGeom prst="rect">
            <a:avLst/>
          </a:prstGeom>
        </p:spPr>
      </p:pic>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id="{B1E5C3B9-0714-42EF-9E79-93F44F8F6E3B}"/>
              </a:ext>
            </a:extLst>
          </p:cNvPr>
          <p:cNvSpPr>
            <a:spLocks noGrp="1"/>
          </p:cNvSpPr>
          <p:nvPr>
            <p:ph type="sldNum" idx="12"/>
          </p:nvPr>
        </p:nvSpPr>
        <p:spPr/>
        <p:txBody>
          <a:bodyPr/>
          <a:lstStyle/>
          <a:p>
            <a:fld id="{00000000-1234-1234-1234-123412341234}" type="slidenum">
              <a:rPr lang="en" smtClean="0"/>
              <a:pPr/>
              <a:t>4</a:t>
            </a:fld>
            <a:endParaRPr lang="en"/>
          </a:p>
        </p:txBody>
      </p:sp>
      <p:pic>
        <p:nvPicPr>
          <p:cNvPr id="5" name="Picture 4"/>
          <p:cNvPicPr>
            <a:picLocks noChangeAspect="1"/>
          </p:cNvPicPr>
          <p:nvPr/>
        </p:nvPicPr>
        <p:blipFill>
          <a:blip r:embed="rId3"/>
          <a:stretch>
            <a:fillRect/>
          </a:stretch>
        </p:blipFill>
        <p:spPr>
          <a:xfrm>
            <a:off x="8328316" y="0"/>
            <a:ext cx="815684" cy="815684"/>
          </a:xfrm>
          <a:prstGeom prst="rect">
            <a:avLst/>
          </a:prstGeom>
        </p:spPr>
      </p:pic>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Grammar, Punctuation and Spelling: Monday </a:t>
            </a:r>
            <a:r>
              <a:rPr lang="en-GB" dirty="0" smtClean="0"/>
              <a:t>12</a:t>
            </a:r>
            <a:r>
              <a:rPr lang="en-GB" baseline="30000" dirty="0" smtClean="0"/>
              <a:t>th</a:t>
            </a:r>
            <a:r>
              <a:rPr lang="en-GB" dirty="0" smtClean="0"/>
              <a:t> May</a:t>
            </a:r>
            <a:endParaRPr lang="en-GB" dirty="0"/>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r>
              <a:rPr lang="en-GB" dirty="0" smtClean="0"/>
              <a:t>).</a:t>
            </a:r>
          </a:p>
          <a:p>
            <a:endParaRPr lang="en-GB" dirty="0" smtClean="0"/>
          </a:p>
          <a:p>
            <a:r>
              <a:rPr lang="en-GB" dirty="0" smtClean="0"/>
              <a:t>The tests total to 70 marks.</a:t>
            </a:r>
            <a:endParaRPr lang="en-GB" dirty="0"/>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5</a:t>
            </a:fld>
            <a:endParaRPr lang="en"/>
          </a:p>
        </p:txBody>
      </p:sp>
      <p:pic>
        <p:nvPicPr>
          <p:cNvPr id="5" name="Picture 4"/>
          <p:cNvPicPr>
            <a:picLocks noChangeAspect="1"/>
          </p:cNvPicPr>
          <p:nvPr/>
        </p:nvPicPr>
        <p:blipFill>
          <a:blip r:embed="rId3"/>
          <a:stretch>
            <a:fillRect/>
          </a:stretch>
        </p:blipFill>
        <p:spPr>
          <a:xfrm>
            <a:off x="8328316" y="0"/>
            <a:ext cx="815684" cy="815684"/>
          </a:xfrm>
          <a:prstGeom prst="rect">
            <a:avLst/>
          </a:prstGeom>
        </p:spPr>
      </p:pic>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pic>
        <p:nvPicPr>
          <p:cNvPr id="5" name="Picture 4"/>
          <p:cNvPicPr>
            <a:picLocks noChangeAspect="1"/>
          </p:cNvPicPr>
          <p:nvPr/>
        </p:nvPicPr>
        <p:blipFill>
          <a:blip r:embed="rId3"/>
          <a:stretch>
            <a:fillRect/>
          </a:stretch>
        </p:blipFill>
        <p:spPr>
          <a:xfrm>
            <a:off x="8328316" y="0"/>
            <a:ext cx="815684" cy="815684"/>
          </a:xfrm>
          <a:prstGeom prst="rect">
            <a:avLst/>
          </a:prstGeom>
        </p:spPr>
      </p:pic>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FE183-6C7D-7D4B-B282-F3A140811F5C}"/>
              </a:ext>
            </a:extLst>
          </p:cNvPr>
          <p:cNvPicPr>
            <a:picLocks noChangeAspect="1"/>
          </p:cNvPicPr>
          <p:nvPr/>
        </p:nvPicPr>
        <p:blipFill>
          <a:blip r:embed="rId3"/>
          <a:stretch>
            <a:fillRect/>
          </a:stretch>
        </p:blipFill>
        <p:spPr>
          <a:xfrm>
            <a:off x="950839" y="3663343"/>
            <a:ext cx="4609317" cy="117822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1A4C3DAF-2649-2946-8227-D6BFF3A947F5}"/>
              </a:ext>
            </a:extLst>
          </p:cNvPr>
          <p:cNvPicPr>
            <a:picLocks noChangeAspect="1"/>
          </p:cNvPicPr>
          <p:nvPr/>
        </p:nvPicPr>
        <p:blipFill>
          <a:blip r:embed="rId4"/>
          <a:stretch>
            <a:fillRect/>
          </a:stretch>
        </p:blipFill>
        <p:spPr>
          <a:xfrm>
            <a:off x="217850" y="1174079"/>
            <a:ext cx="4211735" cy="171324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45173D53-7A4E-464D-9D86-30147B3A989B}"/>
              </a:ext>
            </a:extLst>
          </p:cNvPr>
          <p:cNvPicPr>
            <a:picLocks noChangeAspect="1"/>
          </p:cNvPicPr>
          <p:nvPr/>
        </p:nvPicPr>
        <p:blipFill>
          <a:blip r:embed="rId5"/>
          <a:stretch>
            <a:fillRect/>
          </a:stretch>
        </p:blipFill>
        <p:spPr>
          <a:xfrm>
            <a:off x="4138341" y="2241157"/>
            <a:ext cx="4787809" cy="1178223"/>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5" name="Group 4">
            <a:extLst>
              <a:ext uri="{FF2B5EF4-FFF2-40B4-BE49-F238E27FC236}">
                <a16:creationId xmlns:a16="http://schemas.microsoft.com/office/drawing/2014/main" id="{32506F66-DA2B-4F27-8604-E2CE54DA20FA}"/>
              </a:ext>
            </a:extLst>
          </p:cNvPr>
          <p:cNvGrpSpPr/>
          <p:nvPr/>
        </p:nvGrpSpPr>
        <p:grpSpPr>
          <a:xfrm>
            <a:off x="1291522" y="2252181"/>
            <a:ext cx="4568102" cy="2745036"/>
            <a:chOff x="1291522" y="2252181"/>
            <a:chExt cx="4568102" cy="2745036"/>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2163482" y="2252181"/>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4223138" y="2696513"/>
              <a:ext cx="1636486"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Although, while</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1291522" y="4329216"/>
              <a:ext cx="3749859" cy="66800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400" dirty="0"/>
                <a:t>Over two thousand years ago, Britain was invaded by the Romans.</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5" name="Picture 4">
            <a:extLst>
              <a:ext uri="{FF2B5EF4-FFF2-40B4-BE49-F238E27FC236}">
                <a16:creationId xmlns:a16="http://schemas.microsoft.com/office/drawing/2014/main" id="{711C42A7-E2DA-5F4C-B374-CCD73F8E540F}"/>
              </a:ext>
            </a:extLst>
          </p:cNvPr>
          <p:cNvPicPr>
            <a:picLocks noChangeAspect="1"/>
          </p:cNvPicPr>
          <p:nvPr/>
        </p:nvPicPr>
        <p:blipFill>
          <a:blip r:embed="rId3"/>
          <a:stretch>
            <a:fillRect/>
          </a:stretch>
        </p:blipFill>
        <p:spPr>
          <a:xfrm>
            <a:off x="217850" y="1758463"/>
            <a:ext cx="4187508" cy="1857838"/>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68FB1DD0-C0A6-3948-92F2-B80038008155}"/>
              </a:ext>
            </a:extLst>
          </p:cNvPr>
          <p:cNvPicPr>
            <a:picLocks noChangeAspect="1"/>
          </p:cNvPicPr>
          <p:nvPr/>
        </p:nvPicPr>
        <p:blipFill>
          <a:blip r:embed="rId4"/>
          <a:stretch>
            <a:fillRect/>
          </a:stretch>
        </p:blipFill>
        <p:spPr>
          <a:xfrm>
            <a:off x="4989156" y="2348059"/>
            <a:ext cx="2722454" cy="2315158"/>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8328316" y="0"/>
            <a:ext cx="815684" cy="815684"/>
          </a:xfrm>
          <a:prstGeom prst="rect">
            <a:avLst/>
          </a:prstGeom>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a:t>
            </a:r>
            <a:r>
              <a:rPr lang="en-GB" dirty="0" smtClean="0"/>
              <a:t>13</a:t>
            </a:r>
            <a:r>
              <a:rPr lang="en-GB" baseline="30000" dirty="0" smtClean="0"/>
              <a:t>th</a:t>
            </a:r>
            <a:r>
              <a:rPr lang="en-GB" dirty="0" smtClean="0"/>
              <a:t> </a:t>
            </a:r>
            <a:r>
              <a:rPr lang="en-GB" dirty="0"/>
              <a:t>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r>
              <a:rPr lang="en-GB" dirty="0" smtClean="0"/>
              <a:t>The test has 50 marks.</a:t>
            </a:r>
            <a:endParaRPr lang="en-GB" dirty="0"/>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5" name="Picture 4"/>
          <p:cNvPicPr>
            <a:picLocks noChangeAspect="1"/>
          </p:cNvPicPr>
          <p:nvPr/>
        </p:nvPicPr>
        <p:blipFill>
          <a:blip r:embed="rId2"/>
          <a:stretch>
            <a:fillRect/>
          </a:stretch>
        </p:blipFill>
        <p:spPr>
          <a:xfrm>
            <a:off x="8328316" y="0"/>
            <a:ext cx="815684" cy="815684"/>
          </a:xfrm>
          <a:prstGeom prst="rect">
            <a:avLst/>
          </a:prstGeom>
        </p:spPr>
      </p:pic>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2898</Words>
  <Application>Microsoft Office PowerPoint</Application>
  <PresentationFormat>On-screen Show (16:9)</PresentationFormat>
  <Paragraphs>285</Paragraphs>
  <Slides>29</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Cambria Math</vt:lpstr>
      <vt:lpstr>Arial</vt:lpstr>
      <vt:lpstr>Nunito</vt:lpstr>
      <vt:lpstr>Nunito Sans SemiBold</vt:lpstr>
      <vt:lpstr>Nunito Sans Light</vt:lpstr>
      <vt:lpstr>Wingdings</vt:lpstr>
      <vt:lpstr>TSL</vt:lpstr>
      <vt:lpstr>  Year 6 SATs 2025 Presentation for Parents, Carers &amp; Guardians</vt:lpstr>
      <vt:lpstr>What are the SATs? </vt:lpstr>
      <vt:lpstr>When and how the SATs are completed</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Paul Tatum</dc:creator>
  <cp:lastModifiedBy>Katherine Pain</cp:lastModifiedBy>
  <cp:revision>20</cp:revision>
  <cp:lastPrinted>2024-04-22T07:10:24Z</cp:lastPrinted>
  <dcterms:modified xsi:type="dcterms:W3CDTF">2024-09-15T18:20:09Z</dcterms:modified>
</cp:coreProperties>
</file>