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59" autoAdjust="0"/>
    <p:restoredTop sz="90455" autoAdjust="0"/>
  </p:normalViewPr>
  <p:slideViewPr>
    <p:cSldViewPr snapToGrid="0">
      <p:cViewPr varScale="1">
        <p:scale>
          <a:sx n="67" d="100"/>
          <a:sy n="67" d="100"/>
        </p:scale>
        <p:origin x="112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6DA31E8-AA68-4016-899E-62028CD16E38}" type="datetimeFigureOut">
              <a:rPr lang="en-US" smtClean="0"/>
              <a:t>2/7/2025</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A00C505-B646-40BB-84F3-90F2BD4D159C}" type="slidenum">
              <a:rPr lang="en-US" smtClean="0"/>
              <a:t>‹#›</a:t>
            </a:fld>
            <a:endParaRPr lang="en-US"/>
          </a:p>
        </p:txBody>
      </p:sp>
    </p:spTree>
    <p:extLst>
      <p:ext uri="{BB962C8B-B14F-4D97-AF65-F5344CB8AC3E}">
        <p14:creationId xmlns:p14="http://schemas.microsoft.com/office/powerpoint/2010/main" val="398941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00C505-B646-40BB-84F3-90F2BD4D159C}" type="slidenum">
              <a:rPr lang="en-US" smtClean="0"/>
              <a:t>1</a:t>
            </a:fld>
            <a:endParaRPr lang="en-US"/>
          </a:p>
        </p:txBody>
      </p:sp>
    </p:spTree>
    <p:extLst>
      <p:ext uri="{BB962C8B-B14F-4D97-AF65-F5344CB8AC3E}">
        <p14:creationId xmlns:p14="http://schemas.microsoft.com/office/powerpoint/2010/main" val="3161345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AEC998-448D-4D83-B0AA-11F6B39E5A62}"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84408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60239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280672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AEC998-448D-4D83-B0AA-11F6B39E5A62}"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3096613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AEC998-448D-4D83-B0AA-11F6B39E5A62}" type="datetimeFigureOut">
              <a:rPr lang="en-US" smtClean="0"/>
              <a:t>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715526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EC998-448D-4D83-B0AA-11F6B39E5A62}"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33224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AEC998-448D-4D83-B0AA-11F6B39E5A62}" type="datetimeFigureOut">
              <a:rPr lang="en-US" smtClean="0"/>
              <a:t>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3174191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AEC998-448D-4D83-B0AA-11F6B39E5A62}" type="datetimeFigureOut">
              <a:rPr lang="en-US" smtClean="0"/>
              <a:t>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706014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EC998-448D-4D83-B0AA-11F6B39E5A62}" type="datetimeFigureOut">
              <a:rPr lang="en-US" smtClean="0"/>
              <a:t>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17036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36330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AEC998-448D-4D83-B0AA-11F6B39E5A62}" type="datetimeFigureOut">
              <a:rPr lang="en-US" smtClean="0"/>
              <a:t>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ABC45-F3FD-48DA-8247-3F433F4FE105}" type="slidenum">
              <a:rPr lang="en-US" smtClean="0"/>
              <a:t>‹#›</a:t>
            </a:fld>
            <a:endParaRPr lang="en-US"/>
          </a:p>
        </p:txBody>
      </p:sp>
    </p:spTree>
    <p:extLst>
      <p:ext uri="{BB962C8B-B14F-4D97-AF65-F5344CB8AC3E}">
        <p14:creationId xmlns:p14="http://schemas.microsoft.com/office/powerpoint/2010/main" val="27629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EC998-448D-4D83-B0AA-11F6B39E5A62}" type="datetimeFigureOut">
              <a:rPr lang="en-US" smtClean="0"/>
              <a:t>2/7/2025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ABC45-F3FD-48DA-8247-3F433F4FE105}" type="slidenum">
              <a:rPr lang="en-US" smtClean="0"/>
              <a:t>‹#›</a:t>
            </a:fld>
            <a:endParaRPr lang="en-US"/>
          </a:p>
        </p:txBody>
      </p:sp>
    </p:spTree>
    <p:extLst>
      <p:ext uri="{BB962C8B-B14F-4D97-AF65-F5344CB8AC3E}">
        <p14:creationId xmlns:p14="http://schemas.microsoft.com/office/powerpoint/2010/main" val="351713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61313220"/>
              </p:ext>
            </p:extLst>
          </p:nvPr>
        </p:nvGraphicFramePr>
        <p:xfrm>
          <a:off x="239913" y="1031158"/>
          <a:ext cx="4405892" cy="5655141"/>
        </p:xfrm>
        <a:graphic>
          <a:graphicData uri="http://schemas.openxmlformats.org/drawingml/2006/table">
            <a:tbl>
              <a:tblPr firstRow="1" bandRow="1">
                <a:tableStyleId>{5C22544A-7EE6-4342-B048-85BDC9FD1C3A}</a:tableStyleId>
              </a:tblPr>
              <a:tblGrid>
                <a:gridCol w="1506575">
                  <a:extLst>
                    <a:ext uri="{9D8B030D-6E8A-4147-A177-3AD203B41FA5}">
                      <a16:colId xmlns:a16="http://schemas.microsoft.com/office/drawing/2014/main" xmlns="" val="20000"/>
                    </a:ext>
                  </a:extLst>
                </a:gridCol>
                <a:gridCol w="2899317">
                  <a:extLst>
                    <a:ext uri="{9D8B030D-6E8A-4147-A177-3AD203B41FA5}">
                      <a16:colId xmlns:a16="http://schemas.microsoft.com/office/drawing/2014/main" xmlns="" val="20001"/>
                    </a:ext>
                  </a:extLst>
                </a:gridCol>
              </a:tblGrid>
              <a:tr h="412393">
                <a:tc gridSpan="2">
                  <a:txBody>
                    <a:bodyPr/>
                    <a:lstStyle/>
                    <a:p>
                      <a:pPr algn="ctr"/>
                      <a:r>
                        <a:rPr lang="en-GB" sz="1400" b="1" dirty="0">
                          <a:solidFill>
                            <a:schemeClr val="tx1"/>
                          </a:solidFill>
                          <a:latin typeface="XCCW Joined 1a" panose="03050602040000000000" pitchFamily="66" charset="0"/>
                        </a:rPr>
                        <a:t>Subject Specific Vocabulary</a:t>
                      </a:r>
                      <a:endParaRPr lang="en-US" sz="1400" b="1" dirty="0">
                        <a:solidFill>
                          <a:schemeClr val="tx1"/>
                        </a:solidFill>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256728">
                <a:tc>
                  <a:txBody>
                    <a:bodyPr/>
                    <a:lstStyle/>
                    <a:p>
                      <a:r>
                        <a:rPr lang="en-US" sz="1200" dirty="0" smtClean="0">
                          <a:latin typeface="XCCW Joined 1a" panose="03050602040000000000" pitchFamily="66" charset="0"/>
                        </a:rPr>
                        <a:t>Gospel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latin typeface="XCCW Joined 1a" panose="03050602040000000000" pitchFamily="66" charset="0"/>
                        </a:rPr>
                        <a:t>The Gospels give accounts of Jesus’ death and resurrection. They are found in the New Testament (Matthew, Mark, Luke and John).</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665853">
                <a:tc>
                  <a:txBody>
                    <a:bodyPr/>
                    <a:lstStyle/>
                    <a:p>
                      <a:r>
                        <a:rPr lang="en-US" sz="1200" dirty="0" smtClean="0">
                          <a:latin typeface="XCCW Joined 1a" panose="03050602040000000000" pitchFamily="66" charset="0"/>
                        </a:rPr>
                        <a:t>Resurrection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latin typeface="XCCW Joined 1a" panose="03050602040000000000" pitchFamily="66" charset="0"/>
                        </a:rPr>
                        <a:t>The rising of Jesus from the dead.</a:t>
                      </a:r>
                      <a:endParaRPr lang="en-US" sz="1200" dirty="0" smtClean="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665853">
                <a:tc>
                  <a:txBody>
                    <a:bodyPr/>
                    <a:lstStyle/>
                    <a:p>
                      <a:r>
                        <a:rPr lang="en-US" sz="1200" dirty="0" smtClean="0">
                          <a:latin typeface="XCCW Joined 1a" panose="03050602040000000000" pitchFamily="66" charset="0"/>
                        </a:rPr>
                        <a:t>Sin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latin typeface="XCCW Joined 1a" panose="03050602040000000000" pitchFamily="66" charset="0"/>
                        </a:rPr>
                        <a:t>Purposely disobeying the rules of God. </a:t>
                      </a:r>
                      <a:endParaRPr lang="en-US" sz="1200" dirty="0" smtClean="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08959884"/>
                  </a:ext>
                </a:extLst>
              </a:tr>
              <a:tr h="501989">
                <a:tc>
                  <a:txBody>
                    <a:bodyPr/>
                    <a:lstStyle/>
                    <a:p>
                      <a:r>
                        <a:rPr lang="en-US" sz="1200" dirty="0" smtClean="0">
                          <a:latin typeface="XCCW Joined 1a" panose="03050602040000000000" pitchFamily="66" charset="0"/>
                        </a:rPr>
                        <a:t>Disciples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latin typeface="XCCW Joined 1a" panose="03050602040000000000" pitchFamily="66" charset="0"/>
                        </a:rPr>
                        <a:t>Followers of Jesus.</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256728">
                <a:tc>
                  <a:txBody>
                    <a:bodyPr/>
                    <a:lstStyle/>
                    <a:p>
                      <a:r>
                        <a:rPr lang="en-US" sz="1200" dirty="0" smtClean="0">
                          <a:latin typeface="XCCW Joined 1a" panose="03050602040000000000" pitchFamily="66" charset="0"/>
                        </a:rPr>
                        <a:t>Salvation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latin typeface="XCCW Joined 1a" panose="03050602040000000000" pitchFamily="66" charset="0"/>
                        </a:rPr>
                        <a:t>The saving of human beings from sin and its consequences, which include death and separation from God by Christ's death and resurrection.</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665853">
                <a:tc>
                  <a:txBody>
                    <a:bodyPr/>
                    <a:lstStyle/>
                    <a:p>
                      <a:r>
                        <a:rPr lang="en-US" sz="1200" dirty="0" smtClean="0">
                          <a:latin typeface="XCCW Joined 1a" panose="03050602040000000000" pitchFamily="66" charset="0"/>
                        </a:rPr>
                        <a:t>Reconciliation</a:t>
                      </a:r>
                      <a:r>
                        <a:rPr lang="en-US" sz="1200" baseline="0" dirty="0" smtClean="0">
                          <a:latin typeface="XCCW Joined 1a" panose="03050602040000000000" pitchFamily="66" charset="0"/>
                        </a:rPr>
                        <a:t>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latin typeface="XCCW Joined 1a" panose="03050602040000000000" pitchFamily="66" charset="0"/>
                        </a:rPr>
                        <a:t>Forgiveness</a:t>
                      </a:r>
                      <a:r>
                        <a:rPr lang="en-US" sz="1200" baseline="0" dirty="0" smtClean="0">
                          <a:latin typeface="XCCW Joined 1a" panose="03050602040000000000" pitchFamily="66" charset="0"/>
                        </a:rPr>
                        <a:t> and to be at peace. </a:t>
                      </a:r>
                      <a:endParaRPr lang="en-US" sz="1200" dirty="0">
                        <a:latin typeface="XCCW Joined 1a" panose="03050602040000000000"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
        <p:nvSpPr>
          <p:cNvPr id="5" name="TextBox 4"/>
          <p:cNvSpPr txBox="1"/>
          <p:nvPr/>
        </p:nvSpPr>
        <p:spPr>
          <a:xfrm>
            <a:off x="195825" y="219799"/>
            <a:ext cx="11859346" cy="523220"/>
          </a:xfrm>
          <a:prstGeom prst="rect">
            <a:avLst/>
          </a:prstGeom>
          <a:noFill/>
        </p:spPr>
        <p:txBody>
          <a:bodyPr wrap="square" rtlCol="0">
            <a:spAutoFit/>
          </a:bodyPr>
          <a:lstStyle/>
          <a:p>
            <a:pPr algn="ctr"/>
            <a:r>
              <a:rPr lang="en-GB" sz="2800" dirty="0">
                <a:latin typeface="XCCW Joined 1a" panose="03050602040000000000" pitchFamily="66" charset="0"/>
              </a:rPr>
              <a:t>Year 6 Knowledge </a:t>
            </a:r>
            <a:r>
              <a:rPr lang="en-GB" sz="2800" dirty="0" smtClean="0">
                <a:latin typeface="XCCW Joined 1a" panose="03050602040000000000" pitchFamily="66" charset="0"/>
              </a:rPr>
              <a:t>Mat: Christianity – resurrection </a:t>
            </a:r>
            <a:endParaRPr lang="en-US" sz="2800" dirty="0">
              <a:latin typeface="XCCW Joined 1a" panose="03050602040000000000" pitchFamily="66" charset="0"/>
            </a:endParaRPr>
          </a:p>
        </p:txBody>
      </p:sp>
      <p:sp>
        <p:nvSpPr>
          <p:cNvPr id="14" name="AutoShape 2" descr="Image result for cubs scouts"/>
          <p:cNvSpPr>
            <a:spLocks noChangeAspect="1" noChangeArrowheads="1"/>
          </p:cNvSpPr>
          <p:nvPr/>
        </p:nvSpPr>
        <p:spPr bwMode="auto">
          <a:xfrm>
            <a:off x="729732" y="-931273"/>
            <a:ext cx="1779551" cy="177955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Box 2"/>
          <p:cNvSpPr txBox="1"/>
          <p:nvPr/>
        </p:nvSpPr>
        <p:spPr>
          <a:xfrm>
            <a:off x="4849995" y="1106006"/>
            <a:ext cx="3828711" cy="1754326"/>
          </a:xfrm>
          <a:prstGeom prst="rect">
            <a:avLst/>
          </a:prstGeom>
          <a:noFill/>
          <a:ln w="28575">
            <a:noFill/>
          </a:ln>
        </p:spPr>
        <p:txBody>
          <a:bodyPr wrap="square" rtlCol="0">
            <a:spAutoFit/>
          </a:bodyPr>
          <a:lstStyle/>
          <a:p>
            <a:r>
              <a:rPr lang="en-GB" sz="1200" dirty="0">
                <a:latin typeface="XCCW Joined 1a" panose="03050602040000000000" pitchFamily="66" charset="0"/>
              </a:rPr>
              <a:t>Christians believe Jesus willingly gave up his own life in order to take on the punishment for all sin, for all people. Because of sin, people need to be saved and Jesus brings salvation. </a:t>
            </a:r>
          </a:p>
          <a:p>
            <a:endParaRPr lang="en-GB" sz="1200" dirty="0" smtClean="0">
              <a:latin typeface="XCCW Joined 1a" panose="03050602040000000000" pitchFamily="66" charset="0"/>
            </a:endParaRPr>
          </a:p>
          <a:p>
            <a:r>
              <a:rPr lang="en-GB" sz="1200" dirty="0" smtClean="0">
                <a:latin typeface="XCCW Joined 1a" panose="03050602040000000000" pitchFamily="66" charset="0"/>
              </a:rPr>
              <a:t>This </a:t>
            </a:r>
            <a:r>
              <a:rPr lang="en-GB" sz="1200" dirty="0">
                <a:latin typeface="XCCW Joined 1a" panose="03050602040000000000" pitchFamily="66" charset="0"/>
              </a:rPr>
              <a:t>belief gives Christians hope for life with God, starting now and continuing in a new life (</a:t>
            </a:r>
            <a:r>
              <a:rPr lang="en-GB" sz="1200" dirty="0" smtClean="0">
                <a:latin typeface="XCCW Joined 1a" panose="03050602040000000000" pitchFamily="66" charset="0"/>
              </a:rPr>
              <a:t>heaven).</a:t>
            </a:r>
            <a:endParaRPr lang="en-GB" sz="1200" dirty="0">
              <a:latin typeface="XCCW Joined 1a" panose="03050602040000000000" pitchFamily="66" charset="0"/>
            </a:endParaRPr>
          </a:p>
        </p:txBody>
      </p:sp>
      <p:sp>
        <p:nvSpPr>
          <p:cNvPr id="6" name="TextBox 5"/>
          <p:cNvSpPr txBox="1"/>
          <p:nvPr/>
        </p:nvSpPr>
        <p:spPr>
          <a:xfrm>
            <a:off x="9010184" y="2924906"/>
            <a:ext cx="2888166" cy="1754326"/>
          </a:xfrm>
          <a:prstGeom prst="rect">
            <a:avLst/>
          </a:prstGeom>
          <a:noFill/>
          <a:ln w="28575">
            <a:noFill/>
          </a:ln>
        </p:spPr>
        <p:txBody>
          <a:bodyPr wrap="square" rtlCol="0">
            <a:spAutoFit/>
          </a:bodyPr>
          <a:lstStyle/>
          <a:p>
            <a:r>
              <a:rPr lang="en-GB" sz="1200" dirty="0" smtClean="0">
                <a:latin typeface="XCCW Joined 1a" panose="03050602040000000000" pitchFamily="66" charset="0"/>
              </a:rPr>
              <a:t>Many </a:t>
            </a:r>
            <a:r>
              <a:rPr lang="en-GB" sz="1200" dirty="0">
                <a:latin typeface="XCCW Joined 1a" panose="03050602040000000000" pitchFamily="66" charset="0"/>
              </a:rPr>
              <a:t>Christians say that a belief in the resurrection of Jesus, and therefore that death is not the end, leads to hope. </a:t>
            </a:r>
            <a:endParaRPr lang="en-GB" sz="1200" dirty="0" smtClean="0">
              <a:latin typeface="XCCW Joined 1a" panose="03050602040000000000" pitchFamily="66" charset="0"/>
            </a:endParaRPr>
          </a:p>
          <a:p>
            <a:endParaRPr lang="en-GB" sz="1200" dirty="0">
              <a:latin typeface="XCCW Joined 1a" panose="03050602040000000000" pitchFamily="66" charset="0"/>
            </a:endParaRPr>
          </a:p>
          <a:p>
            <a:r>
              <a:rPr lang="en-GB" sz="1200" dirty="0" smtClean="0">
                <a:latin typeface="XCCW Joined 1a" panose="03050602040000000000" pitchFamily="66" charset="0"/>
              </a:rPr>
              <a:t>Jesus</a:t>
            </a:r>
            <a:r>
              <a:rPr lang="en-GB" sz="1200" dirty="0">
                <a:latin typeface="XCCW Joined 1a" panose="03050602040000000000" pitchFamily="66" charset="0"/>
              </a:rPr>
              <a:t>’ resurrection means that Christians have hope of a life after death. </a:t>
            </a:r>
          </a:p>
        </p:txBody>
      </p:sp>
      <p:pic>
        <p:nvPicPr>
          <p:cNvPr id="1026" name="Picture 2" descr="File:The-Last-Supper-Restored-Da-Vinci 32x16.jpg - Wikimedia Comm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9995" y="4168065"/>
            <a:ext cx="3822186" cy="191109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rrection Part II: Was the Tomb Empty? - First Churches of Northampton,  M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10184" y="1031161"/>
            <a:ext cx="2888165" cy="182917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849995" y="6179556"/>
            <a:ext cx="3822186" cy="276999"/>
          </a:xfrm>
          <a:prstGeom prst="rect">
            <a:avLst/>
          </a:prstGeom>
          <a:noFill/>
          <a:ln w="28575">
            <a:noFill/>
          </a:ln>
        </p:spPr>
        <p:txBody>
          <a:bodyPr wrap="square" rtlCol="0">
            <a:spAutoFit/>
          </a:bodyPr>
          <a:lstStyle/>
          <a:p>
            <a:pPr algn="ctr"/>
            <a:r>
              <a:rPr lang="en-GB" sz="1200" dirty="0" smtClean="0">
                <a:latin typeface="XCCW Joined 1a" panose="03050602040000000000" pitchFamily="66" charset="0"/>
              </a:rPr>
              <a:t>Representation of the Last Supper</a:t>
            </a:r>
            <a:endParaRPr lang="en-GB" sz="1200" dirty="0">
              <a:latin typeface="XCCW Joined 1a" panose="03050602040000000000" pitchFamily="66" charset="0"/>
            </a:endParaRPr>
          </a:p>
        </p:txBody>
      </p:sp>
      <p:pic>
        <p:nvPicPr>
          <p:cNvPr id="1030" name="Picture 6" descr="Four Theories that Try to Explain Away Christ&amp;#39;s Resurrection – and Why They  Don&amp;#39;t Add Up | CBN New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10184" y="5127527"/>
            <a:ext cx="2888165" cy="162459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4843470" y="3441250"/>
            <a:ext cx="3822186" cy="461665"/>
          </a:xfrm>
          <a:prstGeom prst="rect">
            <a:avLst/>
          </a:prstGeom>
          <a:noFill/>
          <a:ln w="28575">
            <a:noFill/>
          </a:ln>
        </p:spPr>
        <p:txBody>
          <a:bodyPr wrap="square" rtlCol="0">
            <a:spAutoFit/>
          </a:bodyPr>
          <a:lstStyle/>
          <a:p>
            <a:r>
              <a:rPr lang="en-GB" sz="1200" dirty="0" smtClean="0">
                <a:latin typeface="XCCW Joined 1a" panose="03050602040000000000" pitchFamily="66" charset="0"/>
              </a:rPr>
              <a:t>The Gospels present a number of eye-witnesses to the resurrection. </a:t>
            </a:r>
            <a:endParaRPr lang="en-GB" sz="1200" dirty="0">
              <a:latin typeface="XCCW Joined 1a" panose="03050602040000000000" pitchFamily="66" charset="0"/>
            </a:endParaRPr>
          </a:p>
        </p:txBody>
      </p:sp>
    </p:spTree>
    <p:extLst>
      <p:ext uri="{BB962C8B-B14F-4D97-AF65-F5344CB8AC3E}">
        <p14:creationId xmlns:p14="http://schemas.microsoft.com/office/powerpoint/2010/main" val="2964231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209</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XCCW Joined 1a</vt:lpstr>
      <vt:lpstr>Office Theme</vt:lpstr>
      <vt:lpstr>PowerPoint Presentation</vt:lpstr>
    </vt:vector>
  </TitlesOfParts>
  <Company>College Town Juniors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Cross</dc:creator>
  <cp:lastModifiedBy>Vicky Shay</cp:lastModifiedBy>
  <cp:revision>31</cp:revision>
  <cp:lastPrinted>2019-07-04T08:20:01Z</cp:lastPrinted>
  <dcterms:created xsi:type="dcterms:W3CDTF">2019-07-01T10:01:22Z</dcterms:created>
  <dcterms:modified xsi:type="dcterms:W3CDTF">2025-02-07T14:59:27Z</dcterms:modified>
</cp:coreProperties>
</file>