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8" r:id="rId2"/>
    <p:sldId id="256" r:id="rId3"/>
    <p:sldId id="271" r:id="rId4"/>
    <p:sldId id="272" r:id="rId5"/>
    <p:sldId id="273" r:id="rId6"/>
    <p:sldId id="274" r:id="rId7"/>
    <p:sldId id="275" r:id="rId8"/>
    <p:sldId id="257" r:id="rId9"/>
    <p:sldId id="259" r:id="rId10"/>
    <p:sldId id="260" r:id="rId11"/>
    <p:sldId id="268" r:id="rId12"/>
    <p:sldId id="267" r:id="rId13"/>
    <p:sldId id="269" r:id="rId14"/>
    <p:sldId id="270" r:id="rId15"/>
    <p:sldId id="266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29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52D248-ED28-4AAD-A973-96D91730F155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EBFA9B-5A2B-4708-860F-3CE6B0F123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73603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  <a:cs typeface="Arial" panose="020B0604020202020204" pitchFamily="34" charset="0"/>
              </a:defRPr>
            </a:lvl9pPr>
          </a:lstStyle>
          <a:p>
            <a:fld id="{1648B438-B621-4C80-842A-04E98F1B4992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34562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  <a:cs typeface="Arial" panose="020B0604020202020204" pitchFamily="34" charset="0"/>
              </a:defRPr>
            </a:lvl9pPr>
          </a:lstStyle>
          <a:p>
            <a:fld id="{691EFBF9-CCCF-4279-A16F-9523A54B987F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20966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  <a:cs typeface="Arial" panose="020B0604020202020204" pitchFamily="34" charset="0"/>
              </a:defRPr>
            </a:lvl9pPr>
          </a:lstStyle>
          <a:p>
            <a:fld id="{E8DD4E05-09E4-4675-8B4B-1875E8E9BB31}" type="slidenum">
              <a:rPr lang="en-US" altLang="en-US" smtClean="0"/>
              <a:pPr/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36245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54E9A-695F-4A2A-9D79-76277DFB201B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62548-B952-4C2E-8565-7095146756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0101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54E9A-695F-4A2A-9D79-76277DFB201B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62548-B952-4C2E-8565-7095146756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7886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54E9A-695F-4A2A-9D79-76277DFB201B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62548-B952-4C2E-8565-7095146756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703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54E9A-695F-4A2A-9D79-76277DFB201B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62548-B952-4C2E-8565-7095146756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1122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54E9A-695F-4A2A-9D79-76277DFB201B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62548-B952-4C2E-8565-7095146756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5625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54E9A-695F-4A2A-9D79-76277DFB201B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62548-B952-4C2E-8565-7095146756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1582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54E9A-695F-4A2A-9D79-76277DFB201B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62548-B952-4C2E-8565-7095146756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8453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54E9A-695F-4A2A-9D79-76277DFB201B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62548-B952-4C2E-8565-7095146756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1506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54E9A-695F-4A2A-9D79-76277DFB201B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62548-B952-4C2E-8565-7095146756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1563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54E9A-695F-4A2A-9D79-76277DFB201B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62548-B952-4C2E-8565-7095146756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2818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54E9A-695F-4A2A-9D79-76277DFB201B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62548-B952-4C2E-8565-7095146756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890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C54E9A-695F-4A2A-9D79-76277DFB201B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C62548-B952-4C2E-8565-7095146756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1808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tmp"/><Relationship Id="rId4" Type="http://schemas.openxmlformats.org/officeDocument/2006/relationships/image" Target="../media/image9.tm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tm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75512" y="3047996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GB" u="sng" dirty="0">
                <a:latin typeface="XCCW Joined 1a" panose="03050602040000000000" pitchFamily="66" charset="0"/>
              </a:rPr>
              <a:t>Welcome to Year 6</a:t>
            </a:r>
            <a:br>
              <a:rPr lang="en-GB" u="sng" dirty="0">
                <a:latin typeface="XCCW Joined 1a" panose="03050602040000000000" pitchFamily="66" charset="0"/>
              </a:rPr>
            </a:br>
            <a:r>
              <a:rPr lang="en-GB" sz="4900" u="sng" dirty="0">
                <a:solidFill>
                  <a:srgbClr val="FF0000"/>
                </a:solidFill>
                <a:latin typeface="XCCW Joined 1a" panose="03050602040000000000" pitchFamily="66" charset="0"/>
              </a:rPr>
              <a:t>Red Kites</a:t>
            </a:r>
            <a:br>
              <a:rPr lang="en-GB" sz="4900" u="sng" dirty="0">
                <a:solidFill>
                  <a:srgbClr val="FF0000"/>
                </a:solidFill>
                <a:latin typeface="XCCW Joined 1a" panose="03050602040000000000" pitchFamily="66" charset="0"/>
              </a:rPr>
            </a:br>
            <a:br>
              <a:rPr lang="en-GB" sz="4900" u="sng" dirty="0">
                <a:solidFill>
                  <a:srgbClr val="FF0000"/>
                </a:solidFill>
                <a:latin typeface="XCCW Joined 1a" panose="03050602040000000000" pitchFamily="66" charset="0"/>
              </a:rPr>
            </a:br>
            <a:r>
              <a:rPr lang="en-GB" sz="4900" dirty="0">
                <a:latin typeface="XCCW Joined 1a" panose="03050602040000000000" pitchFamily="66" charset="0"/>
              </a:rPr>
              <a:t>Mrs Shay, </a:t>
            </a:r>
            <a:br>
              <a:rPr lang="en-GB" sz="4900" dirty="0">
                <a:latin typeface="XCCW Joined 1a" panose="03050602040000000000" pitchFamily="66" charset="0"/>
              </a:rPr>
            </a:br>
            <a:r>
              <a:rPr lang="en-GB" sz="4900" dirty="0">
                <a:latin typeface="XCCW Joined 1a" panose="03050602040000000000" pitchFamily="66" charset="0"/>
              </a:rPr>
              <a:t>Mrs Gordon-Jones, </a:t>
            </a:r>
            <a:br>
              <a:rPr lang="en-GB" sz="4900" dirty="0">
                <a:latin typeface="XCCW Joined 1a" panose="03050602040000000000" pitchFamily="66" charset="0"/>
              </a:rPr>
            </a:br>
            <a:r>
              <a:rPr lang="en-GB" sz="4900" dirty="0">
                <a:latin typeface="XCCW Joined 1a" panose="03050602040000000000" pitchFamily="66" charset="0"/>
              </a:rPr>
              <a:t>Mrs Newcomb and</a:t>
            </a:r>
            <a:br>
              <a:rPr lang="en-GB" sz="4900" dirty="0">
                <a:latin typeface="XCCW Joined 1a" panose="03050602040000000000" pitchFamily="66" charset="0"/>
              </a:rPr>
            </a:br>
            <a:r>
              <a:rPr lang="en-GB" sz="4900" dirty="0">
                <a:latin typeface="XCCW Joined 1a" panose="03050602040000000000" pitchFamily="66" charset="0"/>
              </a:rPr>
              <a:t>Mrs Mitchell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186" y="4670016"/>
            <a:ext cx="2850532" cy="1900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269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5952" y="149855"/>
            <a:ext cx="3490273" cy="258391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7595" y="473825"/>
            <a:ext cx="34934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u="sng" dirty="0">
                <a:latin typeface="XCCW Joined 1a" panose="03050602040000000000" pitchFamily="66" charset="0"/>
              </a:rPr>
              <a:t>Science</a:t>
            </a:r>
          </a:p>
          <a:p>
            <a:r>
              <a:rPr lang="en-GB" sz="2000" dirty="0">
                <a:latin typeface="XCCW Joined 1a" panose="03050602040000000000" pitchFamily="66" charset="0"/>
              </a:rPr>
              <a:t>Living things</a:t>
            </a:r>
          </a:p>
          <a:p>
            <a:r>
              <a:rPr lang="en-GB" sz="2000" dirty="0">
                <a:latin typeface="XCCW Joined 1a" panose="03050602040000000000" pitchFamily="66" charset="0"/>
              </a:rPr>
              <a:t>Electricity </a:t>
            </a:r>
          </a:p>
          <a:p>
            <a:r>
              <a:rPr lang="en-GB" sz="2000" dirty="0">
                <a:latin typeface="XCCW Joined 1a" panose="03050602040000000000" pitchFamily="66" charset="0"/>
              </a:rPr>
              <a:t>Animals</a:t>
            </a:r>
          </a:p>
          <a:p>
            <a:r>
              <a:rPr lang="en-GB" sz="2000" dirty="0">
                <a:latin typeface="XCCW Joined 1a" panose="03050602040000000000" pitchFamily="66" charset="0"/>
              </a:rPr>
              <a:t>Evolution</a:t>
            </a:r>
          </a:p>
          <a:p>
            <a:r>
              <a:rPr lang="en-GB" sz="2000" dirty="0">
                <a:latin typeface="XCCW Joined 1a" panose="03050602040000000000" pitchFamily="66" charset="0"/>
              </a:rPr>
              <a:t>Light and Shadow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859" y="3595164"/>
            <a:ext cx="3989722" cy="174823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66980" y="5198248"/>
            <a:ext cx="34934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u="sng" dirty="0">
                <a:latin typeface="XCCW Joined 1a" panose="03050602040000000000" pitchFamily="66" charset="0"/>
              </a:rPr>
              <a:t>History </a:t>
            </a:r>
            <a:endParaRPr lang="en-GB" sz="2000" dirty="0">
              <a:latin typeface="XCCW Joined 1a" panose="03050602040000000000" pitchFamily="66" charset="0"/>
            </a:endParaRPr>
          </a:p>
          <a:p>
            <a:r>
              <a:rPr lang="en-GB" sz="2000" dirty="0">
                <a:latin typeface="XCCW Joined 1a" panose="03050602040000000000" pitchFamily="66" charset="0"/>
              </a:rPr>
              <a:t>World War II</a:t>
            </a:r>
          </a:p>
          <a:p>
            <a:r>
              <a:rPr lang="en-GB" sz="2000" dirty="0">
                <a:latin typeface="XCCW Joined 1a" panose="03050602040000000000" pitchFamily="66" charset="0"/>
              </a:rPr>
              <a:t>Census</a:t>
            </a:r>
          </a:p>
          <a:p>
            <a:r>
              <a:rPr lang="en-GB" sz="2000" dirty="0">
                <a:latin typeface="XCCW Joined 1a" panose="03050602040000000000" pitchFamily="66" charset="0"/>
              </a:rPr>
              <a:t>Sikh Empire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5918" y="116536"/>
            <a:ext cx="3361698" cy="202317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860960" y="1810440"/>
            <a:ext cx="34934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u="sng" dirty="0">
                <a:latin typeface="XCCW Joined 1a" panose="03050602040000000000" pitchFamily="66" charset="0"/>
              </a:rPr>
              <a:t>Geography  </a:t>
            </a:r>
            <a:endParaRPr lang="en-GB" sz="2000" dirty="0">
              <a:latin typeface="XCCW Joined 1a" panose="03050602040000000000" pitchFamily="66" charset="0"/>
            </a:endParaRPr>
          </a:p>
          <a:p>
            <a:r>
              <a:rPr lang="en-GB" sz="2000" dirty="0">
                <a:latin typeface="XCCW Joined 1a" panose="03050602040000000000" pitchFamily="66" charset="0"/>
              </a:rPr>
              <a:t>Population</a:t>
            </a:r>
          </a:p>
          <a:p>
            <a:r>
              <a:rPr lang="en-GB" sz="2000" dirty="0">
                <a:latin typeface="XCCW Joined 1a" panose="03050602040000000000" pitchFamily="66" charset="0"/>
              </a:rPr>
              <a:t>Energy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5918" y="3511949"/>
            <a:ext cx="3191766" cy="18314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535918" y="5198248"/>
            <a:ext cx="349343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u="sng" dirty="0">
                <a:latin typeface="XCCW Joined 1a" panose="03050602040000000000" pitchFamily="66" charset="0"/>
              </a:rPr>
              <a:t>Art </a:t>
            </a:r>
          </a:p>
          <a:p>
            <a:r>
              <a:rPr lang="en-GB" sz="2000" dirty="0">
                <a:latin typeface="XCCW Joined 1a" panose="03050602040000000000" pitchFamily="66" charset="0"/>
              </a:rPr>
              <a:t>Expressing ideas (drawing)</a:t>
            </a:r>
          </a:p>
          <a:p>
            <a:r>
              <a:rPr lang="en-GB" sz="2000" dirty="0">
                <a:latin typeface="XCCW Joined 1a" panose="03050602040000000000" pitchFamily="66" charset="0"/>
              </a:rPr>
              <a:t>Artist study</a:t>
            </a:r>
          </a:p>
          <a:p>
            <a:r>
              <a:rPr lang="en-GB" sz="2000" dirty="0">
                <a:latin typeface="XCCW Joined 1a" panose="03050602040000000000" pitchFamily="66" charset="0"/>
              </a:rPr>
              <a:t>Photo opportunity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41877" y="3779094"/>
            <a:ext cx="2889354" cy="138037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586505" y="2642569"/>
            <a:ext cx="34934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u="sng" dirty="0">
                <a:latin typeface="XCCW Joined 1a" panose="03050602040000000000" pitchFamily="66" charset="0"/>
              </a:rPr>
              <a:t>DT   </a:t>
            </a:r>
            <a:endParaRPr lang="en-GB" sz="2000" dirty="0">
              <a:latin typeface="XCCW Joined 1a" panose="03050602040000000000" pitchFamily="66" charset="0"/>
            </a:endParaRPr>
          </a:p>
          <a:p>
            <a:r>
              <a:rPr lang="en-GB" sz="2000" dirty="0">
                <a:latin typeface="XCCW Joined 1a" panose="03050602040000000000" pitchFamily="66" charset="0"/>
              </a:rPr>
              <a:t>Come Dine with Me</a:t>
            </a:r>
          </a:p>
          <a:p>
            <a:r>
              <a:rPr lang="en-GB" sz="2000" dirty="0">
                <a:latin typeface="XCCW Joined 1a" panose="03050602040000000000" pitchFamily="66" charset="0"/>
              </a:rPr>
              <a:t>Making bags</a:t>
            </a:r>
          </a:p>
          <a:p>
            <a:r>
              <a:rPr lang="en-GB" sz="2000" dirty="0">
                <a:latin typeface="XCCW Joined 1a" panose="03050602040000000000" pitchFamily="66" charset="0"/>
              </a:rPr>
              <a:t>Steady hand game</a:t>
            </a:r>
          </a:p>
        </p:txBody>
      </p:sp>
    </p:spTree>
    <p:extLst>
      <p:ext uri="{BB962C8B-B14F-4D97-AF65-F5344CB8AC3E}">
        <p14:creationId xmlns:p14="http://schemas.microsoft.com/office/powerpoint/2010/main" val="22117126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2"/>
          <p:cNvSpPr>
            <a:spLocks noGrp="1"/>
          </p:cNvSpPr>
          <p:nvPr>
            <p:ph type="title"/>
          </p:nvPr>
        </p:nvSpPr>
        <p:spPr>
          <a:xfrm>
            <a:off x="1524000" y="-26988"/>
            <a:ext cx="9144000" cy="1325563"/>
          </a:xfrm>
        </p:spPr>
        <p:txBody>
          <a:bodyPr/>
          <a:lstStyle/>
          <a:p>
            <a:pPr algn="ctr" eaLnBrk="1" hangingPunct="1"/>
            <a:r>
              <a:rPr lang="en-GB" altLang="en-US" sz="4500" u="sng">
                <a:latin typeface="Arial" panose="020B0604020202020204" pitchFamily="34" charset="0"/>
                <a:cs typeface="Arial" panose="020B0604020202020204" pitchFamily="34" charset="0"/>
              </a:rPr>
              <a:t>The Curriculum</a:t>
            </a:r>
          </a:p>
        </p:txBody>
      </p:sp>
      <p:sp>
        <p:nvSpPr>
          <p:cNvPr id="6147" name="Content Placeholder 1"/>
          <p:cNvSpPr>
            <a:spLocks noGrp="1"/>
          </p:cNvSpPr>
          <p:nvPr>
            <p:ph idx="1"/>
          </p:nvPr>
        </p:nvSpPr>
        <p:spPr>
          <a:xfrm>
            <a:off x="1481138" y="981076"/>
            <a:ext cx="9144001" cy="4525963"/>
          </a:xfrm>
        </p:spPr>
        <p:txBody>
          <a:bodyPr>
            <a:normAutofit fontScale="92500" lnSpcReduction="10000"/>
          </a:bodyPr>
          <a:lstStyle/>
          <a:p>
            <a:pPr marL="107950" indent="0">
              <a:buNone/>
            </a:pP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7950" indent="0">
              <a:lnSpc>
                <a:spcPct val="100000"/>
              </a:lnSpc>
              <a:buNone/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The national curriculum is just </a:t>
            </a: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one element 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in the education of every child. There is time and space in the school day and in each week, term and year to range beyond the national curriculum specifications. </a:t>
            </a:r>
          </a:p>
          <a:p>
            <a:pPr marL="107950" indent="0">
              <a:lnSpc>
                <a:spcPct val="100000"/>
              </a:lnSpc>
              <a:buNone/>
            </a:pP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7950" indent="0">
              <a:lnSpc>
                <a:spcPct val="100000"/>
              </a:lnSpc>
              <a:buNone/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The national curriculum provides an outline of </a:t>
            </a: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core knowledge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around which teachers can develop exciting and stimulating lessons to promote the </a:t>
            </a: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development of pupils’ knowledge, understanding and skills as part of the wider school curriculum.</a:t>
            </a:r>
            <a:endParaRPr lang="en-GB" altLang="en-US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45145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ChangeArrowheads="1"/>
          </p:cNvSpPr>
          <p:nvPr/>
        </p:nvSpPr>
        <p:spPr bwMode="auto">
          <a:xfrm>
            <a:off x="1544638" y="690563"/>
            <a:ext cx="9144000" cy="367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301625" algn="l"/>
                <a:tab pos="30321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301625" algn="l"/>
                <a:tab pos="30321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301625" algn="l"/>
                <a:tab pos="30321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301625" algn="l"/>
                <a:tab pos="30321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301625" algn="l"/>
                <a:tab pos="30321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1625" algn="l"/>
                <a:tab pos="30321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1625" algn="l"/>
                <a:tab pos="30321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1625" algn="l"/>
                <a:tab pos="30321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1625" algn="l"/>
                <a:tab pos="30321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ts val="500"/>
              </a:spcBef>
              <a:buSzPts val="1000"/>
            </a:pPr>
            <a:r>
              <a:rPr lang="en-GB" altLang="en-US" sz="2400">
                <a:latin typeface="Arial" panose="020B0604020202020204" pitchFamily="34" charset="0"/>
              </a:rPr>
              <a:t>Reading for pleasure and for purpose</a:t>
            </a:r>
          </a:p>
          <a:p>
            <a:pPr>
              <a:lnSpc>
                <a:spcPct val="150000"/>
              </a:lnSpc>
              <a:spcBef>
                <a:spcPts val="500"/>
              </a:spcBef>
              <a:buSzPts val="1000"/>
            </a:pPr>
            <a:r>
              <a:rPr lang="en-GB" altLang="en-US" sz="2400">
                <a:latin typeface="Arial" panose="020B0604020202020204" pitchFamily="34" charset="0"/>
              </a:rPr>
              <a:t>Justifying answers with examples from the text</a:t>
            </a:r>
          </a:p>
          <a:p>
            <a:pPr>
              <a:lnSpc>
                <a:spcPct val="150000"/>
              </a:lnSpc>
              <a:spcBef>
                <a:spcPts val="500"/>
              </a:spcBef>
              <a:buSzPts val="1000"/>
            </a:pPr>
            <a:r>
              <a:rPr lang="en-GB" altLang="en-US" sz="2400">
                <a:latin typeface="Arial" panose="020B0604020202020204" pitchFamily="34" charset="0"/>
              </a:rPr>
              <a:t>Understanding the author’s reasons for vocabulary, punctuation and structure choices.</a:t>
            </a:r>
          </a:p>
          <a:p>
            <a:pPr>
              <a:lnSpc>
                <a:spcPct val="150000"/>
              </a:lnSpc>
              <a:spcBef>
                <a:spcPts val="500"/>
              </a:spcBef>
              <a:buSzPts val="1000"/>
            </a:pPr>
            <a:r>
              <a:rPr lang="en-GB" altLang="en-US" sz="2400">
                <a:latin typeface="Arial" panose="020B0604020202020204" pitchFamily="34" charset="0"/>
              </a:rPr>
              <a:t>Summarising from more than one paragraph.</a:t>
            </a:r>
          </a:p>
          <a:p>
            <a:pPr>
              <a:lnSpc>
                <a:spcPct val="150000"/>
              </a:lnSpc>
              <a:spcBef>
                <a:spcPts val="500"/>
              </a:spcBef>
              <a:buSzPts val="1000"/>
            </a:pPr>
            <a:endParaRPr lang="en-GB" altLang="en-US" sz="2400">
              <a:latin typeface="Arial" panose="020B0604020202020204" pitchFamily="34" charset="0"/>
            </a:endParaRPr>
          </a:p>
        </p:txBody>
      </p:sp>
      <p:sp>
        <p:nvSpPr>
          <p:cNvPr id="8195" name="Title 1"/>
          <p:cNvSpPr>
            <a:spLocks noGrp="1"/>
          </p:cNvSpPr>
          <p:nvPr>
            <p:ph type="title"/>
          </p:nvPr>
        </p:nvSpPr>
        <p:spPr>
          <a:xfrm>
            <a:off x="2173288" y="44450"/>
            <a:ext cx="7886700" cy="768350"/>
          </a:xfrm>
        </p:spPr>
        <p:txBody>
          <a:bodyPr/>
          <a:lstStyle/>
          <a:p>
            <a:pPr algn="ctr" eaLnBrk="1" hangingPunct="1"/>
            <a:r>
              <a:rPr lang="en-GB" altLang="en-US" sz="3200" u="sng">
                <a:latin typeface="Arial" panose="020B0604020202020204" pitchFamily="34" charset="0"/>
                <a:cs typeface="Arial" panose="020B0604020202020204" pitchFamily="34" charset="0"/>
              </a:rPr>
              <a:t>Expectations for reading</a:t>
            </a:r>
          </a:p>
        </p:txBody>
      </p:sp>
    </p:spTree>
    <p:extLst>
      <p:ext uri="{BB962C8B-B14F-4D97-AF65-F5344CB8AC3E}">
        <p14:creationId xmlns:p14="http://schemas.microsoft.com/office/powerpoint/2010/main" val="31780018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ChangeArrowheads="1"/>
          </p:cNvSpPr>
          <p:nvPr/>
        </p:nvSpPr>
        <p:spPr bwMode="auto">
          <a:xfrm>
            <a:off x="1493838" y="620713"/>
            <a:ext cx="9144001" cy="4588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301625" algn="l"/>
                <a:tab pos="30321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301625" algn="l"/>
                <a:tab pos="30321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301625" algn="l"/>
                <a:tab pos="30321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301625" algn="l"/>
                <a:tab pos="30321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301625" algn="l"/>
                <a:tab pos="30321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1625" algn="l"/>
                <a:tab pos="30321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1625" algn="l"/>
                <a:tab pos="30321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1625" algn="l"/>
                <a:tab pos="30321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1625" algn="l"/>
                <a:tab pos="30321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ts val="500"/>
              </a:spcBef>
              <a:buSzPts val="1000"/>
              <a:buFont typeface="Symbol" panose="05050102010706020507" pitchFamily="18" charset="2"/>
              <a:buChar char=""/>
            </a:pPr>
            <a:r>
              <a:rPr lang="en-US" altLang="en-US" sz="2400">
                <a:latin typeface="Arial" panose="020B0604020202020204" pitchFamily="34" charset="0"/>
              </a:rPr>
              <a:t>Write at length across a range of text types (narrative, non-fiction, poetry)</a:t>
            </a:r>
          </a:p>
          <a:p>
            <a:pPr>
              <a:lnSpc>
                <a:spcPct val="150000"/>
              </a:lnSpc>
              <a:spcBef>
                <a:spcPts val="500"/>
              </a:spcBef>
              <a:buSzPts val="1000"/>
              <a:buFont typeface="Symbol" panose="05050102010706020507" pitchFamily="18" charset="2"/>
              <a:buChar char=""/>
            </a:pPr>
            <a:r>
              <a:rPr lang="en-US" altLang="en-US" sz="2400">
                <a:latin typeface="Arial" panose="020B0604020202020204" pitchFamily="34" charset="0"/>
              </a:rPr>
              <a:t>Showing an understanding of audience and purpose</a:t>
            </a:r>
            <a:endParaRPr lang="en-GB" altLang="en-US" sz="2400"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SzPts val="1000"/>
              <a:buFont typeface="Symbol" panose="05050102010706020507" pitchFamily="18" charset="2"/>
              <a:buChar char=""/>
            </a:pPr>
            <a:r>
              <a:rPr lang="en-US" altLang="en-US" sz="2400">
                <a:latin typeface="Arial" panose="020B0604020202020204" pitchFamily="34" charset="0"/>
              </a:rPr>
              <a:t>Make deliberate choices and decisions about vocabulary, and sentence lengths, types and structures</a:t>
            </a:r>
            <a:endParaRPr lang="en-GB" altLang="en-US" sz="2400"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SzPts val="1000"/>
              <a:buFont typeface="Symbol" panose="05050102010706020507" pitchFamily="18" charset="2"/>
              <a:buChar char=""/>
            </a:pPr>
            <a:r>
              <a:rPr lang="en-US" altLang="en-US" sz="2400">
                <a:latin typeface="Arial" panose="020B0604020202020204" pitchFamily="34" charset="0"/>
              </a:rPr>
              <a:t>Use dialogue to convey character &amp; advance action</a:t>
            </a:r>
          </a:p>
          <a:p>
            <a:pPr>
              <a:lnSpc>
                <a:spcPct val="150000"/>
              </a:lnSpc>
              <a:spcBef>
                <a:spcPct val="0"/>
              </a:spcBef>
              <a:buSzPts val="1000"/>
              <a:buFont typeface="Symbol" panose="05050102010706020507" pitchFamily="18" charset="2"/>
              <a:buChar char=""/>
            </a:pPr>
            <a:r>
              <a:rPr lang="en-US" altLang="en-US" sz="2400">
                <a:latin typeface="Arial" panose="020B0604020202020204" pitchFamily="34" charset="0"/>
              </a:rPr>
              <a:t>Write with increasing legibility, consistency and fluency, including joining letters</a:t>
            </a:r>
            <a:endParaRPr lang="en-GB" altLang="en-US" sz="2400">
              <a:latin typeface="Arial" panose="020B0604020202020204" pitchFamily="34" charset="0"/>
            </a:endParaRPr>
          </a:p>
        </p:txBody>
      </p:sp>
      <p:sp>
        <p:nvSpPr>
          <p:cNvPr id="9219" name="Title 1"/>
          <p:cNvSpPr>
            <a:spLocks noGrp="1"/>
          </p:cNvSpPr>
          <p:nvPr>
            <p:ph type="title"/>
          </p:nvPr>
        </p:nvSpPr>
        <p:spPr>
          <a:xfrm>
            <a:off x="2173288" y="-76200"/>
            <a:ext cx="7886700" cy="768350"/>
          </a:xfrm>
        </p:spPr>
        <p:txBody>
          <a:bodyPr/>
          <a:lstStyle/>
          <a:p>
            <a:pPr algn="ctr" eaLnBrk="1" hangingPunct="1"/>
            <a:r>
              <a:rPr lang="en-GB" altLang="en-US" sz="3200" u="sng">
                <a:latin typeface="Arial" panose="020B0604020202020204" pitchFamily="34" charset="0"/>
                <a:cs typeface="Arial" panose="020B0604020202020204" pitchFamily="34" charset="0"/>
              </a:rPr>
              <a:t>Expectations for writing</a:t>
            </a:r>
          </a:p>
        </p:txBody>
      </p:sp>
    </p:spTree>
    <p:extLst>
      <p:ext uri="{BB962C8B-B14F-4D97-AF65-F5344CB8AC3E}">
        <p14:creationId xmlns:p14="http://schemas.microsoft.com/office/powerpoint/2010/main" val="480226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ChangeArrowheads="1"/>
          </p:cNvSpPr>
          <p:nvPr/>
        </p:nvSpPr>
        <p:spPr bwMode="auto">
          <a:xfrm>
            <a:off x="1524000" y="620713"/>
            <a:ext cx="9144000" cy="584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301625" algn="l"/>
                <a:tab pos="30321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301625" algn="l"/>
                <a:tab pos="30321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301625" algn="l"/>
                <a:tab pos="30321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301625" algn="l"/>
                <a:tab pos="30321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301625" algn="l"/>
                <a:tab pos="30321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1625" algn="l"/>
                <a:tab pos="30321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1625" algn="l"/>
                <a:tab pos="30321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1625" algn="l"/>
                <a:tab pos="30321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1625" algn="l"/>
                <a:tab pos="30321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ts val="700"/>
              </a:spcBef>
              <a:buSzPts val="1000"/>
              <a:buFont typeface="Symbol" panose="05050102010706020507" pitchFamily="18" charset="2"/>
              <a:buChar char=""/>
            </a:pPr>
            <a:r>
              <a:rPr lang="en-US" altLang="en-US" sz="2000">
                <a:latin typeface="Arial" panose="020B0604020202020204" pitchFamily="34" charset="0"/>
              </a:rPr>
              <a:t>Compare and order numbers up to 10,000,000.</a:t>
            </a:r>
            <a:endParaRPr lang="en-GB" altLang="en-US" sz="2000"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275"/>
              </a:spcBef>
              <a:buSzPts val="1000"/>
              <a:buFont typeface="Symbol" panose="05050102010706020507" pitchFamily="18" charset="2"/>
              <a:buChar char=""/>
            </a:pPr>
            <a:r>
              <a:rPr lang="en-US" altLang="en-US" sz="2000">
                <a:latin typeface="Arial" panose="020B0604020202020204" pitchFamily="34" charset="0"/>
              </a:rPr>
              <a:t>Use negative numbers</a:t>
            </a:r>
            <a:r>
              <a:rPr lang="en-GB" altLang="en-US" sz="2000">
                <a:latin typeface="Arial" panose="020B0604020202020204" pitchFamily="34" charset="0"/>
              </a:rPr>
              <a:t>, factors and multiples</a:t>
            </a:r>
          </a:p>
          <a:p>
            <a:pPr>
              <a:lnSpc>
                <a:spcPct val="150000"/>
              </a:lnSpc>
              <a:spcBef>
                <a:spcPts val="13"/>
              </a:spcBef>
              <a:buSzPts val="1000"/>
              <a:buFont typeface="Symbol" panose="05050102010706020507" pitchFamily="18" charset="2"/>
              <a:buChar char=""/>
            </a:pPr>
            <a:r>
              <a:rPr lang="en-US" altLang="en-US" sz="2000">
                <a:latin typeface="Arial" panose="020B0604020202020204" pitchFamily="34" charset="0"/>
              </a:rPr>
              <a:t>Round any </a:t>
            </a:r>
            <a:r>
              <a:rPr lang="en-GB" altLang="en-US" sz="2000">
                <a:latin typeface="Arial" panose="020B0604020202020204" pitchFamily="34" charset="0"/>
              </a:rPr>
              <a:t>number including decimals</a:t>
            </a:r>
          </a:p>
          <a:p>
            <a:pPr>
              <a:lnSpc>
                <a:spcPct val="150000"/>
              </a:lnSpc>
              <a:spcBef>
                <a:spcPct val="0"/>
              </a:spcBef>
              <a:buSzPts val="1000"/>
              <a:buFont typeface="Symbol" panose="05050102010706020507" pitchFamily="18" charset="2"/>
              <a:buChar char=""/>
            </a:pPr>
            <a:r>
              <a:rPr lang="en-US" altLang="en-US" sz="2000">
                <a:latin typeface="Arial" panose="020B0604020202020204" pitchFamily="34" charset="0"/>
              </a:rPr>
              <a:t>Use </a:t>
            </a:r>
            <a:r>
              <a:rPr lang="en-GB" altLang="en-US" sz="2000">
                <a:latin typeface="Arial" panose="020B0604020202020204" pitchFamily="34" charset="0"/>
              </a:rPr>
              <a:t>BODMAS</a:t>
            </a:r>
          </a:p>
          <a:p>
            <a:pPr>
              <a:lnSpc>
                <a:spcPct val="150000"/>
              </a:lnSpc>
              <a:spcBef>
                <a:spcPts val="25"/>
              </a:spcBef>
              <a:buSzPts val="1000"/>
              <a:buFont typeface="Symbol" panose="05050102010706020507" pitchFamily="18" charset="2"/>
              <a:buChar char=""/>
            </a:pPr>
            <a:r>
              <a:rPr lang="en-US" altLang="en-US" sz="2000">
                <a:latin typeface="Arial" panose="020B0604020202020204" pitchFamily="34" charset="0"/>
              </a:rPr>
              <a:t>Add and subtract 7-digit numbers and numbers to 3 decimal places using the formal column method</a:t>
            </a:r>
          </a:p>
          <a:p>
            <a:pPr>
              <a:lnSpc>
                <a:spcPct val="150000"/>
              </a:lnSpc>
              <a:spcBef>
                <a:spcPct val="0"/>
              </a:spcBef>
              <a:buSzPts val="1000"/>
              <a:buFont typeface="Symbol" panose="05050102010706020507" pitchFamily="18" charset="2"/>
              <a:buChar char=""/>
            </a:pPr>
            <a:r>
              <a:rPr lang="en-US" altLang="en-US" sz="2000">
                <a:latin typeface="Arial" panose="020B0604020202020204" pitchFamily="34" charset="0"/>
              </a:rPr>
              <a:t>Multiply any 4-digit number by a 2-digit number</a:t>
            </a:r>
            <a:endParaRPr lang="en-GB" altLang="en-US" sz="2000"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300"/>
              </a:spcBef>
              <a:buSzPts val="1000"/>
              <a:buFont typeface="Symbol" panose="05050102010706020507" pitchFamily="18" charset="2"/>
              <a:buChar char=""/>
            </a:pPr>
            <a:r>
              <a:rPr lang="en-US" altLang="en-US" sz="2000">
                <a:latin typeface="Arial" panose="020B0604020202020204" pitchFamily="34" charset="0"/>
              </a:rPr>
              <a:t>Divide: any 4-digit number by a 2-digit number (long division)</a:t>
            </a:r>
          </a:p>
          <a:p>
            <a:pPr>
              <a:lnSpc>
                <a:spcPct val="150000"/>
              </a:lnSpc>
              <a:spcBef>
                <a:spcPts val="300"/>
              </a:spcBef>
              <a:buSzPts val="1000"/>
              <a:buFont typeface="Symbol" panose="05050102010706020507" pitchFamily="18" charset="2"/>
              <a:buChar char=""/>
            </a:pPr>
            <a:r>
              <a:rPr lang="en-US" altLang="en-US" sz="2000">
                <a:latin typeface="Arial" panose="020B0604020202020204" pitchFamily="34" charset="0"/>
              </a:rPr>
              <a:t>Loads of types of fractions</a:t>
            </a:r>
          </a:p>
          <a:p>
            <a:pPr>
              <a:lnSpc>
                <a:spcPct val="150000"/>
              </a:lnSpc>
              <a:spcBef>
                <a:spcPts val="300"/>
              </a:spcBef>
              <a:buSzPts val="1000"/>
              <a:buFont typeface="Symbol" panose="05050102010706020507" pitchFamily="18" charset="2"/>
              <a:buChar char=""/>
            </a:pPr>
            <a:r>
              <a:rPr lang="en-US" altLang="en-US" sz="2000">
                <a:latin typeface="Arial" panose="020B0604020202020204" pitchFamily="34" charset="0"/>
              </a:rPr>
              <a:t>Finding percentages</a:t>
            </a:r>
          </a:p>
          <a:p>
            <a:pPr>
              <a:lnSpc>
                <a:spcPct val="150000"/>
              </a:lnSpc>
              <a:spcBef>
                <a:spcPts val="300"/>
              </a:spcBef>
              <a:buSzPts val="1000"/>
              <a:buFont typeface="Symbol" panose="05050102010706020507" pitchFamily="18" charset="2"/>
              <a:buChar char=""/>
            </a:pPr>
            <a:r>
              <a:rPr lang="en-GB" altLang="en-US" sz="2000">
                <a:latin typeface="Arial" panose="020B0604020202020204" pitchFamily="34" charset="0"/>
              </a:rPr>
              <a:t>Simple algebra  e.g.  2a + 1 = 5    so a = 2</a:t>
            </a:r>
          </a:p>
          <a:p>
            <a:pPr>
              <a:lnSpc>
                <a:spcPct val="150000"/>
              </a:lnSpc>
              <a:spcBef>
                <a:spcPts val="25"/>
              </a:spcBef>
              <a:buSzPts val="1000"/>
              <a:buFont typeface="Symbol" panose="05050102010706020507" pitchFamily="18" charset="2"/>
              <a:buChar char=""/>
            </a:pPr>
            <a:r>
              <a:rPr lang="en-GB" altLang="en-US" sz="2000">
                <a:latin typeface="Arial" panose="020B0604020202020204" pitchFamily="34" charset="0"/>
              </a:rPr>
              <a:t>Data handling, 3D &amp; 2D shapes, and angles</a:t>
            </a:r>
          </a:p>
        </p:txBody>
      </p:sp>
      <p:sp>
        <p:nvSpPr>
          <p:cNvPr id="10243" name="Title 1"/>
          <p:cNvSpPr>
            <a:spLocks noGrp="1"/>
          </p:cNvSpPr>
          <p:nvPr>
            <p:ph type="title"/>
          </p:nvPr>
        </p:nvSpPr>
        <p:spPr>
          <a:xfrm>
            <a:off x="2173288" y="44450"/>
            <a:ext cx="7886700" cy="768350"/>
          </a:xfrm>
        </p:spPr>
        <p:txBody>
          <a:bodyPr/>
          <a:lstStyle/>
          <a:p>
            <a:pPr algn="ctr" eaLnBrk="1" hangingPunct="1"/>
            <a:r>
              <a:rPr lang="en-GB" altLang="en-US" sz="3200" u="sng">
                <a:latin typeface="Arial" panose="020B0604020202020204" pitchFamily="34" charset="0"/>
                <a:cs typeface="Arial" panose="020B0604020202020204" pitchFamily="34" charset="0"/>
              </a:rPr>
              <a:t>Expectations for maths</a:t>
            </a:r>
          </a:p>
        </p:txBody>
      </p:sp>
    </p:spTree>
    <p:extLst>
      <p:ext uri="{BB962C8B-B14F-4D97-AF65-F5344CB8AC3E}">
        <p14:creationId xmlns:p14="http://schemas.microsoft.com/office/powerpoint/2010/main" val="3886282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2"/>
          <p:cNvSpPr>
            <a:spLocks noGrp="1"/>
          </p:cNvSpPr>
          <p:nvPr>
            <p:ph type="title"/>
          </p:nvPr>
        </p:nvSpPr>
        <p:spPr>
          <a:xfrm>
            <a:off x="1524000" y="15876"/>
            <a:ext cx="9144000" cy="1325563"/>
          </a:xfrm>
        </p:spPr>
        <p:txBody>
          <a:bodyPr/>
          <a:lstStyle/>
          <a:p>
            <a:pPr algn="ctr" eaLnBrk="1" hangingPunct="1"/>
            <a:r>
              <a:rPr lang="en-GB" altLang="en-US" sz="4000" u="sng">
                <a:latin typeface="Arial" panose="020B0604020202020204" pitchFamily="34" charset="0"/>
                <a:cs typeface="Arial" panose="020B0604020202020204" pitchFamily="34" charset="0"/>
              </a:rPr>
              <a:t>Assessment</a:t>
            </a:r>
          </a:p>
        </p:txBody>
      </p:sp>
      <p:sp>
        <p:nvSpPr>
          <p:cNvPr id="27651" name="Content Placeholder 1">
            <a:extLst>
              <a:ext uri="{FF2B5EF4-FFF2-40B4-BE49-F238E27FC236}">
                <a16:creationId xmlns:a16="http://schemas.microsoft.com/office/drawing/2014/main" id="{57BBC61F-D99D-4E53-ACBF-2BE5315DF4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0825" y="1125539"/>
            <a:ext cx="9144000" cy="4822825"/>
          </a:xfrm>
        </p:spPr>
        <p:txBody>
          <a:bodyPr rtlCol="0">
            <a:noAutofit/>
          </a:bodyPr>
          <a:lstStyle/>
          <a:p>
            <a:pPr>
              <a:lnSpc>
                <a:spcPct val="110000"/>
              </a:lnSpc>
              <a:defRPr/>
            </a:pPr>
            <a:r>
              <a:rPr lang="en-GB" altLang="en-US" dirty="0">
                <a:latin typeface="Arial" panose="020B0604020202020204" pitchFamily="34" charset="0"/>
                <a:cs typeface="Arial" panose="020B0604020202020204" pitchFamily="34" charset="0"/>
              </a:rPr>
              <a:t>When we are assessing each child’s progress we measure them against age-related expectations.</a:t>
            </a:r>
          </a:p>
          <a:p>
            <a:pPr>
              <a:lnSpc>
                <a:spcPct val="110000"/>
              </a:lnSpc>
              <a:defRPr/>
            </a:pPr>
            <a:r>
              <a:rPr lang="en-GB" altLang="en-US" dirty="0">
                <a:latin typeface="Arial" panose="020B0604020202020204" pitchFamily="34" charset="0"/>
                <a:cs typeface="Arial" panose="020B0604020202020204" pitchFamily="34" charset="0"/>
              </a:rPr>
              <a:t>We measure the progress across the year.  At the start of Year 6 most children will be Year 6 Emerging.</a:t>
            </a:r>
          </a:p>
          <a:p>
            <a:pPr>
              <a:lnSpc>
                <a:spcPct val="110000"/>
              </a:lnSpc>
              <a:defRPr/>
            </a:pPr>
            <a:r>
              <a:rPr lang="en-GB" altLang="en-US" dirty="0">
                <a:latin typeface="Arial" panose="020B0604020202020204" pitchFamily="34" charset="0"/>
                <a:cs typeface="Arial" panose="020B0604020202020204" pitchFamily="34" charset="0"/>
              </a:rPr>
              <a:t>By the end of Year 6, the expectation is that most children will be Year 6 secure.  </a:t>
            </a:r>
          </a:p>
          <a:p>
            <a:pPr>
              <a:lnSpc>
                <a:spcPct val="110000"/>
              </a:lnSpc>
              <a:defRPr/>
            </a:pPr>
            <a:r>
              <a:rPr lang="en-GB" altLang="en-US" dirty="0">
                <a:latin typeface="Arial" panose="020B0604020202020204" pitchFamily="34" charset="0"/>
                <a:cs typeface="Arial" panose="020B0604020202020204" pitchFamily="34" charset="0"/>
              </a:rPr>
              <a:t>Throughout the year the children will progress through emerging, developing and secure.</a:t>
            </a:r>
          </a:p>
          <a:p>
            <a:pPr>
              <a:lnSpc>
                <a:spcPct val="110000"/>
              </a:lnSpc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 If your child is working below age related expectations they may receive additional support, which will be discussed between parents and teachers.</a:t>
            </a:r>
          </a:p>
          <a:p>
            <a:pPr marL="0" indent="0">
              <a:lnSpc>
                <a:spcPct val="110000"/>
              </a:lnSpc>
              <a:buNone/>
              <a:defRPr/>
            </a:pPr>
            <a:endParaRPr lang="en-GB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10000"/>
              </a:lnSpc>
              <a:buNone/>
              <a:defRPr/>
            </a:pPr>
            <a:r>
              <a:rPr lang="en-GB" altLang="en-US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1520298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650" y="575015"/>
            <a:ext cx="5516245" cy="264642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4025" y="3938400"/>
            <a:ext cx="4886325" cy="21907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779196" y="3253101"/>
            <a:ext cx="7229206" cy="58477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XCCW Joined 1a" panose="03050602040000000000" pitchFamily="66" charset="0"/>
              </a:rPr>
              <a:t>Bonus activities for Year 6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7844" y="223794"/>
            <a:ext cx="44078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XCCW Joined 1a" panose="03050602040000000000" pitchFamily="66" charset="0"/>
              </a:rPr>
              <a:t>Performance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61684" y="6114548"/>
            <a:ext cx="3493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XCCW Joined 1a" panose="03050602040000000000" pitchFamily="66" charset="0"/>
              </a:rPr>
              <a:t>Bikeability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31966" y="6174104"/>
            <a:ext cx="41525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XCCW Joined 1a" panose="03050602040000000000" pitchFamily="66" charset="0"/>
              </a:rPr>
              <a:t>Transition activities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534E47-EF9A-4099-841E-6F39384735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2621" y="1100941"/>
            <a:ext cx="1871008" cy="193642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57FB4C7-D5E3-4301-BA27-509D48E80390}"/>
              </a:ext>
            </a:extLst>
          </p:cNvPr>
          <p:cNvSpPr txBox="1"/>
          <p:nvPr/>
        </p:nvSpPr>
        <p:spPr>
          <a:xfrm>
            <a:off x="8553629" y="1181791"/>
            <a:ext cx="29948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XCCW Joined 1a" panose="03050602040000000000" pitchFamily="66" charset="0"/>
              </a:rPr>
              <a:t>Residential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7CB0CC-8D3D-42B1-BE58-0B8A88D4C1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820" y="3889301"/>
            <a:ext cx="4270430" cy="2268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1903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1834" y="-86541"/>
            <a:ext cx="10515600" cy="1325563"/>
          </a:xfrm>
        </p:spPr>
        <p:txBody>
          <a:bodyPr>
            <a:normAutofit/>
          </a:bodyPr>
          <a:lstStyle/>
          <a:p>
            <a:r>
              <a:rPr lang="en-GB" sz="2800" u="sng" dirty="0">
                <a:latin typeface="XCCW Joined 1a" panose="03050602040000000000" pitchFamily="66" charset="0"/>
              </a:rPr>
              <a:t>English modules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806084"/>
          </a:xfrm>
        </p:spPr>
        <p:txBody>
          <a:bodyPr>
            <a:normAutofit lnSpcReduction="10000"/>
          </a:bodyPr>
          <a:lstStyle/>
          <a:p>
            <a:r>
              <a:rPr lang="en-GB" sz="3600" dirty="0">
                <a:latin typeface="XCCW Joined 1a" panose="03050602040000000000" pitchFamily="66" charset="0"/>
              </a:rPr>
              <a:t>These are some of the books we will be using for our English sessions.</a:t>
            </a:r>
          </a:p>
          <a:p>
            <a:r>
              <a:rPr lang="en-GB" sz="3600" dirty="0">
                <a:latin typeface="XCCW Joined 1a" panose="03050602040000000000" pitchFamily="66" charset="0"/>
              </a:rPr>
              <a:t>There are lots of different types of books we will be using to inspire our writing!</a:t>
            </a:r>
          </a:p>
        </p:txBody>
      </p:sp>
      <p:pic>
        <p:nvPicPr>
          <p:cNvPr id="5" name="Picture 4" descr="A framed picture of a person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7700" y="450449"/>
            <a:ext cx="2412999" cy="305052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800" y="3911370"/>
            <a:ext cx="2414983" cy="25193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6A84FA2-F42F-4FBA-8B5B-DCA8738F03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4783" y="3429000"/>
            <a:ext cx="3632387" cy="29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7571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u="sng" dirty="0">
                <a:latin typeface="XCCW Joined 1a" panose="03050602040000000000" pitchFamily="66" charset="0"/>
              </a:rPr>
              <a:t>Guided Reading books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8677" y="2047009"/>
            <a:ext cx="2095500" cy="320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6189" y="2051772"/>
            <a:ext cx="1954213" cy="319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764" y="2051772"/>
            <a:ext cx="2087563" cy="319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2139" y="2051772"/>
            <a:ext cx="2084388" cy="319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622714" y="5518872"/>
            <a:ext cx="23018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600">
                <a:latin typeface="Arial" panose="020B0604020202020204" pitchFamily="34" charset="0"/>
              </a:rPr>
              <a:t>Goodnight Mister Tom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600">
                <a:latin typeface="Arial" panose="020B0604020202020204" pitchFamily="34" charset="0"/>
              </a:rPr>
              <a:t>Michelle Magorian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026189" y="5512522"/>
            <a:ext cx="1954213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600">
                <a:latin typeface="Arial" panose="020B0604020202020204" pitchFamily="34" charset="0"/>
              </a:rPr>
              <a:t>Kensuke’s Kingdom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600">
                <a:latin typeface="Arial" panose="020B0604020202020204" pitchFamily="34" charset="0"/>
              </a:rPr>
              <a:t>Michael Morporgo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148677" y="5518872"/>
            <a:ext cx="20955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600">
                <a:latin typeface="Arial" panose="020B0604020202020204" pitchFamily="34" charset="0"/>
              </a:rPr>
              <a:t>Wonder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600">
                <a:latin typeface="Arial" panose="020B0604020202020204" pitchFamily="34" charset="0"/>
              </a:rPr>
              <a:t>R. J. Palacio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8452139" y="5518872"/>
            <a:ext cx="20843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600">
                <a:latin typeface="Arial" panose="020B0604020202020204" pitchFamily="34" charset="0"/>
              </a:rPr>
              <a:t>The Explorer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600">
                <a:latin typeface="Arial" panose="020B0604020202020204" pitchFamily="34" charset="0"/>
              </a:rPr>
              <a:t>Katherine Rundell</a:t>
            </a:r>
          </a:p>
        </p:txBody>
      </p:sp>
    </p:spTree>
    <p:extLst>
      <p:ext uri="{BB962C8B-B14F-4D97-AF65-F5344CB8AC3E}">
        <p14:creationId xmlns:p14="http://schemas.microsoft.com/office/powerpoint/2010/main" val="41075173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2"/>
          <p:cNvSpPr>
            <a:spLocks noGrp="1"/>
          </p:cNvSpPr>
          <p:nvPr>
            <p:ph type="title"/>
          </p:nvPr>
        </p:nvSpPr>
        <p:spPr>
          <a:xfrm>
            <a:off x="1416050" y="0"/>
            <a:ext cx="9359900" cy="908050"/>
          </a:xfrm>
        </p:spPr>
        <p:txBody>
          <a:bodyPr/>
          <a:lstStyle/>
          <a:p>
            <a:pPr algn="ctr" eaLnBrk="1" hangingPunct="1"/>
            <a:r>
              <a:rPr lang="en-GB" altLang="en-US" sz="4000" u="sng">
                <a:latin typeface="Arial" panose="020B0604020202020204" pitchFamily="34" charset="0"/>
                <a:cs typeface="Arial" panose="020B0604020202020204" pitchFamily="34" charset="0"/>
              </a:rPr>
              <a:t>Your Child’s Day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0F6A817-4390-4494-A943-D15249272A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2313" y="908051"/>
            <a:ext cx="9144000" cy="5732463"/>
          </a:xfrm>
        </p:spPr>
        <p:txBody>
          <a:bodyPr rtlCol="0">
            <a:normAutofit fontScale="85000" lnSpcReduction="20000"/>
          </a:bodyPr>
          <a:lstStyle/>
          <a:p>
            <a:pPr marL="0" indent="0">
              <a:lnSpc>
                <a:spcPct val="150000"/>
              </a:lnSpc>
              <a:buNone/>
              <a:defRPr/>
            </a:pPr>
            <a:r>
              <a:rPr lang="en-GB" altLang="en-US" sz="2600" dirty="0">
                <a:latin typeface="Arial" panose="020B0604020202020204" pitchFamily="34" charset="0"/>
                <a:cs typeface="Arial" panose="020B0604020202020204" pitchFamily="34" charset="0"/>
              </a:rPr>
              <a:t>8:45 – 9:00 Morning activity</a:t>
            </a:r>
          </a:p>
          <a:p>
            <a:pPr marL="0" indent="0">
              <a:lnSpc>
                <a:spcPct val="150000"/>
              </a:lnSpc>
              <a:buNone/>
              <a:defRPr/>
            </a:pPr>
            <a:r>
              <a:rPr lang="en-GB" altLang="en-US" sz="2600" dirty="0">
                <a:latin typeface="Arial" panose="020B0604020202020204" pitchFamily="34" charset="0"/>
                <a:cs typeface="Arial" panose="020B0604020202020204" pitchFamily="34" charset="0"/>
              </a:rPr>
              <a:t>9:00 – 9:15 Spelling/assembly</a:t>
            </a:r>
          </a:p>
          <a:p>
            <a:pPr marL="0" indent="0">
              <a:lnSpc>
                <a:spcPct val="150000"/>
              </a:lnSpc>
              <a:buNone/>
              <a:defRPr/>
            </a:pPr>
            <a:r>
              <a:rPr lang="en-GB" altLang="en-US" sz="2600" dirty="0">
                <a:latin typeface="Arial" panose="020B0604020202020204" pitchFamily="34" charset="0"/>
                <a:cs typeface="Arial" panose="020B0604020202020204" pitchFamily="34" charset="0"/>
              </a:rPr>
              <a:t>9:15 – 10:30 English and grammar</a:t>
            </a:r>
          </a:p>
          <a:p>
            <a:pPr marL="0" indent="0">
              <a:lnSpc>
                <a:spcPct val="150000"/>
              </a:lnSpc>
              <a:buNone/>
              <a:defRPr/>
            </a:pPr>
            <a:r>
              <a:rPr lang="en-GB" altLang="en-US" sz="2600" dirty="0">
                <a:latin typeface="Arial" panose="020B0604020202020204" pitchFamily="34" charset="0"/>
                <a:cs typeface="Arial" panose="020B0604020202020204" pitchFamily="34" charset="0"/>
              </a:rPr>
              <a:t>10:30 – 10:45 Break</a:t>
            </a:r>
          </a:p>
          <a:p>
            <a:pPr marL="0" indent="0">
              <a:lnSpc>
                <a:spcPct val="150000"/>
              </a:lnSpc>
              <a:buNone/>
              <a:defRPr/>
            </a:pPr>
            <a:r>
              <a:rPr lang="en-GB" altLang="en-US" sz="2600" dirty="0">
                <a:latin typeface="Arial" panose="020B0604020202020204" pitchFamily="34" charset="0"/>
                <a:cs typeface="Arial" panose="020B0604020202020204" pitchFamily="34" charset="0"/>
              </a:rPr>
              <a:t>10:45 – 11:45 Maths</a:t>
            </a:r>
          </a:p>
          <a:p>
            <a:pPr marL="0" indent="0">
              <a:lnSpc>
                <a:spcPct val="150000"/>
              </a:lnSpc>
              <a:buNone/>
              <a:defRPr/>
            </a:pPr>
            <a:r>
              <a:rPr lang="en-GB" altLang="en-US" sz="2600" dirty="0">
                <a:latin typeface="Arial" panose="020B0604020202020204" pitchFamily="34" charset="0"/>
                <a:cs typeface="Arial" panose="020B0604020202020204" pitchFamily="34" charset="0"/>
              </a:rPr>
              <a:t>11:45 – 12:30 Guided reading</a:t>
            </a:r>
          </a:p>
          <a:p>
            <a:pPr marL="0" indent="0">
              <a:lnSpc>
                <a:spcPct val="150000"/>
              </a:lnSpc>
              <a:buNone/>
              <a:defRPr/>
            </a:pPr>
            <a:r>
              <a:rPr lang="en-GB" altLang="en-US" sz="2600" dirty="0">
                <a:latin typeface="Arial" panose="020B0604020202020204" pitchFamily="34" charset="0"/>
                <a:cs typeface="Arial" panose="020B0604020202020204" pitchFamily="34" charset="0"/>
              </a:rPr>
              <a:t>12:30 – 1:25 Lunch</a:t>
            </a:r>
          </a:p>
          <a:p>
            <a:pPr marL="0" indent="0">
              <a:lnSpc>
                <a:spcPct val="150000"/>
              </a:lnSpc>
              <a:buNone/>
              <a:defRPr/>
            </a:pPr>
            <a:r>
              <a:rPr lang="en-GB" altLang="en-US" sz="2600" dirty="0">
                <a:latin typeface="Arial" panose="020B0604020202020204" pitchFamily="34" charset="0"/>
                <a:cs typeface="Arial" panose="020B0604020202020204" pitchFamily="34" charset="0"/>
              </a:rPr>
              <a:t>1:25 – 1:50 Arithmetic</a:t>
            </a:r>
          </a:p>
          <a:p>
            <a:pPr marL="0" indent="0">
              <a:lnSpc>
                <a:spcPct val="150000"/>
              </a:lnSpc>
              <a:buNone/>
              <a:defRPr/>
            </a:pPr>
            <a:r>
              <a:rPr lang="en-GB" altLang="en-US" sz="2600" dirty="0">
                <a:latin typeface="Arial" panose="020B0604020202020204" pitchFamily="34" charset="0"/>
                <a:cs typeface="Arial" panose="020B0604020202020204" pitchFamily="34" charset="0"/>
              </a:rPr>
              <a:t>1:5o – 3:00 Foundation Learning</a:t>
            </a:r>
          </a:p>
          <a:p>
            <a:pPr marL="0" indent="0">
              <a:lnSpc>
                <a:spcPct val="150000"/>
              </a:lnSpc>
              <a:buNone/>
              <a:defRPr/>
            </a:pPr>
            <a:r>
              <a:rPr lang="en-GB" altLang="en-US" sz="2600" dirty="0">
                <a:latin typeface="Arial" panose="020B0604020202020204" pitchFamily="34" charset="0"/>
                <a:cs typeface="Arial" panose="020B0604020202020204" pitchFamily="34" charset="0"/>
              </a:rPr>
              <a:t>3:15: Home time</a:t>
            </a:r>
            <a:endParaRPr lang="en-GB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07459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799563" y="519671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u="sng" dirty="0">
                <a:latin typeface="XCCW Joined 1a" panose="03050602040000000000" pitchFamily="66" charset="0"/>
              </a:rPr>
              <a:t>Homework </a:t>
            </a:r>
          </a:p>
          <a:p>
            <a:pPr algn="ctr"/>
            <a:endParaRPr lang="en-US" u="sng" dirty="0">
              <a:latin typeface="XCCW Joined 1a" panose="03050602040000000000" pitchFamily="66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>
                <a:latin typeface="XCCW Joined 1a" panose="03050602040000000000" pitchFamily="66" charset="0"/>
              </a:rPr>
              <a:t>Spelling test every Friday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>
                <a:latin typeface="XCCW Joined 1a" panose="03050602040000000000" pitchFamily="66" charset="0"/>
              </a:rPr>
              <a:t>Grammar Homework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>
                <a:latin typeface="XCCW Joined 1a" panose="03050602040000000000" pitchFamily="66" charset="0"/>
              </a:rPr>
              <a:t>Reading Homework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>
                <a:latin typeface="XCCW Joined 1a" panose="03050602040000000000" pitchFamily="66" charset="0"/>
              </a:rPr>
              <a:t>Online </a:t>
            </a:r>
            <a:r>
              <a:rPr lang="en-US" sz="3200" dirty="0" err="1">
                <a:latin typeface="XCCW Joined 1a" panose="03050602040000000000" pitchFamily="66" charset="0"/>
              </a:rPr>
              <a:t>MyMaths</a:t>
            </a:r>
            <a:r>
              <a:rPr lang="en-US" sz="3200" dirty="0">
                <a:latin typeface="XCCW Joined 1a" panose="03050602040000000000" pitchFamily="66" charset="0"/>
              </a:rPr>
              <a:t> Homework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>
                <a:latin typeface="XCCW Joined 1a" panose="03050602040000000000" pitchFamily="66" charset="0"/>
              </a:rPr>
              <a:t>Marked in school the following Friday</a:t>
            </a:r>
            <a:endParaRPr lang="en-GB" sz="3200" dirty="0">
              <a:latin typeface="XCCW Joined 1a" panose="0305060204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64091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u="sng" dirty="0">
                <a:latin typeface="XCCW Joined 1a" panose="03050602040000000000" pitchFamily="66" charset="0"/>
              </a:rPr>
              <a:t>SATs!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4766" y="1476103"/>
            <a:ext cx="1106424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omic Sans MS" panose="030F0702030302020204" pitchFamily="66" charset="0"/>
              </a:rPr>
              <a:t>Monday 10</a:t>
            </a:r>
            <a:r>
              <a:rPr lang="en-US" sz="3200" baseline="30000" dirty="0">
                <a:latin typeface="Comic Sans MS" panose="030F0702030302020204" pitchFamily="66" charset="0"/>
              </a:rPr>
              <a:t>th</a:t>
            </a:r>
            <a:r>
              <a:rPr lang="en-US" sz="3200" dirty="0">
                <a:latin typeface="Comic Sans MS" panose="030F0702030302020204" pitchFamily="66" charset="0"/>
              </a:rPr>
              <a:t> May		Grammar Paper 1 and 2</a:t>
            </a:r>
          </a:p>
          <a:p>
            <a:r>
              <a:rPr lang="en-US" sz="3200" dirty="0">
                <a:latin typeface="Comic Sans MS" panose="030F0702030302020204" pitchFamily="66" charset="0"/>
              </a:rPr>
              <a:t>Tuesday 11</a:t>
            </a:r>
            <a:r>
              <a:rPr lang="en-US" sz="3200" baseline="30000" dirty="0">
                <a:latin typeface="Comic Sans MS" panose="030F0702030302020204" pitchFamily="66" charset="0"/>
              </a:rPr>
              <a:t>th</a:t>
            </a:r>
            <a:r>
              <a:rPr lang="en-US" sz="3200" dirty="0">
                <a:latin typeface="Comic Sans MS" panose="030F0702030302020204" pitchFamily="66" charset="0"/>
              </a:rPr>
              <a:t> May		Reading</a:t>
            </a:r>
          </a:p>
          <a:p>
            <a:r>
              <a:rPr lang="en-US" sz="3200" dirty="0">
                <a:latin typeface="Comic Sans MS" panose="030F0702030302020204" pitchFamily="66" charset="0"/>
              </a:rPr>
              <a:t>Wednesday 12</a:t>
            </a:r>
            <a:r>
              <a:rPr lang="en-US" sz="3200" baseline="30000" dirty="0">
                <a:latin typeface="Comic Sans MS" panose="030F0702030302020204" pitchFamily="66" charset="0"/>
              </a:rPr>
              <a:t>th</a:t>
            </a:r>
            <a:r>
              <a:rPr lang="en-US" sz="3200" dirty="0">
                <a:latin typeface="Comic Sans MS" panose="030F0702030302020204" pitchFamily="66" charset="0"/>
              </a:rPr>
              <a:t> May	Arithmetic and reasoning 1</a:t>
            </a:r>
          </a:p>
          <a:p>
            <a:r>
              <a:rPr lang="en-US" sz="3200">
                <a:latin typeface="Comic Sans MS" panose="030F0702030302020204" pitchFamily="66" charset="0"/>
              </a:rPr>
              <a:t>Thursday 13</a:t>
            </a:r>
            <a:r>
              <a:rPr lang="en-US" sz="3200" baseline="30000">
                <a:latin typeface="Comic Sans MS" panose="030F0702030302020204" pitchFamily="66" charset="0"/>
              </a:rPr>
              <a:t>th</a:t>
            </a:r>
            <a:r>
              <a:rPr lang="en-US" sz="3200">
                <a:latin typeface="Comic Sans MS" panose="030F0702030302020204" pitchFamily="66" charset="0"/>
              </a:rPr>
              <a:t> </a:t>
            </a:r>
            <a:r>
              <a:rPr lang="en-US" sz="3200" dirty="0">
                <a:latin typeface="Comic Sans MS" panose="030F0702030302020204" pitchFamily="66" charset="0"/>
              </a:rPr>
              <a:t>May		reasoning 2</a:t>
            </a:r>
            <a:endParaRPr lang="en-GB" sz="3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7632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CGP books</a:t>
            </a:r>
            <a:endParaRPr lang="en-GB" dirty="0"/>
          </a:p>
        </p:txBody>
      </p:sp>
      <p:pic>
        <p:nvPicPr>
          <p:cNvPr id="3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0855" y="1690688"/>
            <a:ext cx="3217863" cy="411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72141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XCCW Joined 1a" panose="03050602040000000000" pitchFamily="66" charset="0"/>
              </a:rPr>
              <a:t>Any questions?</a:t>
            </a:r>
          </a:p>
        </p:txBody>
      </p:sp>
      <p:pic>
        <p:nvPicPr>
          <p:cNvPr id="1028" name="Picture 4" descr="What's your guiding question? - Michelle Gibbing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2153" y="1690688"/>
            <a:ext cx="6347694" cy="4233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40898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602</Words>
  <Application>Microsoft Office PowerPoint</Application>
  <PresentationFormat>Widescreen</PresentationFormat>
  <Paragraphs>103</Paragraphs>
  <Slides>15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Calibri</vt:lpstr>
      <vt:lpstr>Calibri Light</vt:lpstr>
      <vt:lpstr>Comic Sans MS</vt:lpstr>
      <vt:lpstr>Lucida Sans Unicode</vt:lpstr>
      <vt:lpstr>Symbol</vt:lpstr>
      <vt:lpstr>XCCW Joined 1a</vt:lpstr>
      <vt:lpstr>Office Theme</vt:lpstr>
      <vt:lpstr>Welcome to Year 6 Red Kites  Mrs Shay,  Mrs Gordon-Jones,  Mrs Newcomb and Mrs Mitchell</vt:lpstr>
      <vt:lpstr>PowerPoint Presentation</vt:lpstr>
      <vt:lpstr>The Curriculum</vt:lpstr>
      <vt:lpstr>Expectations for reading</vt:lpstr>
      <vt:lpstr>Expectations for writing</vt:lpstr>
      <vt:lpstr>Expectations for maths</vt:lpstr>
      <vt:lpstr>Assessment</vt:lpstr>
      <vt:lpstr>PowerPoint Presentation</vt:lpstr>
      <vt:lpstr>English modules</vt:lpstr>
      <vt:lpstr>Guided Reading books</vt:lpstr>
      <vt:lpstr>Your Child’s Day</vt:lpstr>
      <vt:lpstr>PowerPoint Presentation</vt:lpstr>
      <vt:lpstr>SATs!</vt:lpstr>
      <vt:lpstr>CGP books</vt:lpstr>
      <vt:lpstr>Any questions?</vt:lpstr>
    </vt:vector>
  </TitlesOfParts>
  <Company>CTP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Natasha Startup</dc:creator>
  <cp:lastModifiedBy>Katherine Pain</cp:lastModifiedBy>
  <cp:revision>27</cp:revision>
  <dcterms:created xsi:type="dcterms:W3CDTF">2022-07-06T16:44:05Z</dcterms:created>
  <dcterms:modified xsi:type="dcterms:W3CDTF">2026-09-16T14:28:20Z</dcterms:modified>
</cp:coreProperties>
</file>