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433" autoAdjust="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A31E8-AA68-4016-899E-62028CD16E38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0C505-B646-40BB-84F3-90F2BD4D1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11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C505-B646-40BB-84F3-90F2BD4D15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4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8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9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7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1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2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4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9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5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0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1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EC998-448D-4D83-B0AA-11F6B39E5A6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3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243481"/>
              </p:ext>
            </p:extLst>
          </p:nvPr>
        </p:nvGraphicFramePr>
        <p:xfrm>
          <a:off x="1" y="916783"/>
          <a:ext cx="4957762" cy="5935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290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1282">
                <a:tc gridSpan="2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XCCW Joined 1a" panose="03050602040000000000" pitchFamily="66" charset="0"/>
                        </a:rPr>
                        <a:t>Subject Specific Vocabulary</a:t>
                      </a:r>
                      <a:endParaRPr lang="en-US" b="0" dirty="0">
                        <a:solidFill>
                          <a:schemeClr val="tx1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773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XCCW Joined 1a" panose="03050602040000000000" pitchFamily="66" charset="0"/>
                        </a:rPr>
                        <a:t>Carbohydrates</a:t>
                      </a:r>
                      <a:endParaRPr lang="en-US" sz="10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source of energy. </a:t>
                      </a:r>
                      <a:r>
                        <a:rPr lang="en-GB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Carbohydrates</a:t>
                      </a: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are mainly sugars and starches that the body breaks down into glucose.</a:t>
                      </a:r>
                      <a:endParaRPr lang="en-US" sz="5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3291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XCCW Joined 1a" panose="03050602040000000000" pitchFamily="66" charset="0"/>
                        </a:rPr>
                        <a:t>Fats</a:t>
                      </a:r>
                      <a:endParaRPr lang="en-US" sz="11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The body uses </a:t>
                      </a:r>
                      <a:r>
                        <a:rPr lang="en-GB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fats</a:t>
                      </a: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 to store energy, to maintain its temperature, and to cushion organs. </a:t>
                      </a:r>
                      <a:r>
                        <a:rPr lang="en-GB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Fats</a:t>
                      </a: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 also help the body use certain vitamins.</a:t>
                      </a:r>
                      <a:endParaRPr lang="en-US" sz="5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927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XCCW Joined 1a" panose="03050602040000000000" pitchFamily="66" charset="0"/>
                        </a:rPr>
                        <a:t>Proteins</a:t>
                      </a:r>
                      <a:endParaRPr lang="en-US" sz="11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Protein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 builds, maintains, and replaces the tissues in your muscles, organs, and immune system.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581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XCCW Joined 1a" panose="03050602040000000000" pitchFamily="66" charset="0"/>
                        </a:rPr>
                        <a:t>Circulatory System</a:t>
                      </a:r>
                      <a:endParaRPr lang="en-US" sz="11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system</a:t>
                      </a: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 of the body that circulates blood and includes the heart and blood vessels.</a:t>
                      </a:r>
                      <a:endParaRPr lang="en-US" sz="5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192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XCCW Joined 1a" panose="03050602040000000000" pitchFamily="66" charset="0"/>
                        </a:rPr>
                        <a:t>Pulmonary System</a:t>
                      </a:r>
                      <a:endParaRPr lang="en-US" sz="11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A </a:t>
                      </a:r>
                      <a:r>
                        <a:rPr lang="en-GB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system</a:t>
                      </a: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 of the body used in </a:t>
                      </a:r>
                      <a:r>
                        <a:rPr lang="en-GB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breathing</a:t>
                      </a: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 and</a:t>
                      </a:r>
                      <a:r>
                        <a:rPr lang="en-GB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 includes the nose, throat and lungs.</a:t>
                      </a:r>
                      <a:endParaRPr lang="en-US" sz="500" b="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581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XCCW Joined 1a" panose="03050602040000000000" pitchFamily="66" charset="0"/>
                        </a:rPr>
                        <a:t>Artery</a:t>
                      </a:r>
                      <a:endParaRPr lang="en-US" sz="11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Tubes that mostly</a:t>
                      </a:r>
                      <a:r>
                        <a:rPr lang="en-GB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carry oxygen full blood from the heart to all parts of the body.</a:t>
                      </a:r>
                      <a:endParaRPr lang="en-US" sz="5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035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XCCW Joined 1a" panose="03050602040000000000" pitchFamily="66" charset="0"/>
                        </a:rPr>
                        <a:t>Vein</a:t>
                      </a:r>
                      <a:endParaRPr lang="en-US" sz="11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Tubes</a:t>
                      </a:r>
                      <a:r>
                        <a:rPr lang="en-GB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 that c</a:t>
                      </a: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arry blood to the heart. Most </a:t>
                      </a:r>
                      <a:r>
                        <a:rPr lang="en-GB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veins</a:t>
                      </a: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 carry blood that is low in oxygen</a:t>
                      </a:r>
                      <a:endParaRPr lang="en-US" sz="5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3336" y="270456"/>
            <a:ext cx="1161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XCCW Joined 1a" panose="03050602040000000000" pitchFamily="66" charset="0"/>
              </a:rPr>
              <a:t>Year 6 Knowledge Mat: Healthy Bodies</a:t>
            </a:r>
            <a:endParaRPr lang="en-US" sz="2800" dirty="0">
              <a:latin typeface="XCCW Joined 1a" panose="03050602040000000000" pitchFamily="66" charset="0"/>
            </a:endParaRPr>
          </a:p>
        </p:txBody>
      </p:sp>
      <p:pic>
        <p:nvPicPr>
          <p:cNvPr id="1026" name="Picture 2" descr="blood | Definition, Composition, &amp; Functions | Britann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717" y="957287"/>
            <a:ext cx="3301328" cy="272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442105"/>
              </p:ext>
            </p:extLst>
          </p:nvPr>
        </p:nvGraphicFramePr>
        <p:xfrm>
          <a:off x="5108343" y="3806499"/>
          <a:ext cx="4011417" cy="29777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4184">
                  <a:extLst>
                    <a:ext uri="{9D8B030D-6E8A-4147-A177-3AD203B41FA5}">
                      <a16:colId xmlns="" xmlns:a16="http://schemas.microsoft.com/office/drawing/2014/main" val="506072091"/>
                    </a:ext>
                  </a:extLst>
                </a:gridCol>
                <a:gridCol w="2977233">
                  <a:extLst>
                    <a:ext uri="{9D8B030D-6E8A-4147-A177-3AD203B41FA5}">
                      <a16:colId xmlns="" xmlns:a16="http://schemas.microsoft.com/office/drawing/2014/main" val="3388803536"/>
                    </a:ext>
                  </a:extLst>
                </a:gridCol>
              </a:tblGrid>
              <a:tr h="706618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XCCW Joined 1a" panose="03050602040000000000" pitchFamily="66" charset="0"/>
                        </a:rPr>
                        <a:t>Plasma</a:t>
                      </a:r>
                      <a:endParaRPr lang="en-GB" sz="1200" dirty="0"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 sz="1100" dirty="0" smtClean="0">
                          <a:latin typeface="XCCW Joined 1a" panose="03050602040000000000" pitchFamily="66" charset="0"/>
                        </a:rPr>
                        <a:t>Yellowish liquid portion of the blood that contains electrolytes, nutrients and vitamins and hormones </a:t>
                      </a:r>
                      <a:endParaRPr lang="en-GB" sz="1100" dirty="0"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04091261"/>
                  </a:ext>
                </a:extLst>
              </a:tr>
              <a:tr h="765545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XCCW Joined 1a" panose="03050602040000000000" pitchFamily="66" charset="0"/>
                        </a:rPr>
                        <a:t>White</a:t>
                      </a:r>
                      <a:r>
                        <a:rPr lang="en-GB" sz="1200" baseline="0" dirty="0" smtClean="0">
                          <a:latin typeface="XCCW Joined 1a" panose="03050602040000000000" pitchFamily="66" charset="0"/>
                        </a:rPr>
                        <a:t> Blood Cells</a:t>
                      </a:r>
                      <a:endParaRPr lang="en-GB" sz="1200" dirty="0"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 sz="1100" dirty="0" smtClean="0">
                          <a:latin typeface="XCCW Joined 1a" panose="03050602040000000000" pitchFamily="66" charset="0"/>
                        </a:rPr>
                        <a:t>They are part of the immune system</a:t>
                      </a:r>
                    </a:p>
                    <a:p>
                      <a:r>
                        <a:rPr lang="en-GB" altLang="en-US" sz="1100" dirty="0" smtClean="0">
                          <a:latin typeface="XCCW Joined 1a" panose="03050602040000000000" pitchFamily="66" charset="0"/>
                        </a:rPr>
                        <a:t>White blood cells protect the body from infections.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2028867"/>
                  </a:ext>
                </a:extLst>
              </a:tr>
              <a:tr h="70039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XCCW Joined 1a" panose="03050602040000000000" pitchFamily="66" charset="0"/>
                        </a:rPr>
                        <a:t>Red Blood Cells</a:t>
                      </a:r>
                      <a:endParaRPr lang="en-GB" sz="1200" dirty="0"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100" dirty="0" smtClean="0">
                          <a:latin typeface="XCCW Joined 1a" panose="03050602040000000000" pitchFamily="66" charset="0"/>
                        </a:rPr>
                        <a:t>Red blood cells carry oxygen from your lungs to your heart, and then to your muscles.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90187585"/>
                  </a:ext>
                </a:extLst>
              </a:tr>
              <a:tr h="520571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XCCW Joined 1a" panose="03050602040000000000" pitchFamily="66" charset="0"/>
                        </a:rPr>
                        <a:t>Platelets</a:t>
                      </a:r>
                      <a:endParaRPr lang="en-GB" sz="1200" dirty="0"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100" dirty="0" smtClean="0">
                          <a:latin typeface="XCCW Joined 1a" panose="03050602040000000000" pitchFamily="66" charset="0"/>
                        </a:rPr>
                        <a:t>These help the blood to clot if you get a cut.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29984005"/>
                  </a:ext>
                </a:extLst>
              </a:tr>
            </a:tbl>
          </a:graphicData>
        </a:graphic>
      </p:graphicFrame>
      <p:pic>
        <p:nvPicPr>
          <p:cNvPr id="1030" name="Picture 6" descr="Illustration showing the circulatory system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723" y="2229258"/>
            <a:ext cx="3016324" cy="425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15447" y="1326801"/>
            <a:ext cx="323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XCCW Joined 1a" panose="03050602040000000000" pitchFamily="66" charset="0"/>
              </a:rPr>
              <a:t>Circulatory System</a:t>
            </a:r>
            <a:endParaRPr lang="en-GB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23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750" y="270456"/>
            <a:ext cx="1161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>
                <a:latin typeface="Comic Sans MS" panose="030F0702030302020204" pitchFamily="66" charset="0"/>
              </a:rPr>
              <a:t>Year 6 Vocabulary Mat</a:t>
            </a:r>
            <a:r>
              <a:rPr lang="en-GB" sz="3600" u="sng" dirty="0" smtClean="0">
                <a:latin typeface="Comic Sans MS" panose="030F0702030302020204" pitchFamily="66" charset="0"/>
              </a:rPr>
              <a:t>:</a:t>
            </a:r>
            <a:endParaRPr lang="en-GB" sz="3600" u="sng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7238" y="1405466"/>
          <a:ext cx="1040130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2861"/>
                <a:gridCol w="1959610"/>
                <a:gridCol w="2106929"/>
                <a:gridCol w="1812292"/>
                <a:gridCol w="19596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arms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eyes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shoulders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legs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head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knees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toes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ears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mouth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nose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109"/>
          <a:stretch/>
        </p:blipFill>
        <p:spPr>
          <a:xfrm>
            <a:off x="3919522" y="2786062"/>
            <a:ext cx="3738578" cy="368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62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144</Words>
  <Application>Microsoft Office PowerPoint</Application>
  <PresentationFormat>Widescreen</PresentationFormat>
  <Paragraphs>39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XCCW Joined 1a</vt:lpstr>
      <vt:lpstr>Office Theme</vt:lpstr>
      <vt:lpstr>PowerPoint Presentation</vt:lpstr>
      <vt:lpstr>PowerPoint Presentation</vt:lpstr>
    </vt:vector>
  </TitlesOfParts>
  <Company>College Town Juniors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Cross</dc:creator>
  <cp:lastModifiedBy>Vicky Shay</cp:lastModifiedBy>
  <cp:revision>23</cp:revision>
  <cp:lastPrinted>2026-01-07T10:24:36Z</cp:lastPrinted>
  <dcterms:created xsi:type="dcterms:W3CDTF">2019-07-01T10:01:22Z</dcterms:created>
  <dcterms:modified xsi:type="dcterms:W3CDTF">2026-01-07T10:24:37Z</dcterms:modified>
</cp:coreProperties>
</file>