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6" r:id="rId3"/>
    <p:sldId id="271" r:id="rId4"/>
    <p:sldId id="272" r:id="rId5"/>
    <p:sldId id="273" r:id="rId6"/>
    <p:sldId id="274" r:id="rId7"/>
    <p:sldId id="275" r:id="rId8"/>
    <p:sldId id="257" r:id="rId9"/>
    <p:sldId id="259" r:id="rId10"/>
    <p:sldId id="260" r:id="rId11"/>
    <p:sldId id="268" r:id="rId12"/>
    <p:sldId id="267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2D248-ED28-4AAD-A973-96D91730F15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A9B-5A2B-4708-860F-3CE6B0F1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6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1648B438-B621-4C80-842A-04E98F1B499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345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691EFBF9-CCCF-4279-A16F-9523A54B987F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209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E8DD4E05-09E4-4675-8B4B-1875E8E9BB3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362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1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8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2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0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6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4E9A-695F-4A2A-9D79-76277DFB201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2548-B952-4C2E-8565-709514675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512" y="30479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Joined 1a" panose="03050602040000000000" pitchFamily="66" charset="0"/>
              </a:rPr>
              <a:t>Welcome to Year </a:t>
            </a:r>
            <a:r>
              <a:rPr lang="en-GB" u="sng" dirty="0" smtClean="0">
                <a:latin typeface="XCCW Joined 1a" panose="03050602040000000000" pitchFamily="66" charset="0"/>
              </a:rPr>
              <a:t>6</a:t>
            </a:r>
            <a:br>
              <a:rPr lang="en-GB" u="sng" dirty="0" smtClean="0">
                <a:latin typeface="XCCW Joined 1a" panose="03050602040000000000" pitchFamily="66" charset="0"/>
              </a:rPr>
            </a:br>
            <a:r>
              <a:rPr lang="en-GB" sz="49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Red Kites</a:t>
            </a:r>
            <a:br>
              <a:rPr lang="en-GB" sz="49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</a:br>
            <a:r>
              <a:rPr lang="en-GB" sz="49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/>
            </a:r>
            <a:br>
              <a:rPr lang="en-GB" sz="49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</a:br>
            <a:r>
              <a:rPr lang="en-GB" sz="4900" dirty="0" smtClean="0">
                <a:latin typeface="XCCW Joined 1a" panose="03050602040000000000" pitchFamily="66" charset="0"/>
              </a:rPr>
              <a:t>Mrs Shay, </a:t>
            </a:r>
            <a:br>
              <a:rPr lang="en-GB" sz="4900" dirty="0" smtClean="0">
                <a:latin typeface="XCCW Joined 1a" panose="03050602040000000000" pitchFamily="66" charset="0"/>
              </a:rPr>
            </a:br>
            <a:r>
              <a:rPr lang="en-GB" sz="4900" dirty="0" smtClean="0">
                <a:latin typeface="XCCW Joined 1a" panose="03050602040000000000" pitchFamily="66" charset="0"/>
              </a:rPr>
              <a:t>Mrs Gordon-Jones, </a:t>
            </a:r>
            <a:br>
              <a:rPr lang="en-GB" sz="4900" dirty="0" smtClean="0">
                <a:latin typeface="XCCW Joined 1a" panose="03050602040000000000" pitchFamily="66" charset="0"/>
              </a:rPr>
            </a:br>
            <a:r>
              <a:rPr lang="en-GB" sz="4900" dirty="0" smtClean="0">
                <a:latin typeface="XCCW Joined 1a" panose="03050602040000000000" pitchFamily="66" charset="0"/>
              </a:rPr>
              <a:t>Mrs Newcomb and</a:t>
            </a:r>
            <a:br>
              <a:rPr lang="en-GB" sz="4900" dirty="0" smtClean="0">
                <a:latin typeface="XCCW Joined 1a" panose="03050602040000000000" pitchFamily="66" charset="0"/>
              </a:rPr>
            </a:br>
            <a:r>
              <a:rPr lang="en-GB" sz="4900" dirty="0" smtClean="0">
                <a:latin typeface="XCCW Joined 1a" panose="03050602040000000000" pitchFamily="66" charset="0"/>
              </a:rPr>
              <a:t>Ms Tate</a:t>
            </a:r>
            <a:endParaRPr lang="en-GB" sz="4900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6" y="4670016"/>
            <a:ext cx="2850532" cy="19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XCCW Joined 1a" panose="03050602040000000000" pitchFamily="66" charset="0"/>
              </a:rPr>
              <a:t>Guided Reading 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2047009"/>
            <a:ext cx="20955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89" y="2051772"/>
            <a:ext cx="195421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64" y="2051772"/>
            <a:ext cx="20875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139" y="2051772"/>
            <a:ext cx="208438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22714" y="5518872"/>
            <a:ext cx="230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Goodnight Mister Tom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Michelle Magorian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26189" y="5512522"/>
            <a:ext cx="1954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Kensuke’s Kingdom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Michael Morporgo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48677" y="5518872"/>
            <a:ext cx="209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Wonder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R. J. Palacio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452139" y="5518872"/>
            <a:ext cx="2084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The Explorer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Katherine Rundell</a:t>
            </a:r>
          </a:p>
        </p:txBody>
      </p:sp>
    </p:spTree>
    <p:extLst>
      <p:ext uri="{BB962C8B-B14F-4D97-AF65-F5344CB8AC3E}">
        <p14:creationId xmlns:p14="http://schemas.microsoft.com/office/powerpoint/2010/main" val="410751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1416050" y="0"/>
            <a:ext cx="9359900" cy="908050"/>
          </a:xfrm>
        </p:spPr>
        <p:txBody>
          <a:bodyPr/>
          <a:lstStyle/>
          <a:p>
            <a:pPr algn="ctr" eaLnBrk="1" hangingPunct="1"/>
            <a:r>
              <a:rPr lang="en-GB" altLang="en-US" sz="4000" u="sng">
                <a:latin typeface="Arial" panose="020B0604020202020204" pitchFamily="34" charset="0"/>
                <a:cs typeface="Arial" panose="020B0604020202020204" pitchFamily="34" charset="0"/>
              </a:rPr>
              <a:t>Your Child’s Day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0F6A817-4390-4494-A943-D1524927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908051"/>
            <a:ext cx="9144000" cy="5732463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8:45 – 9:15: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Spelling (Assembly)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9:15 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10:30: English and grammar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10:30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10:45: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10:45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11:45: Maths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11:45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12:30: Other activities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12:30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1:15: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1:15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1:45: Guided reading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1:45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3:00: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Foundation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3:15: </a:t>
            </a:r>
            <a:r>
              <a:rPr lang="en-GB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Hometime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9563" y="5196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 smtClean="0">
                <a:latin typeface="XCCW Joined 1a" panose="03050602040000000000" pitchFamily="66" charset="0"/>
              </a:rPr>
              <a:t>Homework </a:t>
            </a:r>
          </a:p>
          <a:p>
            <a:pPr algn="ctr"/>
            <a:endParaRPr lang="en-US" u="sng" dirty="0">
              <a:latin typeface="XCCW Joined 1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XCCW Joined 1a" panose="03050602040000000000" pitchFamily="66" charset="0"/>
              </a:rPr>
              <a:t>Spelling test every Friday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XCCW Joined 1a" panose="03050602040000000000" pitchFamily="66" charset="0"/>
              </a:rPr>
              <a:t>Grammar Homework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XCCW Joined 1a" panose="03050602040000000000" pitchFamily="66" charset="0"/>
              </a:rPr>
              <a:t>Reading Homework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XCCW Joined 1a" panose="03050602040000000000" pitchFamily="66" charset="0"/>
              </a:rPr>
              <a:t>Online </a:t>
            </a:r>
            <a:r>
              <a:rPr lang="en-US" sz="3200" dirty="0" err="1" smtClean="0">
                <a:latin typeface="XCCW Joined 1a" panose="03050602040000000000" pitchFamily="66" charset="0"/>
              </a:rPr>
              <a:t>MyMaths</a:t>
            </a:r>
            <a:r>
              <a:rPr lang="en-US" sz="3200" dirty="0" smtClean="0">
                <a:latin typeface="XCCW Joined 1a" panose="03050602040000000000" pitchFamily="66" charset="0"/>
              </a:rPr>
              <a:t> Homework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XCCW Joined 1a" panose="03050602040000000000" pitchFamily="66" charset="0"/>
              </a:rPr>
              <a:t>Marked in school the following Friday</a:t>
            </a:r>
            <a:endParaRPr lang="en-GB" sz="32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0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XCCW Joined 1a" panose="03050602040000000000" pitchFamily="66" charset="0"/>
              </a:rPr>
              <a:t>SATs!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6" y="1476103"/>
            <a:ext cx="11064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Monday 11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</a:rPr>
              <a:t> May		Grammar Paper 1 and 2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Tuesday 12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</a:rPr>
              <a:t> May		Reading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Wednesday 13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</a:rPr>
              <a:t> May	Arithmetic and reasoning 1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Thursday 14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</a:rPr>
              <a:t> May		reasoning 2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CGP books</a:t>
            </a:r>
            <a:endParaRPr lang="en-GB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55" y="1690688"/>
            <a:ext cx="3217863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21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Any questions?</a:t>
            </a:r>
          </a:p>
        </p:txBody>
      </p:sp>
      <p:pic>
        <p:nvPicPr>
          <p:cNvPr id="1028" name="Picture 4" descr="What's your guiding question? - Michelle Gibb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53" y="1690688"/>
            <a:ext cx="6347694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8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2" y="149855"/>
            <a:ext cx="3490273" cy="2583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595" y="473825"/>
            <a:ext cx="3493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XCCW Joined 1a" panose="03050602040000000000" pitchFamily="66" charset="0"/>
              </a:rPr>
              <a:t>Science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Living things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Electricity 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Animals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Evolution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Light and Shadow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9" y="3595164"/>
            <a:ext cx="3989722" cy="1748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980" y="5198248"/>
            <a:ext cx="3493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XCCW Joined 1a" panose="03050602040000000000" pitchFamily="66" charset="0"/>
              </a:rPr>
              <a:t>History </a:t>
            </a:r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>
                <a:latin typeface="XCCW Joined 1a" panose="03050602040000000000" pitchFamily="66" charset="0"/>
              </a:rPr>
              <a:t>World War II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Life since 1940s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Shang Dynasty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918" y="116536"/>
            <a:ext cx="3361698" cy="2023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0960" y="1810440"/>
            <a:ext cx="349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XCCW Joined 1a" panose="03050602040000000000" pitchFamily="66" charset="0"/>
              </a:rPr>
              <a:t>Geography  </a:t>
            </a:r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>
                <a:latin typeface="XCCW Joined 1a" panose="03050602040000000000" pitchFamily="66" charset="0"/>
              </a:rPr>
              <a:t>Our local area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Extreme Earth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918" y="3511949"/>
            <a:ext cx="3191766" cy="1831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5918" y="5198248"/>
            <a:ext cx="3493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XCCW Joined 1a" panose="03050602040000000000" pitchFamily="66" charset="0"/>
              </a:rPr>
              <a:t>Art </a:t>
            </a:r>
            <a:endParaRPr lang="en-GB" sz="2000" b="1" u="sng" dirty="0" smtClean="0">
              <a:latin typeface="XCCW Joined 1a" panose="03050602040000000000" pitchFamily="66" charset="0"/>
            </a:endParaRPr>
          </a:p>
          <a:p>
            <a:r>
              <a:rPr lang="en-GB" sz="2000" dirty="0" smtClean="0">
                <a:latin typeface="XCCW Joined 1a" panose="03050602040000000000" pitchFamily="66" charset="0"/>
              </a:rPr>
              <a:t>Lino-printing</a:t>
            </a:r>
            <a:r>
              <a:rPr lang="en-GB" sz="2000" b="1" u="sng" dirty="0" smtClean="0">
                <a:latin typeface="XCCW Joined 1a" panose="03050602040000000000" pitchFamily="66" charset="0"/>
              </a:rPr>
              <a:t>  </a:t>
            </a:r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>
                <a:latin typeface="XCCW Joined 1a" panose="03050602040000000000" pitchFamily="66" charset="0"/>
              </a:rPr>
              <a:t>WW2 shadow art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Andy Warhol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877" y="3779094"/>
            <a:ext cx="2889354" cy="13803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8646" y="2904977"/>
            <a:ext cx="349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XCCW Joined 1a" panose="03050602040000000000" pitchFamily="66" charset="0"/>
              </a:rPr>
              <a:t>DT   </a:t>
            </a:r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>
                <a:latin typeface="XCCW Joined 1a" panose="03050602040000000000" pitchFamily="66" charset="0"/>
              </a:rPr>
              <a:t>Light-up boxes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Great British dishes</a:t>
            </a:r>
          </a:p>
        </p:txBody>
      </p:sp>
    </p:spTree>
    <p:extLst>
      <p:ext uri="{BB962C8B-B14F-4D97-AF65-F5344CB8AC3E}">
        <p14:creationId xmlns:p14="http://schemas.microsoft.com/office/powerpoint/2010/main" val="221171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1524000" y="-26988"/>
            <a:ext cx="9144000" cy="1325563"/>
          </a:xfrm>
        </p:spPr>
        <p:txBody>
          <a:bodyPr/>
          <a:lstStyle/>
          <a:p>
            <a:pPr algn="ctr" eaLnBrk="1" hangingPunct="1"/>
            <a:r>
              <a:rPr lang="en-GB" altLang="en-US" sz="4500" u="sng">
                <a:latin typeface="Arial" panose="020B0604020202020204" pitchFamily="34" charset="0"/>
                <a:cs typeface="Arial" panose="020B0604020202020204" pitchFamily="34" charset="0"/>
              </a:rPr>
              <a:t>The Curriculum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1481138" y="981076"/>
            <a:ext cx="9144001" cy="4525963"/>
          </a:xfrm>
        </p:spPr>
        <p:txBody>
          <a:bodyPr>
            <a:normAutofit fontScale="92500" lnSpcReduction="10000"/>
          </a:bodyPr>
          <a:lstStyle/>
          <a:p>
            <a:pPr marL="107950" indent="0">
              <a:buNone/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lnSpc>
                <a:spcPct val="100000"/>
              </a:lnSpc>
              <a:buNone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national curriculum is just 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one element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the education of every child. There is time and space in the school day and in each week, term and year to range beyond the national curriculum specifications. </a:t>
            </a:r>
          </a:p>
          <a:p>
            <a:pPr marL="107950" indent="0">
              <a:lnSpc>
                <a:spcPct val="100000"/>
              </a:lnSpc>
              <a:buNone/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lnSpc>
                <a:spcPct val="100000"/>
              </a:lnSpc>
              <a:buNone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national curriculum provides an outline of 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core knowledge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around which teachers can develop exciting and stimulating lessons to promote the 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development of pupils’ knowledge, understanding and skills as part of the wider school curriculum.</a:t>
            </a:r>
            <a:endParaRPr lang="en-GB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544638" y="690563"/>
            <a:ext cx="9144000" cy="36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500"/>
              </a:spcBef>
              <a:buSzPts val="1000"/>
            </a:pPr>
            <a:r>
              <a:rPr lang="en-GB" altLang="en-US" sz="2400">
                <a:latin typeface="Arial" panose="020B0604020202020204" pitchFamily="34" charset="0"/>
              </a:rPr>
              <a:t>Reading for pleasure and for purpose</a:t>
            </a:r>
          </a:p>
          <a:p>
            <a:pPr>
              <a:lnSpc>
                <a:spcPct val="150000"/>
              </a:lnSpc>
              <a:spcBef>
                <a:spcPts val="500"/>
              </a:spcBef>
              <a:buSzPts val="1000"/>
            </a:pPr>
            <a:r>
              <a:rPr lang="en-GB" altLang="en-US" sz="2400">
                <a:latin typeface="Arial" panose="020B0604020202020204" pitchFamily="34" charset="0"/>
              </a:rPr>
              <a:t>Justifying answers with examples from the text</a:t>
            </a:r>
          </a:p>
          <a:p>
            <a:pPr>
              <a:lnSpc>
                <a:spcPct val="150000"/>
              </a:lnSpc>
              <a:spcBef>
                <a:spcPts val="500"/>
              </a:spcBef>
              <a:buSzPts val="1000"/>
            </a:pPr>
            <a:r>
              <a:rPr lang="en-GB" altLang="en-US" sz="2400">
                <a:latin typeface="Arial" panose="020B0604020202020204" pitchFamily="34" charset="0"/>
              </a:rPr>
              <a:t>Understanding the author’s reasons for vocabulary, punctuation and structure choices.</a:t>
            </a:r>
          </a:p>
          <a:p>
            <a:pPr>
              <a:lnSpc>
                <a:spcPct val="150000"/>
              </a:lnSpc>
              <a:spcBef>
                <a:spcPts val="500"/>
              </a:spcBef>
              <a:buSzPts val="1000"/>
            </a:pPr>
            <a:r>
              <a:rPr lang="en-GB" altLang="en-US" sz="2400">
                <a:latin typeface="Arial" panose="020B0604020202020204" pitchFamily="34" charset="0"/>
              </a:rPr>
              <a:t>Summarising from more than one paragraph.</a:t>
            </a:r>
          </a:p>
          <a:p>
            <a:pPr>
              <a:lnSpc>
                <a:spcPct val="150000"/>
              </a:lnSpc>
              <a:spcBef>
                <a:spcPts val="500"/>
              </a:spcBef>
              <a:buSzPts val="1000"/>
            </a:pP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173288" y="44450"/>
            <a:ext cx="7886700" cy="768350"/>
          </a:xfrm>
        </p:spPr>
        <p:txBody>
          <a:bodyPr/>
          <a:lstStyle/>
          <a:p>
            <a:pPr algn="ctr" eaLnBrk="1" hangingPunct="1"/>
            <a:r>
              <a:rPr lang="en-GB" altLang="en-US" sz="3200" u="sng">
                <a:latin typeface="Arial" panose="020B0604020202020204" pitchFamily="34" charset="0"/>
                <a:cs typeface="Arial" panose="020B0604020202020204" pitchFamily="34" charset="0"/>
              </a:rPr>
              <a:t>Expectations for reading</a:t>
            </a:r>
          </a:p>
        </p:txBody>
      </p:sp>
    </p:spTree>
    <p:extLst>
      <p:ext uri="{BB962C8B-B14F-4D97-AF65-F5344CB8AC3E}">
        <p14:creationId xmlns:p14="http://schemas.microsoft.com/office/powerpoint/2010/main" val="31780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493838" y="620713"/>
            <a:ext cx="9144001" cy="458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400">
                <a:latin typeface="Arial" panose="020B0604020202020204" pitchFamily="34" charset="0"/>
              </a:rPr>
              <a:t>Write at length across a range of text types (narrative, non-fiction, poetry)</a:t>
            </a:r>
          </a:p>
          <a:p>
            <a:pPr>
              <a:lnSpc>
                <a:spcPct val="150000"/>
              </a:lnSpc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400">
                <a:latin typeface="Arial" panose="020B0604020202020204" pitchFamily="34" charset="0"/>
              </a:rPr>
              <a:t>Showing an understanding of audience and purpose</a:t>
            </a:r>
            <a:endParaRPr lang="en-GB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400">
                <a:latin typeface="Arial" panose="020B0604020202020204" pitchFamily="34" charset="0"/>
              </a:rPr>
              <a:t>Make deliberate choices and decisions about vocabulary, and sentence lengths, types and structures</a:t>
            </a:r>
            <a:endParaRPr lang="en-GB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400">
                <a:latin typeface="Arial" panose="020B0604020202020204" pitchFamily="34" charset="0"/>
              </a:rPr>
              <a:t>Use dialogue to convey character &amp; advance action</a:t>
            </a:r>
          </a:p>
          <a:p>
            <a:pPr>
              <a:lnSpc>
                <a:spcPct val="15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400">
                <a:latin typeface="Arial" panose="020B0604020202020204" pitchFamily="34" charset="0"/>
              </a:rPr>
              <a:t>Write with increasing legibility, consistency and fluency, including joining letters</a:t>
            </a: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173288" y="-76200"/>
            <a:ext cx="7886700" cy="768350"/>
          </a:xfrm>
        </p:spPr>
        <p:txBody>
          <a:bodyPr/>
          <a:lstStyle/>
          <a:p>
            <a:pPr algn="ctr" eaLnBrk="1" hangingPunct="1"/>
            <a:r>
              <a:rPr lang="en-GB" altLang="en-US" sz="3200" u="sng">
                <a:latin typeface="Arial" panose="020B0604020202020204" pitchFamily="34" charset="0"/>
                <a:cs typeface="Arial" panose="020B0604020202020204" pitchFamily="34" charset="0"/>
              </a:rPr>
              <a:t>Expectations for writing</a:t>
            </a:r>
          </a:p>
        </p:txBody>
      </p:sp>
    </p:spTree>
    <p:extLst>
      <p:ext uri="{BB962C8B-B14F-4D97-AF65-F5344CB8AC3E}">
        <p14:creationId xmlns:p14="http://schemas.microsoft.com/office/powerpoint/2010/main" val="480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524000" y="620713"/>
            <a:ext cx="9144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01625" algn="l"/>
                <a:tab pos="303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70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Compare and order numbers up to 10,000,000.</a:t>
            </a:r>
            <a:endParaRPr lang="en-GB" altLang="en-US" sz="20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275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Use negative numbers</a:t>
            </a:r>
            <a:r>
              <a:rPr lang="en-GB" altLang="en-US" sz="2000">
                <a:latin typeface="Arial" panose="020B0604020202020204" pitchFamily="34" charset="0"/>
              </a:rPr>
              <a:t>, factors and multiples</a:t>
            </a:r>
          </a:p>
          <a:p>
            <a:pPr>
              <a:lnSpc>
                <a:spcPct val="150000"/>
              </a:lnSpc>
              <a:spcBef>
                <a:spcPts val="13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Round any </a:t>
            </a:r>
            <a:r>
              <a:rPr lang="en-GB" altLang="en-US" sz="2000">
                <a:latin typeface="Arial" panose="020B0604020202020204" pitchFamily="34" charset="0"/>
              </a:rPr>
              <a:t>number including decimals</a:t>
            </a:r>
          </a:p>
          <a:p>
            <a:pPr>
              <a:lnSpc>
                <a:spcPct val="15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Use </a:t>
            </a:r>
            <a:r>
              <a:rPr lang="en-GB" altLang="en-US" sz="2000">
                <a:latin typeface="Arial" panose="020B0604020202020204" pitchFamily="34" charset="0"/>
              </a:rPr>
              <a:t>BODMAS</a:t>
            </a:r>
          </a:p>
          <a:p>
            <a:pPr>
              <a:lnSpc>
                <a:spcPct val="150000"/>
              </a:lnSpc>
              <a:spcBef>
                <a:spcPts val="25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Add and subtract 7-digit numbers and numbers to 3 decimal places using the formal column method</a:t>
            </a:r>
          </a:p>
          <a:p>
            <a:pPr>
              <a:lnSpc>
                <a:spcPct val="15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Multiply any 4-digit number by a 2-digit number</a:t>
            </a:r>
            <a:endParaRPr lang="en-GB" altLang="en-US" sz="20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Divide: any 4-digit number by a 2-digit number (long division)</a:t>
            </a:r>
          </a:p>
          <a:p>
            <a:pPr>
              <a:lnSpc>
                <a:spcPct val="150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Loads of types of fractions</a:t>
            </a:r>
          </a:p>
          <a:p>
            <a:pPr>
              <a:lnSpc>
                <a:spcPct val="150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US" altLang="en-US" sz="2000">
                <a:latin typeface="Arial" panose="020B0604020202020204" pitchFamily="34" charset="0"/>
              </a:rPr>
              <a:t>Finding percentages</a:t>
            </a:r>
          </a:p>
          <a:p>
            <a:pPr>
              <a:lnSpc>
                <a:spcPct val="150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altLang="en-US" sz="2000">
                <a:latin typeface="Arial" panose="020B0604020202020204" pitchFamily="34" charset="0"/>
              </a:rPr>
              <a:t>Simple algebra  e.g.  2a + 1 = 5    so a = 2</a:t>
            </a:r>
          </a:p>
          <a:p>
            <a:pPr>
              <a:lnSpc>
                <a:spcPct val="150000"/>
              </a:lnSpc>
              <a:spcBef>
                <a:spcPts val="25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altLang="en-US" sz="2000">
                <a:latin typeface="Arial" panose="020B0604020202020204" pitchFamily="34" charset="0"/>
              </a:rPr>
              <a:t>Data handling, 3D &amp; 2D shapes, and angles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173288" y="44450"/>
            <a:ext cx="7886700" cy="768350"/>
          </a:xfrm>
        </p:spPr>
        <p:txBody>
          <a:bodyPr/>
          <a:lstStyle/>
          <a:p>
            <a:pPr algn="ctr" eaLnBrk="1" hangingPunct="1"/>
            <a:r>
              <a:rPr lang="en-GB" altLang="en-US" sz="3200" u="sng">
                <a:latin typeface="Arial" panose="020B0604020202020204" pitchFamily="34" charset="0"/>
                <a:cs typeface="Arial" panose="020B0604020202020204" pitchFamily="34" charset="0"/>
              </a:rPr>
              <a:t>Expectations for maths</a:t>
            </a:r>
          </a:p>
        </p:txBody>
      </p:sp>
    </p:spTree>
    <p:extLst>
      <p:ext uri="{BB962C8B-B14F-4D97-AF65-F5344CB8AC3E}">
        <p14:creationId xmlns:p14="http://schemas.microsoft.com/office/powerpoint/2010/main" val="38862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524000" y="15876"/>
            <a:ext cx="9144000" cy="1325563"/>
          </a:xfrm>
        </p:spPr>
        <p:txBody>
          <a:bodyPr/>
          <a:lstStyle/>
          <a:p>
            <a:pPr algn="ctr" eaLnBrk="1" hangingPunct="1"/>
            <a:r>
              <a:rPr lang="en-GB" altLang="en-US" sz="4000" u="sng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27651" name="Content Placeholder 1">
            <a:extLst>
              <a:ext uri="{FF2B5EF4-FFF2-40B4-BE49-F238E27FC236}">
                <a16:creationId xmlns:a16="http://schemas.microsoft.com/office/drawing/2014/main" xmlns="" id="{57BBC61F-D99D-4E53-ACBF-2BE5315DF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25" y="1125539"/>
            <a:ext cx="9144000" cy="4822825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When we are assessing each child’s progress we measure them against age-related expectations.</a:t>
            </a:r>
          </a:p>
          <a:p>
            <a:pPr>
              <a:lnSpc>
                <a:spcPct val="11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We measure the progress across the year.  At the start of Year 6 most children will be Year 6 Emerging.</a:t>
            </a:r>
          </a:p>
          <a:p>
            <a:pPr>
              <a:lnSpc>
                <a:spcPct val="11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By the end of Year 6, the expectation is that most children will be Year 6 secure.  </a:t>
            </a:r>
          </a:p>
          <a:p>
            <a:pPr>
              <a:lnSpc>
                <a:spcPct val="11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Throughout the year the children will progress through emerging, developing and secure.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If your child is working below age related expectations they may receive additional support, which will be discussed between parents and teachers.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20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0" y="575015"/>
            <a:ext cx="5516245" cy="2646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117" y="4243705"/>
            <a:ext cx="4886325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85" y="4222901"/>
            <a:ext cx="4031615" cy="1943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1098" y="3137394"/>
            <a:ext cx="722920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1a" panose="03050602040000000000" pitchFamily="66" charset="0"/>
              </a:rPr>
              <a:t>Bonus activities for Year 6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844" y="223794"/>
            <a:ext cx="440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1a" panose="03050602040000000000" pitchFamily="66" charset="0"/>
              </a:rPr>
              <a:t>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684" y="6284591"/>
            <a:ext cx="349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1a" panose="03050602040000000000" pitchFamily="66" charset="0"/>
              </a:rPr>
              <a:t>Bikeability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2244" y="6268867"/>
            <a:ext cx="349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1a" panose="03050602040000000000" pitchFamily="66" charset="0"/>
              </a:rPr>
              <a:t>Science Fair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534E47-EF9A-4099-841E-6F3938473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80" y="465478"/>
            <a:ext cx="1871008" cy="1936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7FB4C7-D5E3-4301-BA27-509D48E80390}"/>
              </a:ext>
            </a:extLst>
          </p:cNvPr>
          <p:cNvSpPr txBox="1"/>
          <p:nvPr/>
        </p:nvSpPr>
        <p:spPr>
          <a:xfrm>
            <a:off x="9197188" y="423545"/>
            <a:ext cx="2994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XCCW Joined 1a" panose="03050602040000000000" pitchFamily="66" charset="0"/>
              </a:rPr>
              <a:t>Milestones Museum</a:t>
            </a:r>
          </a:p>
          <a:p>
            <a:r>
              <a:rPr lang="en-US" sz="2400" dirty="0">
                <a:latin typeface="CCW Cursive Writing 1" panose="03050602040000000000" pitchFamily="66" charset="0"/>
              </a:rPr>
              <a:t>(14</a:t>
            </a:r>
            <a:r>
              <a:rPr lang="en-US" sz="2400" baseline="30000" dirty="0">
                <a:latin typeface="CCW Cursive Writing 1" panose="03050602040000000000" pitchFamily="66" charset="0"/>
              </a:rPr>
              <a:t>th</a:t>
            </a:r>
            <a:r>
              <a:rPr lang="en-US" sz="2400" dirty="0">
                <a:latin typeface="CCW Cursive Writing 1" panose="03050602040000000000" pitchFamily="66" charset="0"/>
              </a:rPr>
              <a:t> October</a:t>
            </a:r>
            <a:r>
              <a:rPr lang="en-US" sz="2400" dirty="0" smtClean="0">
                <a:latin typeface="CCW Cursive Writing 1" panose="03050602040000000000" pitchFamily="66" charset="0"/>
              </a:rPr>
              <a:t>)</a:t>
            </a:r>
            <a:endParaRPr lang="en-GB" sz="2400" dirty="0" smtClean="0">
              <a:latin typeface="XCCW Joined 1a" panose="03050602040000000000" pitchFamily="66" charset="0"/>
            </a:endParaRPr>
          </a:p>
          <a:p>
            <a:r>
              <a:rPr lang="en-GB" sz="2400" dirty="0" smtClean="0">
                <a:latin typeface="XCCW Joined 1a" panose="03050602040000000000" pitchFamily="66" charset="0"/>
              </a:rPr>
              <a:t>Residential</a:t>
            </a:r>
          </a:p>
          <a:p>
            <a:r>
              <a:rPr lang="en-GB" sz="2400" dirty="0">
                <a:latin typeface="CCW Cursive Writing 1" panose="03050602040000000000" pitchFamily="66" charset="0"/>
              </a:rPr>
              <a:t>(22</a:t>
            </a:r>
            <a:r>
              <a:rPr lang="en-GB" sz="2400" baseline="30000" dirty="0">
                <a:latin typeface="CCW Cursive Writing 1" panose="03050602040000000000" pitchFamily="66" charset="0"/>
              </a:rPr>
              <a:t>nd</a:t>
            </a:r>
            <a:r>
              <a:rPr lang="en-GB" sz="2400" dirty="0">
                <a:latin typeface="CCW Cursive Writing 1" panose="03050602040000000000" pitchFamily="66" charset="0"/>
              </a:rPr>
              <a:t> – 24</a:t>
            </a:r>
            <a:r>
              <a:rPr lang="en-GB" sz="2400" baseline="30000" dirty="0">
                <a:latin typeface="CCW Cursive Writing 1" panose="03050602040000000000" pitchFamily="66" charset="0"/>
              </a:rPr>
              <a:t>th</a:t>
            </a:r>
            <a:r>
              <a:rPr lang="en-GB" sz="2400" dirty="0">
                <a:latin typeface="CCW Cursive Writing 1" panose="03050602040000000000" pitchFamily="66" charset="0"/>
              </a:rPr>
              <a:t> June</a:t>
            </a:r>
            <a:r>
              <a:rPr lang="en-GB" sz="2400" dirty="0" smtClean="0">
                <a:latin typeface="CCW Cursive Writing 1" panose="03050602040000000000" pitchFamily="66" charset="0"/>
              </a:rPr>
              <a:t>)</a:t>
            </a:r>
            <a:endParaRPr lang="en-GB" sz="24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9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34" y="-865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XCCW Joined 1a" panose="03050602040000000000" pitchFamily="66" charset="0"/>
              </a:rPr>
              <a:t>English </a:t>
            </a:r>
            <a:r>
              <a:rPr lang="en-GB" sz="2800" u="sng" dirty="0">
                <a:latin typeface="XCCW Joined 1a" panose="03050602040000000000" pitchFamily="66" charset="0"/>
              </a:rPr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06084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 smtClean="0">
                <a:latin typeface="XCCW Joined 1a" panose="03050602040000000000" pitchFamily="66" charset="0"/>
              </a:rPr>
              <a:t>These are some of the books we will be using </a:t>
            </a:r>
            <a:r>
              <a:rPr lang="en-GB" sz="3600" dirty="0">
                <a:latin typeface="XCCW Joined 1a" panose="03050602040000000000" pitchFamily="66" charset="0"/>
              </a:rPr>
              <a:t>for our English sessions.</a:t>
            </a:r>
          </a:p>
          <a:p>
            <a:r>
              <a:rPr lang="en-GB" sz="3600" dirty="0">
                <a:latin typeface="XCCW Joined 1a" panose="03050602040000000000" pitchFamily="66" charset="0"/>
              </a:rPr>
              <a:t>There are lots of different types of books we will be using to inspire our writing!</a:t>
            </a:r>
          </a:p>
        </p:txBody>
      </p:sp>
      <p:pic>
        <p:nvPicPr>
          <p:cNvPr id="5" name="Picture 4" descr="A framed picture of a person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450449"/>
            <a:ext cx="2412999" cy="3050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11370"/>
            <a:ext cx="2414983" cy="251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D475BB-EF88-435F-A007-73B2F828AE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099" y="777248"/>
            <a:ext cx="1943101" cy="2396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75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541</Words>
  <Application>Microsoft Office PowerPoint</Application>
  <PresentationFormat>Widescreen</PresentationFormat>
  <Paragraphs>104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CCW Cursive Writing 1</vt:lpstr>
      <vt:lpstr>Comic Sans MS</vt:lpstr>
      <vt:lpstr>Lucida Sans Unicode</vt:lpstr>
      <vt:lpstr>Symbol</vt:lpstr>
      <vt:lpstr>XCCW Joined 1a</vt:lpstr>
      <vt:lpstr>Office Theme</vt:lpstr>
      <vt:lpstr>Welcome to Year 6 Red Kites  Mrs Shay,  Mrs Gordon-Jones,  Mrs Newcomb and Ms Tate</vt:lpstr>
      <vt:lpstr>PowerPoint Presentation</vt:lpstr>
      <vt:lpstr>The Curriculum</vt:lpstr>
      <vt:lpstr>Expectations for reading</vt:lpstr>
      <vt:lpstr>Expectations for writing</vt:lpstr>
      <vt:lpstr>Expectations for maths</vt:lpstr>
      <vt:lpstr>Assessment</vt:lpstr>
      <vt:lpstr>PowerPoint Presentation</vt:lpstr>
      <vt:lpstr>English modules</vt:lpstr>
      <vt:lpstr>Guided Reading books</vt:lpstr>
      <vt:lpstr>Your Child’s Day</vt:lpstr>
      <vt:lpstr>PowerPoint Presentation</vt:lpstr>
      <vt:lpstr>SATs!</vt:lpstr>
      <vt:lpstr>CGP books</vt:lpstr>
      <vt:lpstr>Any questions?</vt:lpstr>
    </vt:vector>
  </TitlesOfParts>
  <Company>CTP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Startup</dc:creator>
  <cp:lastModifiedBy>Vicky Shay</cp:lastModifiedBy>
  <cp:revision>22</cp:revision>
  <dcterms:created xsi:type="dcterms:W3CDTF">2022-07-06T16:44:05Z</dcterms:created>
  <dcterms:modified xsi:type="dcterms:W3CDTF">2025-09-20T18:46:54Z</dcterms:modified>
</cp:coreProperties>
</file>