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3875" autoAdjust="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A31E8-AA68-4016-899E-62028CD16E38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9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9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00C505-B646-40BB-84F3-90F2BD4D15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4118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00C505-B646-40BB-84F3-90F2BD4D159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3453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EC998-448D-4D83-B0AA-11F6B39E5A62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ABC45-F3FD-48DA-8247-3F433F4FE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087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EC998-448D-4D83-B0AA-11F6B39E5A62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ABC45-F3FD-48DA-8247-3F433F4FE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613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EC998-448D-4D83-B0AA-11F6B39E5A62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ABC45-F3FD-48DA-8247-3F433F4FE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526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EC998-448D-4D83-B0AA-11F6B39E5A62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ABC45-F3FD-48DA-8247-3F433F4FE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247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EC998-448D-4D83-B0AA-11F6B39E5A62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ABC45-F3FD-48DA-8247-3F433F4FE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191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EC998-448D-4D83-B0AA-11F6B39E5A62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ABC45-F3FD-48DA-8247-3F433F4FE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014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EC998-448D-4D83-B0AA-11F6B39E5A62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ABC45-F3FD-48DA-8247-3F433F4FE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651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EC998-448D-4D83-B0AA-11F6B39E5A62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ABC45-F3FD-48DA-8247-3F433F4FE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308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EC998-448D-4D83-B0AA-11F6B39E5A62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ABC45-F3FD-48DA-8247-3F433F4FE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914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EC998-448D-4D83-B0AA-11F6B39E5A62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ABC45-F3FD-48DA-8247-3F433F4FE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396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EC998-448D-4D83-B0AA-11F6B39E5A62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ABC45-F3FD-48DA-8247-3F433F4FE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672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EC998-448D-4D83-B0AA-11F6B39E5A62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BABC45-F3FD-48DA-8247-3F433F4FE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131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0D1B37-9A84-478C-8F8D-B1194AD33F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460" b="28151"/>
          <a:stretch/>
        </p:blipFill>
        <p:spPr>
          <a:xfrm>
            <a:off x="4524362" y="5139420"/>
            <a:ext cx="3892353" cy="1516500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6362831"/>
              </p:ext>
            </p:extLst>
          </p:nvPr>
        </p:nvGraphicFramePr>
        <p:xfrm>
          <a:off x="128589" y="685802"/>
          <a:ext cx="4371974" cy="59701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16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03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2738">
                <a:tc gridSpan="2"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Subject Specific Vocabulary</a:t>
                      </a:r>
                      <a:endParaRPr lang="en-US" b="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27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XCCW Joined 1a" panose="03050602040000000000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analogue clock</a:t>
                      </a:r>
                      <a:endParaRPr lang="en-GB" sz="1100" dirty="0">
                        <a:effectLst/>
                        <a:latin typeface="XCCW Joined 1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XCCW Joined 1a" panose="03050602040000000000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 clock with hands</a:t>
                      </a:r>
                      <a:endParaRPr lang="en-GB" sz="1100">
                        <a:effectLst/>
                        <a:latin typeface="XCCW Joined 1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27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XCCW Joined 1a" panose="03050602040000000000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digital clock</a:t>
                      </a:r>
                      <a:endParaRPr lang="en-GB" sz="1100" dirty="0">
                        <a:effectLst/>
                        <a:latin typeface="XCCW Joined 1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XCCW Joined 1a" panose="03050602040000000000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 clock showing numbers</a:t>
                      </a:r>
                      <a:endParaRPr lang="en-GB" sz="1100" dirty="0">
                        <a:effectLst/>
                        <a:latin typeface="XCCW Joined 1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27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XCCW Joined 1a" panose="03050602040000000000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12-hour clock</a:t>
                      </a:r>
                      <a:endParaRPr lang="en-GB" sz="1100" dirty="0">
                        <a:effectLst/>
                        <a:latin typeface="XCCW Joined 1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XCCW Joined 1a" panose="03050602040000000000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Time using am and pm</a:t>
                      </a:r>
                      <a:endParaRPr lang="en-GB" sz="1100" dirty="0">
                        <a:effectLst/>
                        <a:latin typeface="XCCW Joined 1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27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XCCW Joined 1a" panose="03050602040000000000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24-hour clock</a:t>
                      </a:r>
                      <a:endParaRPr lang="en-GB" sz="1100">
                        <a:effectLst/>
                        <a:latin typeface="XCCW Joined 1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XCCW Joined 1a" panose="03050602040000000000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Time written from 00:00 to 23:59</a:t>
                      </a:r>
                      <a:endParaRPr lang="en-GB" sz="1100" dirty="0">
                        <a:effectLst/>
                        <a:latin typeface="XCCW Joined 1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27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XCCW Joined 1a" panose="03050602040000000000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am</a:t>
                      </a:r>
                      <a:endParaRPr lang="en-GB" sz="1100">
                        <a:effectLst/>
                        <a:latin typeface="XCCW Joined 1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XCCW Joined 1a" panose="03050602040000000000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Time after midnight and before noon</a:t>
                      </a:r>
                      <a:endParaRPr lang="en-GB" sz="1100" dirty="0">
                        <a:effectLst/>
                        <a:latin typeface="XCCW Joined 1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27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XCCW Joined 1a" panose="03050602040000000000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pm</a:t>
                      </a:r>
                      <a:endParaRPr lang="en-GB" sz="1100">
                        <a:effectLst/>
                        <a:latin typeface="XCCW Joined 1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XCCW Joined 1a" panose="03050602040000000000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Time after noon and before midnight</a:t>
                      </a:r>
                      <a:endParaRPr lang="en-GB" sz="1100" dirty="0">
                        <a:effectLst/>
                        <a:latin typeface="XCCW Joined 1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5729878"/>
                  </a:ext>
                </a:extLst>
              </a:tr>
              <a:tr h="5427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XCCW Joined 1a" panose="03050602040000000000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midnight</a:t>
                      </a:r>
                      <a:endParaRPr lang="en-GB" sz="1100">
                        <a:effectLst/>
                        <a:latin typeface="XCCW Joined 1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XCCW Joined 1a" panose="03050602040000000000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12:00 at night – 00:00</a:t>
                      </a:r>
                      <a:endParaRPr lang="en-GB" sz="1100" dirty="0">
                        <a:effectLst/>
                        <a:latin typeface="XCCW Joined 1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9741250"/>
                  </a:ext>
                </a:extLst>
              </a:tr>
              <a:tr h="5427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XCCW Joined 1a" panose="03050602040000000000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noon</a:t>
                      </a:r>
                      <a:endParaRPr lang="en-GB" sz="1100" dirty="0">
                        <a:effectLst/>
                        <a:latin typeface="XCCW Joined 1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XCCW Joined 1a" panose="03050602040000000000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12:00 in the daytime; 12:00 pm</a:t>
                      </a:r>
                      <a:endParaRPr lang="en-GB" sz="1100" dirty="0">
                        <a:effectLst/>
                        <a:latin typeface="XCCW Joined 1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0849716"/>
                  </a:ext>
                </a:extLst>
              </a:tr>
              <a:tr h="5427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XCCW Joined 1a" panose="03050602040000000000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</a:t>
                      </a:r>
                      <a:endParaRPr lang="en-GB" sz="1100">
                        <a:effectLst/>
                        <a:latin typeface="XCCW Joined 1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XCCW Joined 1a" panose="03050602040000000000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Twelve months</a:t>
                      </a:r>
                      <a:endParaRPr lang="en-GB" sz="1100" dirty="0">
                        <a:effectLst/>
                        <a:latin typeface="XCCW Joined 1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8892350"/>
                  </a:ext>
                </a:extLst>
              </a:tr>
              <a:tr h="5427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XCCW Joined 1a" panose="03050602040000000000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leap year</a:t>
                      </a:r>
                      <a:endParaRPr lang="en-GB" sz="1100">
                        <a:effectLst/>
                        <a:latin typeface="XCCW Joined 1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XCCW Joined 1a" panose="03050602040000000000" pitchFamily="66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 year with 366 days</a:t>
                      </a:r>
                      <a:endParaRPr lang="en-GB" sz="1100" dirty="0">
                        <a:effectLst/>
                        <a:latin typeface="XCCW Joined 1a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768875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00039" y="138583"/>
            <a:ext cx="11744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XCCW Joined 1a" panose="03050602040000000000" pitchFamily="66" charset="0"/>
              </a:rPr>
              <a:t>Year 4 Knowledge Mat: Time </a:t>
            </a:r>
            <a:endParaRPr lang="en-US" sz="2800" u="sng" dirty="0">
              <a:latin typeface="XCCW Joined 1a" panose="03050602040000000000" pitchFamily="66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4987739"/>
              </p:ext>
            </p:extLst>
          </p:nvPr>
        </p:nvGraphicFramePr>
        <p:xfrm>
          <a:off x="8460955" y="749301"/>
          <a:ext cx="3583408" cy="5970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83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6119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Optional homework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33997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Design a Theme Park Day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Plan a day at a pretend theme park. You could: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• schedule rides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• use 24-hour time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•	calculate waiting times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•	work out total time spent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2. Stopwatch Challenge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Children time activities to the nearest minute: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• brushing teeth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• tidying toys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• running outside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• reading 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en-US" sz="1200" dirty="0">
                        <a:latin typeface="XCCW Joined 1a" panose="03050602040000000000" pitchFamily="66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Clock Hunt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Children look around the house for clocks: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oven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microwave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phone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watch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car clock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Write the time shown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Convert each to 24-hour time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Find the clock closest to the exact minute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200" dirty="0">
                        <a:latin typeface="XCCW Joined 1a" panose="03050602040000000000" pitchFamily="66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200" dirty="0">
                          <a:latin typeface="XCCW Joined 1a" panose="03050602040000000000" pitchFamily="66" charset="0"/>
                        </a:rPr>
                        <a:t>Due date</a:t>
                      </a:r>
                      <a:r>
                        <a:rPr lang="en-US" sz="1200" baseline="0" dirty="0">
                          <a:latin typeface="XCCW Joined 1a" panose="03050602040000000000" pitchFamily="66" charset="0"/>
                        </a:rPr>
                        <a:t> 10</a:t>
                      </a:r>
                      <a:r>
                        <a:rPr lang="en-US" sz="1200" baseline="30000" dirty="0">
                          <a:latin typeface="XCCW Joined 1a" panose="03050602040000000000" pitchFamily="66" charset="0"/>
                        </a:rPr>
                        <a:t>th</a:t>
                      </a:r>
                      <a:r>
                        <a:rPr lang="en-US" sz="1200" baseline="0" dirty="0">
                          <a:latin typeface="XCCW Joined 1a" panose="03050602040000000000" pitchFamily="66" charset="0"/>
                        </a:rPr>
                        <a:t> July 2026</a:t>
                      </a:r>
                      <a:endParaRPr lang="en-US" sz="1200" dirty="0"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5081884"/>
              </p:ext>
            </p:extLst>
          </p:nvPr>
        </p:nvGraphicFramePr>
        <p:xfrm>
          <a:off x="4881562" y="643629"/>
          <a:ext cx="3490913" cy="428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90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16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Conversion Facts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39701">
                <a:tc>
                  <a:txBody>
                    <a:bodyPr/>
                    <a:lstStyle/>
                    <a:p>
                      <a:pPr lvl="0"/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XCCW Joined 1a" panose="03050602040000000000" pitchFamily="66" charset="0"/>
                          <a:ea typeface="+mn-ea"/>
                          <a:cs typeface="+mn-cs"/>
                        </a:rPr>
                        <a:t>60 seconds = 1 minute</a:t>
                      </a:r>
                    </a:p>
                    <a:p>
                      <a:pPr lvl="0"/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XCCW Joined 1a" panose="03050602040000000000" pitchFamily="66" charset="0"/>
                          <a:ea typeface="+mn-ea"/>
                          <a:cs typeface="+mn-cs"/>
                        </a:rPr>
                        <a:t>60 minutes = 1 hour</a:t>
                      </a:r>
                    </a:p>
                    <a:p>
                      <a:pPr lvl="0"/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XCCW Joined 1a" panose="03050602040000000000" pitchFamily="66" charset="0"/>
                          <a:ea typeface="+mn-ea"/>
                          <a:cs typeface="+mn-cs"/>
                        </a:rPr>
                        <a:t>24 hours = 1 day</a:t>
                      </a:r>
                    </a:p>
                    <a:p>
                      <a:pPr lvl="0"/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XCCW Joined 1a" panose="03050602040000000000" pitchFamily="66" charset="0"/>
                          <a:ea typeface="+mn-ea"/>
                          <a:cs typeface="+mn-cs"/>
                        </a:rPr>
                        <a:t>7 days = 1 week</a:t>
                      </a:r>
                    </a:p>
                    <a:p>
                      <a:pPr lvl="0"/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XCCW Joined 1a" panose="03050602040000000000" pitchFamily="66" charset="0"/>
                          <a:ea typeface="+mn-ea"/>
                          <a:cs typeface="+mn-cs"/>
                        </a:rPr>
                        <a:t>About 4 weeks = 1 month</a:t>
                      </a:r>
                    </a:p>
                    <a:p>
                      <a:pPr lvl="0"/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XCCW Joined 1a" panose="03050602040000000000" pitchFamily="66" charset="0"/>
                          <a:ea typeface="+mn-ea"/>
                          <a:cs typeface="+mn-cs"/>
                        </a:rPr>
                        <a:t>12 months = 1 year</a:t>
                      </a:r>
                    </a:p>
                    <a:p>
                      <a:pPr lvl="0"/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XCCW Joined 1a" panose="03050602040000000000" pitchFamily="66" charset="0"/>
                          <a:ea typeface="+mn-ea"/>
                          <a:cs typeface="+mn-cs"/>
                        </a:rPr>
                        <a:t>365 days = 1 year</a:t>
                      </a:r>
                    </a:p>
                    <a:p>
                      <a:pPr lvl="0"/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XCCW Joined 1a" panose="03050602040000000000" pitchFamily="66" charset="0"/>
                          <a:ea typeface="+mn-ea"/>
                          <a:cs typeface="+mn-cs"/>
                        </a:rPr>
                        <a:t>366 days = 1 leap year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XCCW Joined 1a" panose="03050602040000000000" pitchFamily="66" charset="0"/>
                          <a:ea typeface="+mn-ea"/>
                          <a:cs typeface="+mn-cs"/>
                        </a:rPr>
                        <a:t>For pm times after 12 noon, add 12 to the hour.</a:t>
                      </a: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XCCW Joined 1a" panose="03050602040000000000" pitchFamily="66" charset="0"/>
                        <a:ea typeface="+mn-ea"/>
                        <a:cs typeface="+mn-cs"/>
                      </a:endParaRPr>
                    </a:p>
                    <a:p>
                      <a:pPr lvl="1"/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XCCW Joined 1a" panose="03050602040000000000" pitchFamily="66" charset="0"/>
                          <a:ea typeface="+mn-ea"/>
                          <a:cs typeface="+mn-cs"/>
                        </a:rPr>
                        <a:t>3:45 pm → 15:45</a:t>
                      </a: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XCCW Joined 1a" panose="03050602040000000000" pitchFamily="66" charset="0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XCCW Joined 1a" panose="03050602040000000000" pitchFamily="66" charset="0"/>
                          <a:ea typeface="+mn-ea"/>
                          <a:cs typeface="+mn-cs"/>
                        </a:rPr>
                        <a:t>Morning times stay the same.</a:t>
                      </a: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XCCW Joined 1a" panose="03050602040000000000" pitchFamily="66" charset="0"/>
                        <a:ea typeface="+mn-ea"/>
                        <a:cs typeface="+mn-cs"/>
                      </a:endParaRPr>
                    </a:p>
                    <a:p>
                      <a:pPr lvl="1"/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XCCW Joined 1a" panose="03050602040000000000" pitchFamily="66" charset="0"/>
                          <a:ea typeface="+mn-ea"/>
                          <a:cs typeface="+mn-cs"/>
                        </a:rPr>
                        <a:t>8:10 am → 08:10</a:t>
                      </a: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XCCW Joined 1a" panose="03050602040000000000" pitchFamily="66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200" dirty="0"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42315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716</TotalTime>
  <Words>245</Words>
  <Application>Microsoft Office PowerPoint</Application>
  <PresentationFormat>Widescreen</PresentationFormat>
  <Paragraphs>62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XCCW Joined 1a</vt:lpstr>
      <vt:lpstr>Office Theme</vt:lpstr>
      <vt:lpstr>PowerPoint Presentation</vt:lpstr>
    </vt:vector>
  </TitlesOfParts>
  <Company>College Town Juniors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Amy Cross</dc:creator>
  <cp:lastModifiedBy>Aanchal Sharma</cp:lastModifiedBy>
  <cp:revision>57</cp:revision>
  <cp:lastPrinted>2024-03-21T16:21:04Z</cp:lastPrinted>
  <dcterms:created xsi:type="dcterms:W3CDTF">2019-07-01T10:01:22Z</dcterms:created>
  <dcterms:modified xsi:type="dcterms:W3CDTF">2026-06-01T15:03:04Z</dcterms:modified>
</cp:coreProperties>
</file>