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3.xml" ContentType="application/vnd.openxmlformats-officedocument.them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4.xml" ContentType="application/vnd.openxmlformats-officedocument.theme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5.xml" ContentType="application/vnd.openxmlformats-officedocument.theme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6.xml" ContentType="application/vnd.openxmlformats-officedocument.them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theme/theme7.xml" ContentType="application/vnd.openxmlformats-officedocument.theme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8.xml" ContentType="application/vnd.openxmlformats-officedocument.theme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heme/theme9.xml" ContentType="application/vnd.openxmlformats-officedocument.theme+xml"/>
  <Override PartName="/ppt/theme/theme10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drawings/drawing1.xml" ContentType="application/vnd.openxmlformats-officedocument.drawingml.chartshapes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authors.xml" ContentType="application/vnd.ms-powerpoint.author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  <p:sldMasterId id="2147483660" r:id="rId5"/>
    <p:sldMasterId id="2147483666" r:id="rId6"/>
    <p:sldMasterId id="2147483672" r:id="rId7"/>
    <p:sldMasterId id="2147483678" r:id="rId8"/>
    <p:sldMasterId id="2147483696" r:id="rId9"/>
    <p:sldMasterId id="2147483702" r:id="rId10"/>
    <p:sldMasterId id="2147483708" r:id="rId11"/>
  </p:sldMasterIdLst>
  <p:notesMasterIdLst>
    <p:notesMasterId r:id="rId42"/>
  </p:notesMasterIdLst>
  <p:handoutMasterIdLst>
    <p:handoutMasterId r:id="rId43"/>
  </p:handoutMasterIdLst>
  <p:sldIdLst>
    <p:sldId id="284" r:id="rId12"/>
    <p:sldId id="286" r:id="rId13"/>
    <p:sldId id="256" r:id="rId14"/>
    <p:sldId id="285" r:id="rId15"/>
    <p:sldId id="267" r:id="rId16"/>
    <p:sldId id="273" r:id="rId17"/>
    <p:sldId id="257" r:id="rId18"/>
    <p:sldId id="268" r:id="rId19"/>
    <p:sldId id="271" r:id="rId20"/>
    <p:sldId id="287" r:id="rId21"/>
    <p:sldId id="290" r:id="rId22"/>
    <p:sldId id="258" r:id="rId23"/>
    <p:sldId id="276" r:id="rId24"/>
    <p:sldId id="280" r:id="rId25"/>
    <p:sldId id="281" r:id="rId26"/>
    <p:sldId id="282" r:id="rId27"/>
    <p:sldId id="283" r:id="rId28"/>
    <p:sldId id="259" r:id="rId29"/>
    <p:sldId id="274" r:id="rId30"/>
    <p:sldId id="275" r:id="rId31"/>
    <p:sldId id="277" r:id="rId32"/>
    <p:sldId id="278" r:id="rId33"/>
    <p:sldId id="279" r:id="rId34"/>
    <p:sldId id="260" r:id="rId35"/>
    <p:sldId id="261" r:id="rId36"/>
    <p:sldId id="292" r:id="rId37"/>
    <p:sldId id="293" r:id="rId38"/>
    <p:sldId id="291" r:id="rId39"/>
    <p:sldId id="294" r:id="rId40"/>
    <p:sldId id="263" r:id="rId41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7401401-7451-720A-C286-9EAA8BA32352}" name="Ghislaine Bombusa" initials="GB" userId="S::ghislaine.bombusa@internetmatters.org::731c9d83-953a-41a8-a8c3-c796db1fa172" providerId="AD"/>
  <p188:author id="{83F0E501-CDBD-B9B7-DD5E-279DCA4E6479}" name="Sheena Peckham" initials="SP" userId="S::sheena.peckham@internetmatters.org::6b5af47a-4b73-494d-9608-33ad3574fffc" providerId="AD"/>
  <p188:author id="{B650F808-0B00-E7AC-A748-E9C2082E8E2A}" name="Andy Pamplin" initials="AP" userId="e0c0ac9b10068be8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9629"/>
    <a:srgbClr val="FF3366"/>
    <a:srgbClr val="71599B"/>
    <a:srgbClr val="0033FF"/>
    <a:srgbClr val="32CCFE"/>
    <a:srgbClr val="D2CAE0"/>
    <a:srgbClr val="253045"/>
    <a:srgbClr val="00CC00"/>
    <a:srgbClr val="E5FAE5"/>
    <a:srgbClr val="EEEE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236" autoAdjust="0"/>
    <p:restoredTop sz="75540" autoAdjust="0"/>
  </p:normalViewPr>
  <p:slideViewPr>
    <p:cSldViewPr snapToGrid="0">
      <p:cViewPr varScale="1">
        <p:scale>
          <a:sx n="52" d="100"/>
          <a:sy n="52" d="100"/>
        </p:scale>
        <p:origin x="1144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slide" Target="slides/slide28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notesMaster" Target="notesMasters/notesMaster1.xml"/><Relationship Id="rId47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9" Type="http://schemas.openxmlformats.org/officeDocument/2006/relationships/slide" Target="slides/slide18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slide" Target="slides/slide29.xml"/><Relationship Id="rId45" Type="http://schemas.openxmlformats.org/officeDocument/2006/relationships/viewProps" Target="viewProps.xml"/><Relationship Id="rId53" Type="http://schemas.microsoft.com/office/2018/10/relationships/authors" Target="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4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handoutMaster" Target="handoutMasters/handoutMaster1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theme" Target="theme/theme1.xml"/><Relationship Id="rId20" Type="http://schemas.openxmlformats.org/officeDocument/2006/relationships/slide" Target="slides/slide9.xml"/><Relationship Id="rId41" Type="http://schemas.openxmlformats.org/officeDocument/2006/relationships/slide" Target="slides/slide30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chartUserShapes" Target="../drawings/drawing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5.xlsx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6.xlsx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The internet's impact on my wellbeing</c:v>
                </c:pt>
              </c:strCache>
            </c:strRef>
          </c:tx>
          <c:dPt>
            <c:idx val="0"/>
            <c:bubble3D val="0"/>
            <c:spPr>
              <a:solidFill>
                <a:srgbClr val="71599B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E4C0-453C-833F-02CF31A83357}"/>
              </c:ext>
            </c:extLst>
          </c:dPt>
          <c:dPt>
            <c:idx val="1"/>
            <c:bubble3D val="0"/>
            <c:spPr>
              <a:solidFill>
                <a:srgbClr val="E59629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E4C0-453C-833F-02CF31A83357}"/>
              </c:ext>
            </c:extLst>
          </c:dPt>
          <c:cat>
            <c:strRef>
              <c:f>Sheet1!$A$2:$A$3</c:f>
              <c:strCache>
                <c:ptCount val="2"/>
                <c:pt idx="0">
                  <c:v>Positive</c:v>
                </c:pt>
                <c:pt idx="1">
                  <c:v>Negative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59</c:v>
                </c:pt>
                <c:pt idx="1">
                  <c:v>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4C0-453C-833F-02CF31A833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3.0283966926526372E-2"/>
          <c:y val="0.21155457463917282"/>
          <c:w val="0.94115984732306679"/>
          <c:h val="0.7312632031786274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2023</c:v>
                </c:pt>
              </c:strCache>
            </c:strRef>
          </c:tx>
          <c:spPr>
            <a:solidFill>
              <a:srgbClr val="71599B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fld id="{C243BE75-3D73-41DC-8C14-EEC215ACCC18}" type="VALUE">
                      <a:rPr lang="en-US" smtClean="0"/>
                      <a:pPr/>
                      <a:t>[VALUE]</a:t>
                    </a:fld>
                    <a:r>
                      <a:rPr lang="en-US"/>
                      <a:t>%</a:t>
                    </a:r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4FAF-4641-94F1-E24A0ADA1AD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spending time online makes me feel confident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FAF-4641-94F1-E24A0ADA1AD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2022</c:v>
                </c:pt>
              </c:strCache>
            </c:strRef>
          </c:tx>
          <c:spPr>
            <a:solidFill>
              <a:srgbClr val="E5962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E59629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2-4FAF-4641-94F1-E24A0ADA1AD1}"/>
              </c:ext>
            </c:extLst>
          </c:dPt>
          <c:dLbls>
            <c:dLbl>
              <c:idx val="0"/>
              <c:layout/>
              <c:tx>
                <c:rich>
                  <a:bodyPr/>
                  <a:lstStyle/>
                  <a:p>
                    <a:fld id="{305F5561-D067-46B0-9AB0-334309DC10B0}" type="VALUE">
                      <a:rPr lang="en-US" smtClean="0"/>
                      <a:pPr/>
                      <a:t>[VALUE]</a:t>
                    </a:fld>
                    <a:r>
                      <a:rPr lang="en-US"/>
                      <a:t>%</a:t>
                    </a:r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2-4FAF-4641-94F1-E24A0ADA1AD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spending time online makes me feel confident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36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FAF-4641-94F1-E24A0ADA1AD1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4"/>
        <c:overlap val="2"/>
        <c:axId val="651001488"/>
        <c:axId val="2102923343"/>
      </c:barChart>
      <c:catAx>
        <c:axId val="65100148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102923343"/>
        <c:crosses val="autoZero"/>
        <c:auto val="1"/>
        <c:lblAlgn val="ctr"/>
        <c:lblOffset val="100"/>
        <c:noMultiLvlLbl val="0"/>
      </c:catAx>
      <c:valAx>
        <c:axId val="2102923343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651001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rgbClr val="243044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The internet's impact on my wellbeing</c:v>
                </c:pt>
              </c:strCache>
            </c:strRef>
          </c:tx>
          <c:dPt>
            <c:idx val="0"/>
            <c:bubble3D val="0"/>
            <c:spPr>
              <a:solidFill>
                <a:srgbClr val="71599B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D7B2-4DCD-A2F9-02B55EBBAAEE}"/>
              </c:ext>
            </c:extLst>
          </c:dPt>
          <c:dPt>
            <c:idx val="1"/>
            <c:bubble3D val="0"/>
            <c:spPr>
              <a:solidFill>
                <a:srgbClr val="E59629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D7B2-4DCD-A2F9-02B55EBBAAEE}"/>
              </c:ext>
            </c:extLst>
          </c:dPt>
          <c:cat>
            <c:strRef>
              <c:f>Sheet1!$A$2:$A$3</c:f>
              <c:strCache>
                <c:ptCount val="2"/>
                <c:pt idx="0">
                  <c:v>Positive</c:v>
                </c:pt>
                <c:pt idx="1">
                  <c:v>Negative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75</c:v>
                </c:pt>
                <c:pt idx="1">
                  <c:v>25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7B2-4DCD-A2F9-02B55EBBAAE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1812500234105405"/>
          <c:y val="0.10598721106198629"/>
          <c:w val="0.79592880044131953"/>
          <c:h val="0.7672059063529271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9 to 17s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336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9-1CCD-400B-8C41-C7E023796129}"/>
              </c:ext>
            </c:extLst>
          </c:dPt>
          <c:dPt>
            <c:idx val="1"/>
            <c:invertIfNegative val="0"/>
            <c:bubble3D val="0"/>
            <c:spPr>
              <a:solidFill>
                <a:srgbClr val="71599B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8-1CCD-400B-8C41-C7E023796129}"/>
              </c:ext>
            </c:extLst>
          </c:dPt>
          <c:dPt>
            <c:idx val="2"/>
            <c:invertIfNegative val="0"/>
            <c:bubble3D val="0"/>
            <c:spPr>
              <a:solidFill>
                <a:srgbClr val="31CCFD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7-1CCD-400B-8C41-C7E023796129}"/>
              </c:ext>
            </c:extLst>
          </c:dPt>
          <c:dPt>
            <c:idx val="3"/>
            <c:invertIfNegative val="0"/>
            <c:bubble3D val="0"/>
            <c:spPr>
              <a:solidFill>
                <a:srgbClr val="E59629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6-1CCD-400B-8C41-C7E023796129}"/>
              </c:ext>
            </c:extLst>
          </c:dPt>
          <c:cat>
            <c:strRef>
              <c:f>Sheet1!$A$2:$A$5</c:f>
              <c:strCache>
                <c:ptCount val="4"/>
                <c:pt idx="0">
                  <c:v>Roblox</c:v>
                </c:pt>
                <c:pt idx="1">
                  <c:v>TikTok</c:v>
                </c:pt>
                <c:pt idx="2">
                  <c:v>WhatsApp</c:v>
                </c:pt>
                <c:pt idx="3">
                  <c:v>YouTube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36</c:v>
                </c:pt>
                <c:pt idx="1">
                  <c:v>46</c:v>
                </c:pt>
                <c:pt idx="2">
                  <c:v>63</c:v>
                </c:pt>
                <c:pt idx="3">
                  <c:v>70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CCD-400B-8C41-C7E0237961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00"/>
        <c:axId val="990014847"/>
        <c:axId val="669725008"/>
      </c:barChart>
      <c:catAx>
        <c:axId val="990014847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2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669725008"/>
        <c:crosses val="autoZero"/>
        <c:auto val="1"/>
        <c:lblAlgn val="ctr"/>
        <c:lblOffset val="100"/>
        <c:noMultiLvlLbl val="0"/>
      </c:catAx>
      <c:valAx>
        <c:axId val="66972500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990014847"/>
        <c:crosses val="autoZero"/>
        <c:crossBetween val="between"/>
      </c:valAx>
      <c:spPr>
        <a:noFill/>
        <a:ln w="25400"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% Aged 9-10</c:v>
                </c:pt>
              </c:strCache>
            </c:strRef>
          </c:tx>
          <c:spPr>
            <a:solidFill>
              <a:srgbClr val="E5962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Mobile phone (with internet access and apps)</c:v>
                </c:pt>
                <c:pt idx="1">
                  <c:v>Games console</c:v>
                </c:pt>
                <c:pt idx="2">
                  <c:v>PC/Laptop</c:v>
                </c:pt>
                <c:pt idx="3">
                  <c:v>Tablet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67</c:v>
                </c:pt>
                <c:pt idx="1">
                  <c:v>63</c:v>
                </c:pt>
                <c:pt idx="2">
                  <c:v>44</c:v>
                </c:pt>
                <c:pt idx="3">
                  <c:v>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A3D-9E4C-A009-D1791A1BC5B5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% Aged 11-12</c:v>
                </c:pt>
              </c:strCache>
            </c:strRef>
          </c:tx>
          <c:spPr>
            <a:solidFill>
              <a:srgbClr val="71599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Mobile phone (with internet access and apps)</c:v>
                </c:pt>
                <c:pt idx="1">
                  <c:v>Games console</c:v>
                </c:pt>
                <c:pt idx="2">
                  <c:v>PC/Laptop</c:v>
                </c:pt>
                <c:pt idx="3">
                  <c:v>Tablet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89</c:v>
                </c:pt>
                <c:pt idx="1">
                  <c:v>71</c:v>
                </c:pt>
                <c:pt idx="2">
                  <c:v>59</c:v>
                </c:pt>
                <c:pt idx="3">
                  <c:v>62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A3D-9E4C-A009-D1791A1BC5B5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% Aged 13-14</c:v>
                </c:pt>
              </c:strCache>
            </c:strRef>
          </c:tx>
          <c:spPr>
            <a:solidFill>
              <a:srgbClr val="FF3366"/>
            </a:solidFill>
            <a:ln>
              <a:noFill/>
            </a:ln>
            <a:effectLst/>
          </c:spPr>
          <c:invertIfNegative val="0"/>
          <c:dLbls>
            <c:dLbl>
              <c:idx val="0"/>
              <c:layout/>
              <c:tx>
                <c:rich>
                  <a:bodyPr/>
                  <a:lstStyle/>
                  <a:p>
                    <a:fld id="{EF0BA50F-6771-46C8-BC26-23934E83B98E}" type="VALUE">
                      <a:rPr lang="en-US" sz="1400" b="1" smtClean="0">
                        <a:solidFill>
                          <a:schemeClr val="bg1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rPr>
                      <a:pPr/>
                      <a:t>[VALUE]</a:t>
                    </a:fld>
                    <a:endParaRPr lang="en-GB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6191-46B3-9537-A45227AE444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Mobile phone (with internet access and apps)</c:v>
                </c:pt>
                <c:pt idx="1">
                  <c:v>Games console</c:v>
                </c:pt>
                <c:pt idx="2">
                  <c:v>PC/Laptop</c:v>
                </c:pt>
                <c:pt idx="3">
                  <c:v>Tablet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89</c:v>
                </c:pt>
                <c:pt idx="1">
                  <c:v>68</c:v>
                </c:pt>
                <c:pt idx="2">
                  <c:v>59</c:v>
                </c:pt>
                <c:pt idx="3">
                  <c:v>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191-46B3-9537-A45227AE4444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% Aged 15-17</c:v>
                </c:pt>
              </c:strCache>
            </c:strRef>
          </c:tx>
          <c:spPr>
            <a:solidFill>
              <a:srgbClr val="31CC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Mobile phone (with internet access and apps)</c:v>
                </c:pt>
                <c:pt idx="1">
                  <c:v>Games console</c:v>
                </c:pt>
                <c:pt idx="2">
                  <c:v>PC/Laptop</c:v>
                </c:pt>
                <c:pt idx="3">
                  <c:v>Tablet</c:v>
                </c:pt>
              </c:strCache>
            </c:strRef>
          </c:cat>
          <c:val>
            <c:numRef>
              <c:f>Sheet1!$E$2:$E$5</c:f>
              <c:numCache>
                <c:formatCode>General</c:formatCode>
                <c:ptCount val="4"/>
                <c:pt idx="0">
                  <c:v>96</c:v>
                </c:pt>
                <c:pt idx="1">
                  <c:v>70</c:v>
                </c:pt>
                <c:pt idx="2">
                  <c:v>73</c:v>
                </c:pt>
                <c:pt idx="3">
                  <c:v>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191-46B3-9537-A45227AE4444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4"/>
        <c:overlap val="2"/>
        <c:axId val="651001488"/>
        <c:axId val="2102923343"/>
      </c:barChart>
      <c:catAx>
        <c:axId val="6510014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endParaRPr lang="en-US"/>
          </a:p>
        </c:txPr>
        <c:crossAx val="2102923343"/>
        <c:crosses val="autoZero"/>
        <c:auto val="1"/>
        <c:lblAlgn val="ctr"/>
        <c:lblOffset val="100"/>
        <c:noMultiLvlLbl val="0"/>
      </c:catAx>
      <c:valAx>
        <c:axId val="2102923343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651001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rgbClr val="243044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58284388247195584"/>
          <c:y val="5.7906761754331702E-2"/>
          <c:w val="0.41381730790864829"/>
          <c:h val="0.9015119592281684"/>
        </c:manualLayout>
      </c:layout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Issues faced online</c:v>
                </c:pt>
              </c:strCache>
            </c:strRef>
          </c:tx>
          <c:dPt>
            <c:idx val="0"/>
            <c:bubble3D val="0"/>
            <c:spPr>
              <a:solidFill>
                <a:srgbClr val="31CCFD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C0E-4545-92F1-AA8FD306DF52}"/>
              </c:ext>
            </c:extLst>
          </c:dPt>
          <c:dPt>
            <c:idx val="1"/>
            <c:bubble3D val="0"/>
            <c:spPr>
              <a:solidFill>
                <a:srgbClr val="E59629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2-CC0E-4545-92F1-AA8FD306DF52}"/>
              </c:ext>
            </c:extLst>
          </c:dPt>
          <c:dPt>
            <c:idx val="2"/>
            <c:bubble3D val="0"/>
            <c:spPr>
              <a:solidFill>
                <a:srgbClr val="71599B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C0E-4545-92F1-AA8FD306DF52}"/>
              </c:ext>
            </c:extLst>
          </c:dPt>
          <c:dPt>
            <c:idx val="3"/>
            <c:bubble3D val="0"/>
            <c:spPr>
              <a:solidFill>
                <a:srgbClr val="FF336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CC0E-4545-92F1-AA8FD306DF52}"/>
              </c:ext>
            </c:extLst>
          </c:dPt>
          <c:dPt>
            <c:idx val="4"/>
            <c:bubble3D val="0"/>
            <c:spPr>
              <a:solidFill>
                <a:srgbClr val="0033F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C0E-4545-92F1-AA8FD306DF52}"/>
              </c:ext>
            </c:extLst>
          </c:dPt>
          <c:dPt>
            <c:idx val="5"/>
            <c:bubble3D val="0"/>
            <c:spPr>
              <a:solidFill>
                <a:srgbClr val="D2CAE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6-CC0E-4545-92F1-AA8FD306DF52}"/>
              </c:ext>
            </c:extLst>
          </c:dPt>
          <c:dPt>
            <c:idx val="6"/>
            <c:bubble3D val="0"/>
            <c:spPr>
              <a:solidFill>
                <a:srgbClr val="F4D639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CC0E-4545-92F1-AA8FD306DF52}"/>
              </c:ext>
            </c:extLst>
          </c:dPt>
          <c:dPt>
            <c:idx val="7"/>
            <c:bubble3D val="0"/>
            <c:spPr>
              <a:solidFill>
                <a:srgbClr val="00CC0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8-CC0E-4545-92F1-AA8FD306DF52}"/>
              </c:ext>
            </c:extLst>
          </c:dPt>
          <c:dPt>
            <c:idx val="8"/>
            <c:bubble3D val="0"/>
            <c:spPr>
              <a:solidFill>
                <a:srgbClr val="E5FAE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CC0E-4545-92F1-AA8FD306DF52}"/>
              </c:ext>
            </c:extLst>
          </c:dPt>
          <c:cat>
            <c:strRef>
              <c:f>Sheet1!$A$2:$A$10</c:f>
              <c:strCache>
                <c:ptCount val="9"/>
                <c:pt idx="0">
                  <c:v>Spent too much time online</c:v>
                </c:pt>
                <c:pt idx="1">
                  <c:v>Spent money in games/apps</c:v>
                </c:pt>
                <c:pt idx="2">
                  <c:v>Strangers contacted me</c:v>
                </c:pt>
                <c:pt idx="3">
                  <c:v>Came across mis/disinformation</c:v>
                </c:pt>
                <c:pt idx="4">
                  <c:v>Came across hate speech</c:v>
                </c:pt>
                <c:pt idx="5">
                  <c:v>Came across content promoting unrealistic body images or altered bodies</c:v>
                </c:pt>
                <c:pt idx="6">
                  <c:v>Came across content which promotes dangerous stunts or challenges</c:v>
                </c:pt>
                <c:pt idx="7">
                  <c:v>Came across violent content or content that promotes violence</c:v>
                </c:pt>
                <c:pt idx="8">
                  <c:v>Online bullying, trolling or abuse from people I don't know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41</c:v>
                </c:pt>
                <c:pt idx="1">
                  <c:v>23</c:v>
                </c:pt>
                <c:pt idx="2">
                  <c:v>21</c:v>
                </c:pt>
                <c:pt idx="3">
                  <c:v>18</c:v>
                </c:pt>
                <c:pt idx="4">
                  <c:v>16</c:v>
                </c:pt>
                <c:pt idx="5">
                  <c:v>16</c:v>
                </c:pt>
                <c:pt idx="6">
                  <c:v>19</c:v>
                </c:pt>
                <c:pt idx="7">
                  <c:v>12</c:v>
                </c:pt>
                <c:pt idx="8">
                  <c:v>10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C0E-4545-92F1-AA8FD306DF5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6.492862950528957E-3"/>
          <c:y val="4.9800005091539416E-2"/>
          <c:w val="0.56265761490684496"/>
          <c:h val="0.93572330446987761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rgbClr val="243044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% 9-10s</c:v>
                </c:pt>
              </c:strCache>
            </c:strRef>
          </c:tx>
          <c:spPr>
            <a:solidFill>
              <a:srgbClr val="E59629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Spent too much time online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D01-46D1-BBDE-5B90D7B21546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% 11-12s</c:v>
                </c:pt>
              </c:strCache>
            </c:strRef>
          </c:tx>
          <c:spPr>
            <a:solidFill>
              <a:srgbClr val="71599B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Spent too much time online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D01-46D1-BBDE-5B90D7B21546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% 13-14s</c:v>
                </c:pt>
              </c:strCache>
            </c:strRef>
          </c:tx>
          <c:spPr>
            <a:solidFill>
              <a:srgbClr val="F4D639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FF3366"/>
              </a:solidFill>
              <a:ln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4-AD01-46D1-BBDE-5B90D7B21546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Spent too much time online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D01-46D1-BBDE-5B90D7B21546}"/>
            </c:ext>
          </c:extLst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% 15-17s</c:v>
                </c:pt>
              </c:strCache>
            </c:strRef>
          </c:tx>
          <c:spPr>
            <a:solidFill>
              <a:srgbClr val="31CCFD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bg1"/>
                    </a:solidFill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</c:f>
              <c:strCache>
                <c:ptCount val="1"/>
                <c:pt idx="0">
                  <c:v>Spent too much time online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D01-46D1-BBDE-5B90D7B21546}"/>
            </c:ext>
          </c:extLst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4"/>
        <c:overlap val="2"/>
        <c:axId val="651001488"/>
        <c:axId val="2102923343"/>
      </c:barChart>
      <c:catAx>
        <c:axId val="65100148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102923343"/>
        <c:crosses val="autoZero"/>
        <c:auto val="1"/>
        <c:lblAlgn val="ctr"/>
        <c:lblOffset val="100"/>
        <c:noMultiLvlLbl val="0"/>
      </c:catAx>
      <c:valAx>
        <c:axId val="2102923343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65100148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rgbClr val="243044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20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0.76134</cdr:x>
      <cdr:y>0.34143</cdr:y>
    </cdr:from>
    <cdr:to>
      <cdr:x>0.86625</cdr:x>
      <cdr:y>0.47606</cdr:y>
    </cdr:to>
    <cdr:sp macro="" textlink="">
      <cdr:nvSpPr>
        <cdr:cNvPr id="2" name="TextBox 9">
          <a:extLst xmlns:a="http://schemas.openxmlformats.org/drawingml/2006/main">
            <a:ext uri="{FF2B5EF4-FFF2-40B4-BE49-F238E27FC236}">
              <a16:creationId xmlns:a16="http://schemas.microsoft.com/office/drawing/2014/main" id="{9F33A900-7A03-81DD-BF66-D6B2A62CD560}"/>
            </a:ext>
          </a:extLst>
        </cdr:cNvPr>
        <cdr:cNvSpPr txBox="1"/>
      </cdr:nvSpPr>
      <cdr:spPr>
        <a:xfrm xmlns:a="http://schemas.openxmlformats.org/drawingml/2006/main">
          <a:off x="8206108" y="1654536"/>
          <a:ext cx="1130740" cy="652437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en-US"/>
          </a:defPPr>
          <a:lvl1pPr marL="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1pPr>
          <a:lvl2pPr marL="457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2pPr>
          <a:lvl3pPr marL="914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3pPr>
          <a:lvl4pPr marL="1371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4pPr>
          <a:lvl5pPr marL="18288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5pPr>
          <a:lvl6pPr marL="22860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6pPr>
          <a:lvl7pPr marL="27432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7pPr>
          <a:lvl8pPr marL="32004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8pPr>
          <a:lvl9pPr marL="3657600" algn="l" defTabSz="914400" rtl="0" eaLnBrk="1" latinLnBrk="0" hangingPunct="1">
            <a:defRPr sz="1800" kern="1200">
              <a:solidFill>
                <a:schemeClr val="tx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GB" sz="2800" b="1" dirty="0">
              <a:solidFill>
                <a:srgbClr val="31CCFD"/>
              </a:solidFill>
              <a:latin typeface="Montserrat" panose="00000500000000000000" pitchFamily="50" charset="0"/>
            </a:rPr>
            <a:t>63%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507546-0115-4927-BEEB-CF4E21F04E2D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7D7616-326A-4746-9B86-1AF080CBC79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99458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0F4601-C4C1-4398-9CB1-BA72972330B1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12F86D-1CBB-4457-8A13-AFA47789A51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2896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85D112-682F-4487-9187-E5AF34266267}" type="slidenum">
              <a:rPr kumimoji="0" lang="en-GB" sz="3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3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46017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85D112-682F-4487-9187-E5AF34266267}" type="slidenum">
              <a:rPr kumimoji="0" lang="en-GB" sz="3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3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14584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7818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33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89B59B-2120-461D-8222-CE3302E55416}" type="slidenum">
              <a:rPr kumimoji="0" lang="en-GB" sz="3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3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85898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0343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0921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60505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13478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13115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85D112-682F-4487-9187-E5AF34266267}" type="slidenum">
              <a:rPr kumimoji="0" lang="en-GB" sz="3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3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83526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33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85D112-682F-4487-9187-E5AF34266267}" type="slidenum">
              <a:rPr kumimoji="0" lang="en-GB" sz="3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3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887625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37051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10364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57084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890444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44229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61550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107338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4970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 smtClean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.</a:t>
            </a: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92038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584436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sz="18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558343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00928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995453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 </a:t>
            </a: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Arial" panose="020B0604020202020204" pitchFamily="34" charset="0"/>
              </a:rPr>
              <a:t>Scan the QR code or search ‘digital toolkit’ at internetmatters.org to create yours.</a:t>
            </a: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714816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 smtClean="0"/>
              <a:t>.</a:t>
            </a:r>
            <a:endParaRPr lang="en-GB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89B59B-2120-461D-8222-CE3302E55416}" type="slidenum">
              <a:rPr kumimoji="0" lang="en-GB" sz="3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GB" sz="3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0850899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="1" dirty="0"/>
              <a:t>TELL - </a:t>
            </a:r>
            <a:r>
              <a:rPr lang="en-GB" dirty="0"/>
              <a:t>This is an example of a completed agreement – you may wish to take them through the sample statements to help them get started.</a:t>
            </a:r>
          </a:p>
          <a:p>
            <a:endParaRPr lang="en-GB" dirty="0"/>
          </a:p>
          <a:p>
            <a:r>
              <a:rPr lang="en-GB" b="1" dirty="0"/>
              <a:t>ASK</a:t>
            </a:r>
            <a:r>
              <a:rPr lang="en-GB" dirty="0"/>
              <a:t> – Have they heard of the term ‘</a:t>
            </a:r>
            <a:r>
              <a:rPr lang="en-GB" b="1" dirty="0"/>
              <a:t>Sharenting</a:t>
            </a:r>
            <a:r>
              <a:rPr lang="en-GB" dirty="0"/>
              <a:t>’?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89B59B-2120-461D-8222-CE3302E55416}" type="slidenum">
              <a:rPr kumimoji="0" lang="en-GB" sz="3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GB" sz="3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2009326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GB" b="0" i="0" dirty="0" smtClean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985D112-682F-4487-9187-E5AF34266267}" type="slidenum">
              <a:rPr kumimoji="0" lang="en-GB" sz="3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GB" sz="3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02605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89B59B-2120-461D-8222-CE3302E55416}" type="slidenum">
              <a:rPr kumimoji="0" lang="en-GB" sz="33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GB" sz="33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3479753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GB" sz="1800" dirty="0">
              <a:solidFill>
                <a:srgbClr val="000000"/>
              </a:solidFill>
              <a:effectLst/>
              <a:latin typeface="Arial" panose="020B0604020202020204" pitchFamily="34" charset="0"/>
              <a:ea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912F86D-1CBB-4457-8A13-AFA47789A512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98992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3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4" Type="http://schemas.openxmlformats.org/officeDocument/2006/relationships/image" Target="../media/image3.png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4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4" Type="http://schemas.openxmlformats.org/officeDocument/2006/relationships/image" Target="../media/image3.png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5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4" Type="http://schemas.openxmlformats.org/officeDocument/2006/relationships/image" Target="../media/image3.png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6.xml"/><Relationship Id="rId2" Type="http://schemas.openxmlformats.org/officeDocument/2006/relationships/tags" Target="../tags/tag10.xml"/><Relationship Id="rId1" Type="http://schemas.openxmlformats.org/officeDocument/2006/relationships/tags" Target="../tags/tag9.xml"/><Relationship Id="rId4" Type="http://schemas.openxmlformats.org/officeDocument/2006/relationships/image" Target="../media/image3.png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7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4" Type="http://schemas.openxmlformats.org/officeDocument/2006/relationships/image" Target="../media/image3.png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7.xml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8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4" Type="http://schemas.openxmlformats.org/officeDocument/2006/relationships/image" Target="../media/image3.png"/></Relationships>
</file>

<file path=ppt/slideLayouts/_rels/slideLayout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8A3578-0575-DE7A-D8BA-0409F55961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C942183-404F-4978-AC26-7400890353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AA70BE-BA81-5B49-8AD4-2B2A4DA6C71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329BE95-E0D6-4347-875B-98BC3A1395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72FAFA-B08B-A17C-F6EF-02C3FA8F5B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509D4-77EF-E6C7-B9DD-46D6A455E8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74E3BD-1D0A-4732-A8DB-A31C09C25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64268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793C5-E83E-6586-2085-73DE45725E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E6FFBF-20EC-63DB-A37A-BB36ECB336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4773A58-67BD-3C01-B2AE-27D2A0627B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329BE95-E0D6-4347-875B-98BC3A1395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79157B-B200-67DF-F785-E177979649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1DECCC-1E1B-6E9F-A27B-CD7F026359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74E3BD-1D0A-4732-A8DB-A31C09C25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8750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13623-41FA-F679-04F8-6FE6ED6D6E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69AE7D-75A7-189F-3587-C298D9FCC5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375A8B-9171-B6D2-393D-CB53737B0E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329BE95-E0D6-4347-875B-98BC3A1395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364B46-FADE-C04F-29EB-97FCAE1285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D988083-1D38-1861-8A75-B3C993D0B4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74E3BD-1D0A-4732-A8DB-A31C09C25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73895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139BC-68E8-A107-8ED2-216E3D71CB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467D56-A970-C2A0-7A96-11AEE4A39E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9E3AEB4-1BE1-C869-FDBC-C78FB8F6C7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A4AAD05-8E84-3A45-B6D4-8DE0C699D7D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329BE95-E0D6-4347-875B-98BC3A1395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CA1A85-1837-EEA1-CEED-863AA0BCF4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419FD3-BE68-36C5-8B4A-D12A22C097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74E3BD-1D0A-4732-A8DB-A31C09C25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297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D7098B-71A9-B0CE-B42A-A089B6D9A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D4F2979-9DB6-634E-24F1-4C24E4FC27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9B242D-B603-834D-0E74-2B608BF15B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8938AC2-6578-BB45-D4DF-CBE44C7D7E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83A6D2-F1B6-254A-27D8-529372BCB91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FE91A7C-7213-3F8B-22FE-520BE858389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329BE95-E0D6-4347-875B-98BC3A1395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FC3857D-F04D-C055-9BE7-7F3B75117B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7184392-8461-28A4-CECF-FEA374FC17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74E3BD-1D0A-4732-A8DB-A31C09C25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023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DB8C9-2B47-952D-754E-E71CA69CC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9E60E68-7787-C776-4881-8A8862416F3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329BE95-E0D6-4347-875B-98BC3A1395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4874A64-5111-54C7-A739-401C593A82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4E7179-4E7A-C3F3-43FA-2E26EB6A5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74E3BD-1D0A-4732-A8DB-A31C09C25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1302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6FE2144-9476-024E-2CB2-916A51BB3D1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329BE95-E0D6-4347-875B-98BC3A1395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1779509-9F13-DF4D-D648-156C0B0EF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AFF789C-D2BD-8AAF-563B-C34C5FE9B8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74E3BD-1D0A-4732-A8DB-A31C09C25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9947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F0868-BF4E-8D16-BEFF-0D4A0B12AD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EC8469-2D60-C33C-7542-0FD4D5DD00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AAA404-91A9-D370-1B38-D353E9F803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F6A53F-0CB9-B694-A887-0DDFBBCA75A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329BE95-E0D6-4347-875B-98BC3A1395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DDBED18-DB7E-26DC-7202-B89069752F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A0D07A-9224-224D-5635-6156577561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74E3BD-1D0A-4732-A8DB-A31C09C25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799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ABE13-B63E-8332-0345-EA063D4F8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874F77D-7168-E6D4-873B-1559FC5EBF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90086F-EA54-FDE7-21EF-7FF6A1ABB59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0DF1C17-0C60-29A9-0A68-47B4C57CB8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329BE95-E0D6-4347-875B-98BC3A1395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532C94-ABE1-D686-ED34-7BFF0F732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3E89A2-94E6-8127-CC59-A8908C7C99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74E3BD-1D0A-4732-A8DB-A31C09C25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43218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0275BC-DD98-D89E-0687-123E9C1DF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F5B8122-202A-6755-39BC-035CA94D306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06872C-60C1-403C-CE7B-92C148F3D6D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329BE95-E0D6-4347-875B-98BC3A1395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B7E7C7-C0E4-DA2E-8999-68858A7A26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E55B57-CF5E-D12D-B1B2-12E9625F6F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74E3BD-1D0A-4732-A8DB-A31C09C25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884404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B5BBE92-D778-4A6F-8326-CF749776384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238E72C-564A-1245-CCD4-337AA09986D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BF364F1-B8DA-B415-0C6B-878A56A9C72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329BE95-E0D6-4347-875B-98BC3A139530}" type="datetimeFigureOut">
              <a:rPr lang="en-GB" smtClean="0"/>
              <a:t>10/10/2025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2B9840-F608-D14C-0097-5F5AB2F230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33F5D16-169D-FD6A-FBE1-292876E1B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D74E3BD-1D0A-4732-A8DB-A31C09C25A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71960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B8DAB98E-95F0-01AF-AF0C-464AD078A9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5162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B05F3992-AC01-7651-FE82-6409CE6A964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1287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A3A123E5-707B-DF3B-AD08-F2D66C0D65E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706536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03B4A2F-5217-4795-8F6B-BFD7CF459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2C6E1E-0AF9-4CBB-8AF8-AE4DF400F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32000" y="6365893"/>
            <a:ext cx="4114800" cy="226714"/>
          </a:xfrm>
          <a:prstGeom prst="rect">
            <a:avLst/>
          </a:prstGeo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21A256C-91C2-4AC0-B272-C68D44C3EE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7B645E-C5E5-4727-B977-D372A0AA71D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 userDrawn="1">
            <p:custDataLst>
              <p:tags r:id="rId1"/>
            </p:custDataLst>
          </p:nvPr>
        </p:nvSpPr>
        <p:spPr>
          <a:xfrm>
            <a:off x="6003634" y="127000"/>
            <a:ext cx="184731" cy="369332"/>
          </a:xfrm>
          <a:prstGeom prst="rect">
            <a:avLst/>
          </a:prstGeom>
          <a:noFill/>
          <a:ln cmpd="sng">
            <a:noFill/>
          </a:ln>
          <a:extLst>
            <a:ext uri="{91240B29-F687-4F45-9708-019B960494DF}">
              <a14:hiddenLine xmlns:a14="http://schemas.microsoft.com/office/drawing/2010/main" cmpd="sng">
                <a:solidFill>
                  <a:schemeClr val="tx1"/>
                </a:solidFill>
              </a14:hiddenLine>
            </a:ext>
          </a:extLst>
        </p:spPr>
        <p:txBody>
          <a:bodyPr vert="horz" wrap="non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 userDrawn="1">
            <p:custDataLst>
              <p:tags r:id="rId2"/>
            </p:custDataLst>
          </p:nvPr>
        </p:nvSpPr>
        <p:spPr>
          <a:xfrm>
            <a:off x="6003634" y="6361668"/>
            <a:ext cx="184731" cy="369332"/>
          </a:xfrm>
          <a:prstGeom prst="rect">
            <a:avLst/>
          </a:prstGeom>
          <a:noFill/>
          <a:ln cmpd="sng">
            <a:noFill/>
          </a:ln>
          <a:extLst>
            <a:ext uri="{91240B29-F687-4F45-9708-019B960494DF}">
              <a14:hiddenLine xmlns:a14="http://schemas.microsoft.com/office/drawing/2010/main" cmpd="sng">
                <a:solidFill>
                  <a:schemeClr val="tx1"/>
                </a:solidFill>
              </a14:hiddenLine>
            </a:ext>
          </a:extLst>
        </p:spPr>
        <p:txBody>
          <a:bodyPr vert="horz" wrap="non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8692AECD-702F-94F6-8899-187883D2A6E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7920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6BDF8-0E04-4437-A31E-2B83A84FFA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5E9B01-7D05-4CAD-AF8F-FB5137013A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ACBEBC-1B23-426B-A4BF-FBCE88925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5A5D27-1D57-4EFB-8C9D-0826E34DB897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10/10/2025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302812-00A9-4971-8056-4618A1865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2B849-3449-4174-B9CD-9E1E2C407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34CB19-29E5-45DC-B1B4-605B1B48634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58F062E4-51E3-34BF-EFD6-2390DB6132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78330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B8DAB98E-95F0-01AF-AF0C-464AD078A9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65554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B05F3992-AC01-7651-FE82-6409CE6A964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82080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A3A123E5-707B-DF3B-AD08-F2D66C0D65E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81206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03B4A2F-5217-4795-8F6B-BFD7CF459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2C6E1E-0AF9-4CBB-8AF8-AE4DF400F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32000" y="6365893"/>
            <a:ext cx="4114800" cy="226714"/>
          </a:xfrm>
          <a:prstGeom prst="rect">
            <a:avLst/>
          </a:prstGeo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21A256C-91C2-4AC0-B272-C68D44C3EE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7B645E-C5E5-4727-B977-D372A0AA71D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 userDrawn="1">
            <p:custDataLst>
              <p:tags r:id="rId1"/>
            </p:custDataLst>
          </p:nvPr>
        </p:nvSpPr>
        <p:spPr>
          <a:xfrm>
            <a:off x="6003634" y="127000"/>
            <a:ext cx="184731" cy="369332"/>
          </a:xfrm>
          <a:prstGeom prst="rect">
            <a:avLst/>
          </a:prstGeom>
          <a:noFill/>
          <a:ln cmpd="sng">
            <a:noFill/>
          </a:ln>
          <a:extLst>
            <a:ext uri="{91240B29-F687-4F45-9708-019B960494DF}">
              <a14:hiddenLine xmlns:a14="http://schemas.microsoft.com/office/drawing/2010/main" cmpd="sng">
                <a:solidFill>
                  <a:schemeClr val="tx1"/>
                </a:solidFill>
              </a14:hiddenLine>
            </a:ext>
          </a:extLst>
        </p:spPr>
        <p:txBody>
          <a:bodyPr vert="horz" wrap="non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 userDrawn="1">
            <p:custDataLst>
              <p:tags r:id="rId2"/>
            </p:custDataLst>
          </p:nvPr>
        </p:nvSpPr>
        <p:spPr>
          <a:xfrm>
            <a:off x="6003634" y="6361668"/>
            <a:ext cx="184731" cy="369332"/>
          </a:xfrm>
          <a:prstGeom prst="rect">
            <a:avLst/>
          </a:prstGeom>
          <a:noFill/>
          <a:ln cmpd="sng">
            <a:noFill/>
          </a:ln>
          <a:extLst>
            <a:ext uri="{91240B29-F687-4F45-9708-019B960494DF}">
              <a14:hiddenLine xmlns:a14="http://schemas.microsoft.com/office/drawing/2010/main" cmpd="sng">
                <a:solidFill>
                  <a:schemeClr val="tx1"/>
                </a:solidFill>
              </a14:hiddenLine>
            </a:ext>
          </a:extLst>
        </p:spPr>
        <p:txBody>
          <a:bodyPr vert="horz" wrap="non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8692AECD-702F-94F6-8899-187883D2A6E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1513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6BDF8-0E04-4437-A31E-2B83A84FFA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5E9B01-7D05-4CAD-AF8F-FB5137013A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ACBEBC-1B23-426B-A4BF-FBCE88925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5A5D27-1D57-4EFB-8C9D-0826E34DB897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10/10/2025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302812-00A9-4971-8056-4618A1865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2B849-3449-4174-B9CD-9E1E2C407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34CB19-29E5-45DC-B1B4-605B1B48634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58F062E4-51E3-34BF-EFD6-2390DB6132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1364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B8DAB98E-95F0-01AF-AF0C-464AD078A9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69633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B05F3992-AC01-7651-FE82-6409CE6A964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96143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A3A123E5-707B-DF3B-AD08-F2D66C0D65E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27068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03B4A2F-5217-4795-8F6B-BFD7CF459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2C6E1E-0AF9-4CBB-8AF8-AE4DF400F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32000" y="6365893"/>
            <a:ext cx="4114800" cy="226714"/>
          </a:xfrm>
          <a:prstGeom prst="rect">
            <a:avLst/>
          </a:prstGeo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21A256C-91C2-4AC0-B272-C68D44C3EE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7B645E-C5E5-4727-B977-D372A0AA71D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 userDrawn="1">
            <p:custDataLst>
              <p:tags r:id="rId1"/>
            </p:custDataLst>
          </p:nvPr>
        </p:nvSpPr>
        <p:spPr>
          <a:xfrm>
            <a:off x="6003634" y="127000"/>
            <a:ext cx="184731" cy="369332"/>
          </a:xfrm>
          <a:prstGeom prst="rect">
            <a:avLst/>
          </a:prstGeom>
          <a:noFill/>
          <a:ln cmpd="sng">
            <a:noFill/>
          </a:ln>
          <a:extLst>
            <a:ext uri="{91240B29-F687-4F45-9708-019B960494DF}">
              <a14:hiddenLine xmlns:a14="http://schemas.microsoft.com/office/drawing/2010/main" cmpd="sng">
                <a:solidFill>
                  <a:schemeClr val="tx1"/>
                </a:solidFill>
              </a14:hiddenLine>
            </a:ext>
          </a:extLst>
        </p:spPr>
        <p:txBody>
          <a:bodyPr vert="horz" wrap="non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 userDrawn="1">
            <p:custDataLst>
              <p:tags r:id="rId2"/>
            </p:custDataLst>
          </p:nvPr>
        </p:nvSpPr>
        <p:spPr>
          <a:xfrm>
            <a:off x="6003634" y="6361668"/>
            <a:ext cx="184731" cy="369332"/>
          </a:xfrm>
          <a:prstGeom prst="rect">
            <a:avLst/>
          </a:prstGeom>
          <a:noFill/>
          <a:ln cmpd="sng">
            <a:noFill/>
          </a:ln>
          <a:extLst>
            <a:ext uri="{91240B29-F687-4F45-9708-019B960494DF}">
              <a14:hiddenLine xmlns:a14="http://schemas.microsoft.com/office/drawing/2010/main" cmpd="sng">
                <a:solidFill>
                  <a:schemeClr val="tx1"/>
                </a:solidFill>
              </a14:hiddenLine>
            </a:ext>
          </a:extLst>
        </p:spPr>
        <p:txBody>
          <a:bodyPr vert="horz" wrap="non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8692AECD-702F-94F6-8899-187883D2A6E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9899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6BDF8-0E04-4437-A31E-2B83A84FFA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5E9B01-7D05-4CAD-AF8F-FB5137013A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ACBEBC-1B23-426B-A4BF-FBCE88925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5A5D27-1D57-4EFB-8C9D-0826E34DB897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10/10/2025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302812-00A9-4971-8056-4618A1865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2B849-3449-4174-B9CD-9E1E2C407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34CB19-29E5-45DC-B1B4-605B1B48634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58F062E4-51E3-34BF-EFD6-2390DB6132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38656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B8DAB98E-95F0-01AF-AF0C-464AD078A9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43748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B05F3992-AC01-7651-FE82-6409CE6A964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22671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A3A123E5-707B-DF3B-AD08-F2D66C0D65E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8404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03B4A2F-5217-4795-8F6B-BFD7CF459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2C6E1E-0AF9-4CBB-8AF8-AE4DF400F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32000" y="6365893"/>
            <a:ext cx="4114800" cy="226714"/>
          </a:xfrm>
          <a:prstGeom prst="rect">
            <a:avLst/>
          </a:prstGeo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21A256C-91C2-4AC0-B272-C68D44C3EE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7B645E-C5E5-4727-B977-D372A0AA71D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 userDrawn="1">
            <p:custDataLst>
              <p:tags r:id="rId1"/>
            </p:custDataLst>
          </p:nvPr>
        </p:nvSpPr>
        <p:spPr>
          <a:xfrm>
            <a:off x="6003634" y="127000"/>
            <a:ext cx="184731" cy="369332"/>
          </a:xfrm>
          <a:prstGeom prst="rect">
            <a:avLst/>
          </a:prstGeom>
          <a:noFill/>
          <a:ln cmpd="sng">
            <a:noFill/>
          </a:ln>
          <a:extLst>
            <a:ext uri="{91240B29-F687-4F45-9708-019B960494DF}">
              <a14:hiddenLine xmlns:a14="http://schemas.microsoft.com/office/drawing/2010/main" cmpd="sng">
                <a:solidFill>
                  <a:schemeClr val="tx1"/>
                </a:solidFill>
              </a14:hiddenLine>
            </a:ext>
          </a:extLst>
        </p:spPr>
        <p:txBody>
          <a:bodyPr vert="horz" wrap="non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 userDrawn="1">
            <p:custDataLst>
              <p:tags r:id="rId2"/>
            </p:custDataLst>
          </p:nvPr>
        </p:nvSpPr>
        <p:spPr>
          <a:xfrm>
            <a:off x="6003634" y="6361668"/>
            <a:ext cx="184731" cy="369332"/>
          </a:xfrm>
          <a:prstGeom prst="rect">
            <a:avLst/>
          </a:prstGeom>
          <a:noFill/>
          <a:ln cmpd="sng">
            <a:noFill/>
          </a:ln>
          <a:extLst>
            <a:ext uri="{91240B29-F687-4F45-9708-019B960494DF}">
              <a14:hiddenLine xmlns:a14="http://schemas.microsoft.com/office/drawing/2010/main" cmpd="sng">
                <a:solidFill>
                  <a:schemeClr val="tx1"/>
                </a:solidFill>
              </a14:hiddenLine>
            </a:ext>
          </a:extLst>
        </p:spPr>
        <p:txBody>
          <a:bodyPr vert="horz" wrap="non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8692AECD-702F-94F6-8899-187883D2A6E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68473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6BDF8-0E04-4437-A31E-2B83A84FFA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5E9B01-7D05-4CAD-AF8F-FB5137013A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ACBEBC-1B23-426B-A4BF-FBCE88925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5A5D27-1D57-4EFB-8C9D-0826E34DB897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10/10/2025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302812-00A9-4971-8056-4618A1865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2B849-3449-4174-B9CD-9E1E2C407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34CB19-29E5-45DC-B1B4-605B1B48634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58F062E4-51E3-34BF-EFD6-2390DB6132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39311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B8DAB98E-95F0-01AF-AF0C-464AD078A9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137826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B05F3992-AC01-7651-FE82-6409CE6A964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190892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A3A123E5-707B-DF3B-AD08-F2D66C0D65E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507973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03B4A2F-5217-4795-8F6B-BFD7CF459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2C6E1E-0AF9-4CBB-8AF8-AE4DF400F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32000" y="6365893"/>
            <a:ext cx="4114800" cy="226714"/>
          </a:xfrm>
          <a:prstGeom prst="rect">
            <a:avLst/>
          </a:prstGeo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21A256C-91C2-4AC0-B272-C68D44C3EE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7B645E-C5E5-4727-B977-D372A0AA71D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 userDrawn="1">
            <p:custDataLst>
              <p:tags r:id="rId1"/>
            </p:custDataLst>
          </p:nvPr>
        </p:nvSpPr>
        <p:spPr>
          <a:xfrm>
            <a:off x="6003634" y="127000"/>
            <a:ext cx="184731" cy="369332"/>
          </a:xfrm>
          <a:prstGeom prst="rect">
            <a:avLst/>
          </a:prstGeom>
          <a:noFill/>
          <a:ln cmpd="sng">
            <a:noFill/>
          </a:ln>
          <a:extLst>
            <a:ext uri="{91240B29-F687-4F45-9708-019B960494DF}">
              <a14:hiddenLine xmlns:a14="http://schemas.microsoft.com/office/drawing/2010/main" cmpd="sng">
                <a:solidFill>
                  <a:schemeClr val="tx1"/>
                </a:solidFill>
              </a14:hiddenLine>
            </a:ext>
          </a:extLst>
        </p:spPr>
        <p:txBody>
          <a:bodyPr vert="horz" wrap="non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 userDrawn="1">
            <p:custDataLst>
              <p:tags r:id="rId2"/>
            </p:custDataLst>
          </p:nvPr>
        </p:nvSpPr>
        <p:spPr>
          <a:xfrm>
            <a:off x="6003634" y="6361668"/>
            <a:ext cx="184731" cy="369332"/>
          </a:xfrm>
          <a:prstGeom prst="rect">
            <a:avLst/>
          </a:prstGeom>
          <a:noFill/>
          <a:ln cmpd="sng">
            <a:noFill/>
          </a:ln>
          <a:extLst>
            <a:ext uri="{91240B29-F687-4F45-9708-019B960494DF}">
              <a14:hiddenLine xmlns:a14="http://schemas.microsoft.com/office/drawing/2010/main" cmpd="sng">
                <a:solidFill>
                  <a:schemeClr val="tx1"/>
                </a:solidFill>
              </a14:hiddenLine>
            </a:ext>
          </a:extLst>
        </p:spPr>
        <p:txBody>
          <a:bodyPr vert="horz" wrap="non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8692AECD-702F-94F6-8899-187883D2A6E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739905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6BDF8-0E04-4437-A31E-2B83A84FFA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5E9B01-7D05-4CAD-AF8F-FB5137013A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ACBEBC-1B23-426B-A4BF-FBCE88925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5A5D27-1D57-4EFB-8C9D-0826E34DB897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10/10/2025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302812-00A9-4971-8056-4618A1865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2B849-3449-4174-B9CD-9E1E2C407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34CB19-29E5-45DC-B1B4-605B1B48634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58F062E4-51E3-34BF-EFD6-2390DB6132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96279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B8DAB98E-95F0-01AF-AF0C-464AD078A9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78616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B05F3992-AC01-7651-FE82-6409CE6A964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250012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A3A123E5-707B-DF3B-AD08-F2D66C0D65E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749601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03B4A2F-5217-4795-8F6B-BFD7CF459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2C6E1E-0AF9-4CBB-8AF8-AE4DF400F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32000" y="6365893"/>
            <a:ext cx="4114800" cy="226714"/>
          </a:xfrm>
          <a:prstGeom prst="rect">
            <a:avLst/>
          </a:prstGeo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21A256C-91C2-4AC0-B272-C68D44C3EE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7B645E-C5E5-4727-B977-D372A0AA71D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 userDrawn="1">
            <p:custDataLst>
              <p:tags r:id="rId1"/>
            </p:custDataLst>
          </p:nvPr>
        </p:nvSpPr>
        <p:spPr>
          <a:xfrm>
            <a:off x="6003634" y="127000"/>
            <a:ext cx="184731" cy="369332"/>
          </a:xfrm>
          <a:prstGeom prst="rect">
            <a:avLst/>
          </a:prstGeom>
          <a:noFill/>
          <a:ln cmpd="sng">
            <a:noFill/>
          </a:ln>
          <a:extLst>
            <a:ext uri="{91240B29-F687-4F45-9708-019B960494DF}">
              <a14:hiddenLine xmlns:a14="http://schemas.microsoft.com/office/drawing/2010/main" cmpd="sng">
                <a:solidFill>
                  <a:schemeClr val="tx1"/>
                </a:solidFill>
              </a14:hiddenLine>
            </a:ext>
          </a:extLst>
        </p:spPr>
        <p:txBody>
          <a:bodyPr vert="horz" wrap="non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 userDrawn="1">
            <p:custDataLst>
              <p:tags r:id="rId2"/>
            </p:custDataLst>
          </p:nvPr>
        </p:nvSpPr>
        <p:spPr>
          <a:xfrm>
            <a:off x="6003634" y="6361668"/>
            <a:ext cx="184731" cy="369332"/>
          </a:xfrm>
          <a:prstGeom prst="rect">
            <a:avLst/>
          </a:prstGeom>
          <a:noFill/>
          <a:ln cmpd="sng">
            <a:noFill/>
          </a:ln>
          <a:extLst>
            <a:ext uri="{91240B29-F687-4F45-9708-019B960494DF}">
              <a14:hiddenLine xmlns:a14="http://schemas.microsoft.com/office/drawing/2010/main" cmpd="sng">
                <a:solidFill>
                  <a:schemeClr val="tx1"/>
                </a:solidFill>
              </a14:hiddenLine>
            </a:ext>
          </a:extLst>
        </p:spPr>
        <p:txBody>
          <a:bodyPr vert="horz" wrap="non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8692AECD-702F-94F6-8899-187883D2A6E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83998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6BDF8-0E04-4437-A31E-2B83A84FFA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5E9B01-7D05-4CAD-AF8F-FB5137013A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ACBEBC-1B23-426B-A4BF-FBCE88925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5A5D27-1D57-4EFB-8C9D-0826E34DB897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10/10/2025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302812-00A9-4971-8056-4618A1865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2B849-3449-4174-B9CD-9E1E2C407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34CB19-29E5-45DC-B1B4-605B1B48634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58F062E4-51E3-34BF-EFD6-2390DB6132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31186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B8DAB98E-95F0-01AF-AF0C-464AD078A98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2329258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B05F3992-AC01-7651-FE82-6409CE6A964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6785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A3A123E5-707B-DF3B-AD08-F2D66C0D65E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372430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948E38-8FB0-4E51-A01C-C88794372E50}"/>
              </a:ext>
            </a:extLst>
          </p:cNvPr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703B4A2F-5217-4795-8F6B-BFD7CF459B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332C6E1E-0AF9-4CBB-8AF8-AE4DF400FCA8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>
          <a:xfrm>
            <a:off x="432000" y="6365893"/>
            <a:ext cx="4114800" cy="226714"/>
          </a:xfrm>
          <a:prstGeom prst="rect">
            <a:avLst/>
          </a:prstGeom>
        </p:spPr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B21A256C-91C2-4AC0-B272-C68D44C3EE3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67B645E-C5E5-4727-B977-D372A0AA71D9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 userDrawn="1">
            <p:custDataLst>
              <p:tags r:id="rId1"/>
            </p:custDataLst>
          </p:nvPr>
        </p:nvSpPr>
        <p:spPr>
          <a:xfrm>
            <a:off x="6003634" y="127000"/>
            <a:ext cx="184731" cy="369332"/>
          </a:xfrm>
          <a:prstGeom prst="rect">
            <a:avLst/>
          </a:prstGeom>
          <a:noFill/>
          <a:ln cmpd="sng">
            <a:noFill/>
          </a:ln>
          <a:extLst>
            <a:ext uri="{91240B29-F687-4F45-9708-019B960494DF}">
              <a14:hiddenLine xmlns:a14="http://schemas.microsoft.com/office/drawing/2010/main" cmpd="sng">
                <a:solidFill>
                  <a:schemeClr val="tx1"/>
                </a:solidFill>
              </a14:hiddenLine>
            </a:ext>
          </a:extLst>
        </p:spPr>
        <p:txBody>
          <a:bodyPr vert="horz" wrap="non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 userDrawn="1">
            <p:custDataLst>
              <p:tags r:id="rId2"/>
            </p:custDataLst>
          </p:nvPr>
        </p:nvSpPr>
        <p:spPr>
          <a:xfrm>
            <a:off x="6003634" y="6361668"/>
            <a:ext cx="184731" cy="369332"/>
          </a:xfrm>
          <a:prstGeom prst="rect">
            <a:avLst/>
          </a:prstGeom>
          <a:noFill/>
          <a:ln cmpd="sng">
            <a:noFill/>
          </a:ln>
          <a:extLst>
            <a:ext uri="{91240B29-F687-4F45-9708-019B960494DF}">
              <a14:hiddenLine xmlns:a14="http://schemas.microsoft.com/office/drawing/2010/main" cmpd="sng">
                <a:solidFill>
                  <a:schemeClr val="tx1"/>
                </a:solidFill>
              </a14:hiddenLine>
            </a:ext>
          </a:extLst>
        </p:spPr>
        <p:txBody>
          <a:bodyPr vert="horz" wrap="non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8692AECD-702F-94F6-8899-187883D2A6E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779701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6BDF8-0E04-4437-A31E-2B83A84FFA1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F5E9B01-7D05-4CAD-AF8F-FB5137013A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ACBEBC-1B23-426B-A4BF-FBCE88925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15A5D27-1D57-4EFB-8C9D-0826E34DB897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10/10/2025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302812-00A9-4971-8056-4618A1865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F2B849-3449-4174-B9CD-9E1E2C4079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34CB19-29E5-45DC-B1B4-605B1B48634C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58F062E4-51E3-34BF-EFD6-2390DB61324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03" y="5931016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336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1.xml"/><Relationship Id="rId4" Type="http://schemas.openxmlformats.org/officeDocument/2006/relationships/slideLayout" Target="../slideLayouts/slideLayout20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theme" Target="../theme/theme4.xml"/><Relationship Id="rId5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9.xml"/><Relationship Id="rId2" Type="http://schemas.openxmlformats.org/officeDocument/2006/relationships/slideLayout" Target="../slideLayouts/slideLayout28.xml"/><Relationship Id="rId1" Type="http://schemas.openxmlformats.org/officeDocument/2006/relationships/slideLayout" Target="../slideLayouts/slideLayout27.xml"/><Relationship Id="rId6" Type="http://schemas.openxmlformats.org/officeDocument/2006/relationships/theme" Target="../theme/theme5.xml"/><Relationship Id="rId5" Type="http://schemas.openxmlformats.org/officeDocument/2006/relationships/slideLayout" Target="../slideLayouts/slideLayout31.xml"/><Relationship Id="rId4" Type="http://schemas.openxmlformats.org/officeDocument/2006/relationships/slideLayout" Target="../slideLayouts/slideLayout30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4.xml"/><Relationship Id="rId2" Type="http://schemas.openxmlformats.org/officeDocument/2006/relationships/slideLayout" Target="../slideLayouts/slideLayout33.xml"/><Relationship Id="rId1" Type="http://schemas.openxmlformats.org/officeDocument/2006/relationships/slideLayout" Target="../slideLayouts/slideLayout32.xml"/><Relationship Id="rId6" Type="http://schemas.openxmlformats.org/officeDocument/2006/relationships/theme" Target="../theme/theme6.xml"/><Relationship Id="rId5" Type="http://schemas.openxmlformats.org/officeDocument/2006/relationships/slideLayout" Target="../slideLayouts/slideLayout36.xml"/><Relationship Id="rId4" Type="http://schemas.openxmlformats.org/officeDocument/2006/relationships/slideLayout" Target="../slideLayouts/slideLayout35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9.xml"/><Relationship Id="rId2" Type="http://schemas.openxmlformats.org/officeDocument/2006/relationships/slideLayout" Target="../slideLayouts/slideLayout38.xml"/><Relationship Id="rId1" Type="http://schemas.openxmlformats.org/officeDocument/2006/relationships/slideLayout" Target="../slideLayouts/slideLayout37.xml"/><Relationship Id="rId6" Type="http://schemas.openxmlformats.org/officeDocument/2006/relationships/theme" Target="../theme/theme7.xml"/><Relationship Id="rId5" Type="http://schemas.openxmlformats.org/officeDocument/2006/relationships/slideLayout" Target="../slideLayouts/slideLayout41.xml"/><Relationship Id="rId4" Type="http://schemas.openxmlformats.org/officeDocument/2006/relationships/slideLayout" Target="../slideLayouts/slideLayout4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4.xml"/><Relationship Id="rId2" Type="http://schemas.openxmlformats.org/officeDocument/2006/relationships/slideLayout" Target="../slideLayouts/slideLayout43.xml"/><Relationship Id="rId1" Type="http://schemas.openxmlformats.org/officeDocument/2006/relationships/slideLayout" Target="../slideLayouts/slideLayout42.xml"/><Relationship Id="rId6" Type="http://schemas.openxmlformats.org/officeDocument/2006/relationships/theme" Target="../theme/theme8.xml"/><Relationship Id="rId5" Type="http://schemas.openxmlformats.org/officeDocument/2006/relationships/slideLayout" Target="../slideLayouts/slideLayout46.xml"/><Relationship Id="rId4" Type="http://schemas.openxmlformats.org/officeDocument/2006/relationships/slideLayout" Target="../slideLayouts/slideLayout4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yellow and white background with a white border&#10;&#10;Description automatically generated">
            <a:extLst>
              <a:ext uri="{FF2B5EF4-FFF2-40B4-BE49-F238E27FC236}">
                <a16:creationId xmlns:a16="http://schemas.microsoft.com/office/drawing/2014/main" id="{3C49E256-E3DE-DB90-B28D-C3ACBFA6CBB0}"/>
              </a:ext>
            </a:extLst>
          </p:cNvPr>
          <p:cNvPicPr>
            <a:picLocks noChangeAspect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2F0A27-2C75-E29F-2AFE-26E9919DDE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"/>
            <a:ext cx="10515600" cy="13902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pic>
        <p:nvPicPr>
          <p:cNvPr id="11" name="Picture 10" descr="A cartoon character on a cellphone&#10;&#10;Description automatically generated">
            <a:extLst>
              <a:ext uri="{FF2B5EF4-FFF2-40B4-BE49-F238E27FC236}">
                <a16:creationId xmlns:a16="http://schemas.microsoft.com/office/drawing/2014/main" id="{5941B35E-8328-72EF-A806-AEB6CEAD75CE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5581" y="5731649"/>
            <a:ext cx="1621964" cy="944610"/>
          </a:xfrm>
          <a:prstGeom prst="rect">
            <a:avLst/>
          </a:prstGeom>
        </p:spPr>
      </p:pic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0FDBCB-C54C-920F-3B8F-5CBE12CDD9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621438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096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i="0" kern="1200">
          <a:solidFill>
            <a:srgbClr val="243044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31CCFF"/>
        </a:buClr>
        <a:buFont typeface="Arial" panose="020B0604020202020204" pitchFamily="34" charset="0"/>
        <a:buChar char="•"/>
        <a:defRPr sz="1800" kern="1200">
          <a:solidFill>
            <a:srgbClr val="24304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31CCFF"/>
        </a:buClr>
        <a:buFont typeface="Arial" panose="020B0604020202020204" pitchFamily="34" charset="0"/>
        <a:buChar char="•"/>
        <a:defRPr sz="1800" kern="1200">
          <a:solidFill>
            <a:srgbClr val="24304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31CCFF"/>
        </a:buClr>
        <a:buFont typeface="Arial" panose="020B0604020202020204" pitchFamily="34" charset="0"/>
        <a:buChar char="•"/>
        <a:defRPr sz="1800" kern="1200">
          <a:solidFill>
            <a:srgbClr val="24304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31CCFF"/>
        </a:buClr>
        <a:buFont typeface="Arial" panose="020B0604020202020204" pitchFamily="34" charset="0"/>
        <a:buChar char="•"/>
        <a:defRPr sz="1800" kern="1200">
          <a:solidFill>
            <a:srgbClr val="24304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31CCFF"/>
        </a:buClr>
        <a:buFont typeface="Arial" panose="020B0604020202020204" pitchFamily="34" charset="0"/>
        <a:buChar char="•"/>
        <a:defRPr sz="1800" kern="1200">
          <a:solidFill>
            <a:srgbClr val="243044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03BDA4-D578-4750-8052-AD4280518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A2FF77-383A-49B4-AD9F-360EC0A7D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83AF95-505D-4D8E-921B-4B4A9D7A01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C91268-1211-48B9-8B77-FE344675B2C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10/10/2025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150F7-4567-4C0F-ABAF-30519D7C0A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EC3DC8-6A17-41F0-B1D3-59AC9F342A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CCC859-1D34-4719-A88B-FF940B5A3B6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69573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03BDA4-D578-4750-8052-AD4280518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A2FF77-383A-49B4-AD9F-360EC0A7D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83AF95-505D-4D8E-921B-4B4A9D7A01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C91268-1211-48B9-8B77-FE344675B2C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10/10/2025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150F7-4567-4C0F-ABAF-30519D7C0A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EC3DC8-6A17-41F0-B1D3-59AC9F342A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CCC859-1D34-4719-A88B-FF940B5A3B6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37761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03BDA4-D578-4750-8052-AD4280518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A2FF77-383A-49B4-AD9F-360EC0A7D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83AF95-505D-4D8E-921B-4B4A9D7A01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C91268-1211-48B9-8B77-FE344675B2C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10/10/2025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150F7-4567-4C0F-ABAF-30519D7C0A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EC3DC8-6A17-41F0-B1D3-59AC9F342A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CCC859-1D34-4719-A88B-FF940B5A3B6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80595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03BDA4-D578-4750-8052-AD4280518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A2FF77-383A-49B4-AD9F-360EC0A7D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83AF95-505D-4D8E-921B-4B4A9D7A01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C91268-1211-48B9-8B77-FE344675B2C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10/10/2025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150F7-4567-4C0F-ABAF-30519D7C0A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EC3DC8-6A17-41F0-B1D3-59AC9F342A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CCC859-1D34-4719-A88B-FF940B5A3B6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33455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03BDA4-D578-4750-8052-AD4280518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A2FF77-383A-49B4-AD9F-360EC0A7D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83AF95-505D-4D8E-921B-4B4A9D7A01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C91268-1211-48B9-8B77-FE344675B2C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10/10/2025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150F7-4567-4C0F-ABAF-30519D7C0A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EC3DC8-6A17-41F0-B1D3-59AC9F342A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CCC859-1D34-4719-A88B-FF940B5A3B6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379902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03BDA4-D578-4750-8052-AD4280518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A2FF77-383A-49B4-AD9F-360EC0A7D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83AF95-505D-4D8E-921B-4B4A9D7A01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C91268-1211-48B9-8B77-FE344675B2C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10/10/2025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150F7-4567-4C0F-ABAF-30519D7C0A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EC3DC8-6A17-41F0-B1D3-59AC9F342A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CCC859-1D34-4719-A88B-FF940B5A3B6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64096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03BDA4-D578-4750-8052-AD42805188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A2FF77-383A-49B4-AD9F-360EC0A7D8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83AF95-505D-4D8E-921B-4B4A9D7A01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C91268-1211-48B9-8B77-FE344675B2C8}" type="datetimeFigureOut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10/10/2025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1150F7-4567-4C0F-ABAF-30519D7C0A8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EC3DC8-6A17-41F0-B1D3-59AC9F342A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19CCC859-1D34-4719-A88B-FF940B5A3B6E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992504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5" Type="http://schemas.openxmlformats.org/officeDocument/2006/relationships/image" Target="../media/image7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3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chart" Target="../charts/char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4.xml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3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www.internetmatters.org/resources/online-challenges-guide/" TargetMode="External"/><Relationship Id="rId5" Type="http://schemas.openxmlformats.org/officeDocument/2006/relationships/image" Target="../media/image23.png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7.xml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3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1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1.png"/><Relationship Id="rId4" Type="http://schemas.openxmlformats.org/officeDocument/2006/relationships/hyperlink" Target="https://parentsafe.lgfl.net/digital-family-agreement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37.png"/><Relationship Id="rId4" Type="http://schemas.openxmlformats.org/officeDocument/2006/relationships/hyperlink" Target="https://pegi.info/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43.xml"/><Relationship Id="rId6" Type="http://schemas.openxmlformats.org/officeDocument/2006/relationships/hyperlink" Target="https://www.lgfl.net/online-safety/resource-centre?s=5" TargetMode="Externa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8.png"/><Relationship Id="rId7" Type="http://schemas.openxmlformats.org/officeDocument/2006/relationships/image" Target="../media/image4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E587CD2-C28B-6F0D-C099-C19519976319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1F83A97F-0EAF-4AFF-9834-C8684908CD37}"/>
              </a:ext>
            </a:extLst>
          </p:cNvPr>
          <p:cNvSpPr/>
          <p:nvPr/>
        </p:nvSpPr>
        <p:spPr>
          <a:xfrm>
            <a:off x="4397147" y="4696480"/>
            <a:ext cx="7204303" cy="19644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2" descr="Free network social abstract illustration">
            <a:extLst>
              <a:ext uri="{FF2B5EF4-FFF2-40B4-BE49-F238E27FC236}">
                <a16:creationId xmlns:a16="http://schemas.microsoft.com/office/drawing/2014/main" id="{6EA6E380-7474-90C2-8B5C-1926287AA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905" y="268364"/>
            <a:ext cx="9096799" cy="606927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EADDC60-7F1D-233E-6A52-FB8EB3E59C38}"/>
              </a:ext>
            </a:extLst>
          </p:cNvPr>
          <p:cNvSpPr/>
          <p:nvPr/>
        </p:nvSpPr>
        <p:spPr>
          <a:xfrm>
            <a:off x="1898865" y="761999"/>
            <a:ext cx="10128961" cy="6477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are you most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WORRIED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about when your child is 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ONLINE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6" descr="Free speech bubble talking chat illustration">
            <a:extLst>
              <a:ext uri="{FF2B5EF4-FFF2-40B4-BE49-F238E27FC236}">
                <a16:creationId xmlns:a16="http://schemas.microsoft.com/office/drawing/2014/main" id="{430531E2-824C-B78E-7FDD-D4F6FEF4E2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783" y="374812"/>
            <a:ext cx="1437496" cy="1437496"/>
          </a:xfrm>
          <a:prstGeom prst="ellipse">
            <a:avLst/>
          </a:prstGeom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1815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02D50F60-6537-6108-6E4B-F3466DD16390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1F83A97F-0EAF-4AFF-9834-C8684908CD37}"/>
              </a:ext>
            </a:extLst>
          </p:cNvPr>
          <p:cNvSpPr/>
          <p:nvPr/>
        </p:nvSpPr>
        <p:spPr>
          <a:xfrm>
            <a:off x="4397147" y="4696480"/>
            <a:ext cx="7204303" cy="19644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131E8D3-708B-2890-C39E-F01A91AB0E31}"/>
              </a:ext>
            </a:extLst>
          </p:cNvPr>
          <p:cNvSpPr txBox="1"/>
          <p:nvPr/>
        </p:nvSpPr>
        <p:spPr>
          <a:xfrm>
            <a:off x="8905674" y="6289284"/>
            <a:ext cx="31760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Source: </a:t>
            </a: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Children and parents: media use and attitudes report 2024</a:t>
            </a: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2825948-F2D0-8FBF-8D3E-9D5B25FB18C7}"/>
              </a:ext>
            </a:extLst>
          </p:cNvPr>
          <p:cNvSpPr/>
          <p:nvPr/>
        </p:nvSpPr>
        <p:spPr>
          <a:xfrm>
            <a:off x="1699375" y="369997"/>
            <a:ext cx="9247824" cy="66751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How does your child feel about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YOUR SCREENTIME vs THEIRS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?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302E4663-CB27-E28C-E90F-6B26DC4A2C91}"/>
              </a:ext>
            </a:extLst>
          </p:cNvPr>
          <p:cNvSpPr/>
          <p:nvPr/>
        </p:nvSpPr>
        <p:spPr>
          <a:xfrm>
            <a:off x="8636998" y="2407633"/>
            <a:ext cx="2964452" cy="1402397"/>
          </a:xfrm>
          <a:prstGeom prst="wedgeRoundRectCallout">
            <a:avLst>
              <a:gd name="adj1" fmla="val 44679"/>
              <a:gd name="adj2" fmla="val 90957"/>
              <a:gd name="adj3" fmla="val 1666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45% of 8-11s  feel that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their parents’ screentime is too high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F2FC075-AC12-68E5-F938-8DE4A54F2F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450" y="1848287"/>
            <a:ext cx="6424151" cy="47850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711F8487-70F3-C1C5-4275-BBB44A3FCDD8}"/>
              </a:ext>
            </a:extLst>
          </p:cNvPr>
          <p:cNvSpPr/>
          <p:nvPr/>
        </p:nvSpPr>
        <p:spPr>
          <a:xfrm>
            <a:off x="8680413" y="4395106"/>
            <a:ext cx="2967571" cy="1309102"/>
          </a:xfrm>
          <a:prstGeom prst="wedgeRoundRectCallout">
            <a:avLst>
              <a:gd name="adj1" fmla="val -39759"/>
              <a:gd name="adj2" fmla="val 61620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35% of 8-17s feel that their own screentime is too high</a:t>
            </a:r>
          </a:p>
        </p:txBody>
      </p:sp>
      <p:pic>
        <p:nvPicPr>
          <p:cNvPr id="10" name="Picture 9" descr="Free speech bubble talking chat illustration">
            <a:extLst>
              <a:ext uri="{FF2B5EF4-FFF2-40B4-BE49-F238E27FC236}">
                <a16:creationId xmlns:a16="http://schemas.microsoft.com/office/drawing/2014/main" id="{99C01CE8-7427-5AE9-B9CC-98777F937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652" y="164336"/>
            <a:ext cx="1437496" cy="1437496"/>
          </a:xfrm>
          <a:prstGeom prst="ellipse">
            <a:avLst/>
          </a:prstGeom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Free did you know speech balloon message illustration">
            <a:extLst>
              <a:ext uri="{FF2B5EF4-FFF2-40B4-BE49-F238E27FC236}">
                <a16:creationId xmlns:a16="http://schemas.microsoft.com/office/drawing/2014/main" id="{84F3E62B-0C7B-159C-FC9B-64496E9651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9378" y="883084"/>
            <a:ext cx="1930407" cy="1930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576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C492D-7C97-D726-29B8-5ABA083F39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64164" y="1961317"/>
            <a:ext cx="10263672" cy="1839590"/>
          </a:xfrm>
          <a:noFill/>
        </p:spPr>
        <p:txBody>
          <a:bodyPr anchor="ctr" anchorCtr="0">
            <a:noAutofit/>
          </a:bodyPr>
          <a:lstStyle/>
          <a:p>
            <a:r>
              <a:rPr lang="en-GB" sz="7200" dirty="0">
                <a:solidFill>
                  <a:schemeClr val="bg1"/>
                </a:solidFill>
              </a:rPr>
              <a:t>How do you keep up with online safety?</a:t>
            </a:r>
          </a:p>
        </p:txBody>
      </p:sp>
      <p:pic>
        <p:nvPicPr>
          <p:cNvPr id="9" name="Picture 8" descr="A green screen with white text&#10;&#10;Description automatically generated">
            <a:extLst>
              <a:ext uri="{FF2B5EF4-FFF2-40B4-BE49-F238E27FC236}">
                <a16:creationId xmlns:a16="http://schemas.microsoft.com/office/drawing/2014/main" id="{D6CC4145-1EEC-8288-4A33-FD1652181BF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8951" y="4563336"/>
            <a:ext cx="2134097" cy="1346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961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A6016EB-C232-DD09-F6A6-7D4DA6594FC5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3053529C-8E40-C3E1-7112-8F54707FD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9126" y="1011168"/>
            <a:ext cx="6483313" cy="195684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200" b="1" dirty="0"/>
              <a:t>YOU don’t need to be an </a:t>
            </a:r>
            <a:r>
              <a:rPr lang="en-US" sz="4200" b="1" dirty="0">
                <a:solidFill>
                  <a:srgbClr val="FF0000"/>
                </a:solidFill>
              </a:rPr>
              <a:t>EXPERT </a:t>
            </a:r>
            <a:r>
              <a:rPr lang="en-US" sz="4200" b="1" dirty="0"/>
              <a:t>… be a </a:t>
            </a:r>
            <a:r>
              <a:rPr lang="en-US" sz="4200" b="1" dirty="0">
                <a:solidFill>
                  <a:srgbClr val="FF0000"/>
                </a:solidFill>
              </a:rPr>
              <a:t>PARENT</a:t>
            </a:r>
            <a:r>
              <a:rPr lang="en-US" sz="4200" b="1" dirty="0"/>
              <a:t/>
            </a:r>
            <a:br>
              <a:rPr lang="en-US" sz="4200" b="1" dirty="0"/>
            </a:br>
            <a:endParaRPr lang="en-US" sz="4200" dirty="0"/>
          </a:p>
        </p:txBody>
      </p:sp>
      <p:sp>
        <p:nvSpPr>
          <p:cNvPr id="11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xmlns="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0918C3E-D360-8E16-D445-F7CB84C856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8" y="2831865"/>
            <a:ext cx="7104846" cy="3988643"/>
          </a:xfrm>
        </p:spPr>
        <p:txBody>
          <a:bodyPr vert="horz" lIns="91440" tIns="45720" rIns="91440" bIns="45720" rtlCol="0">
            <a:normAutofit/>
          </a:bodyPr>
          <a:lstStyle/>
          <a:p>
            <a:pPr marL="285750"/>
            <a:r>
              <a:rPr lang="en-US" sz="1700" b="1" dirty="0">
                <a:solidFill>
                  <a:schemeClr val="tx1"/>
                </a:solidFill>
              </a:rPr>
              <a:t>It’s your choice - </a:t>
            </a:r>
            <a:r>
              <a:rPr lang="en-GB" sz="1700" dirty="0">
                <a:solidFill>
                  <a:srgbClr val="FF0000"/>
                </a:solidFill>
              </a:rPr>
              <a:t>Don’t let others dictate when the right time is </a:t>
            </a:r>
            <a:r>
              <a:rPr lang="en-GB" sz="1700" dirty="0">
                <a:solidFill>
                  <a:schemeClr val="tx1"/>
                </a:solidFill>
              </a:rPr>
              <a:t>to use tech. </a:t>
            </a:r>
          </a:p>
          <a:p>
            <a:pPr marL="285750"/>
            <a:r>
              <a:rPr lang="en-US" sz="1700" b="1" dirty="0">
                <a:solidFill>
                  <a:schemeClr val="tx1"/>
                </a:solidFill>
              </a:rPr>
              <a:t>Stay involved </a:t>
            </a:r>
            <a:r>
              <a:rPr lang="en-US" sz="1700" dirty="0">
                <a:solidFill>
                  <a:schemeClr val="tx1"/>
                </a:solidFill>
              </a:rPr>
              <a:t>– make </a:t>
            </a:r>
            <a:r>
              <a:rPr lang="en-US" sz="1700" dirty="0">
                <a:solidFill>
                  <a:srgbClr val="FF0000"/>
                </a:solidFill>
              </a:rPr>
              <a:t>time to</a:t>
            </a:r>
            <a:r>
              <a:rPr lang="en-US" sz="1700" dirty="0">
                <a:solidFill>
                  <a:schemeClr val="tx1"/>
                </a:solidFill>
              </a:rPr>
              <a:t> </a:t>
            </a:r>
            <a:r>
              <a:rPr lang="en-US" sz="1700" dirty="0">
                <a:solidFill>
                  <a:srgbClr val="FF0000"/>
                </a:solidFill>
              </a:rPr>
              <a:t>communicate</a:t>
            </a:r>
            <a:r>
              <a:rPr lang="en-US" sz="1700" dirty="0">
                <a:solidFill>
                  <a:schemeClr val="tx1"/>
                </a:solidFill>
              </a:rPr>
              <a:t>, talk about what they are doing. What do they enjoy? What makes them laugh? </a:t>
            </a:r>
          </a:p>
          <a:p>
            <a:pPr marL="285750"/>
            <a:r>
              <a:rPr lang="en-US" sz="1700" b="1" dirty="0">
                <a:solidFill>
                  <a:schemeClr val="tx1"/>
                </a:solidFill>
              </a:rPr>
              <a:t>Don’t quiz them </a:t>
            </a:r>
            <a:r>
              <a:rPr lang="en-US" sz="1700" dirty="0">
                <a:solidFill>
                  <a:schemeClr val="tx1"/>
                </a:solidFill>
              </a:rPr>
              <a:t>– have </a:t>
            </a:r>
            <a:r>
              <a:rPr lang="en-US" sz="1700" b="0" i="0" dirty="0">
                <a:solidFill>
                  <a:schemeClr val="tx1"/>
                </a:solidFill>
                <a:effectLst/>
                <a:highlight>
                  <a:srgbClr val="FFFFFF"/>
                </a:highlight>
              </a:rPr>
              <a:t>regular </a:t>
            </a:r>
            <a:r>
              <a:rPr lang="en-US" sz="1700" b="0" i="0" dirty="0">
                <a:solidFill>
                  <a:srgbClr val="FF0000"/>
                </a:solidFill>
                <a:effectLst/>
                <a:highlight>
                  <a:srgbClr val="FFFFFF"/>
                </a:highlight>
              </a:rPr>
              <a:t>conversations</a:t>
            </a:r>
            <a:r>
              <a:rPr lang="en-US" sz="1700" b="0" i="0" dirty="0">
                <a:solidFill>
                  <a:schemeClr val="tx1"/>
                </a:solidFill>
                <a:effectLst/>
                <a:highlight>
                  <a:srgbClr val="FFFFFF"/>
                </a:highlight>
              </a:rPr>
              <a:t>. What's their favourite app? What is the best site to learn new things from?</a:t>
            </a:r>
            <a:endParaRPr lang="en-US" sz="1700" dirty="0">
              <a:solidFill>
                <a:schemeClr val="tx1"/>
              </a:solidFill>
            </a:endParaRPr>
          </a:p>
          <a:p>
            <a:pPr marL="285750"/>
            <a:r>
              <a:rPr lang="en-US" sz="1700" b="1" dirty="0">
                <a:solidFill>
                  <a:schemeClr val="tx1"/>
                </a:solidFill>
                <a:highlight>
                  <a:srgbClr val="FFFFFF"/>
                </a:highlight>
              </a:rPr>
              <a:t>Join in </a:t>
            </a:r>
            <a:r>
              <a:rPr lang="en-US" sz="1700" dirty="0">
                <a:solidFill>
                  <a:schemeClr val="tx1"/>
                </a:solidFill>
                <a:highlight>
                  <a:srgbClr val="FFFFFF"/>
                </a:highlight>
              </a:rPr>
              <a:t>- </a:t>
            </a:r>
            <a:r>
              <a:rPr lang="en-US" sz="1700" dirty="0">
                <a:solidFill>
                  <a:srgbClr val="FF0000"/>
                </a:solidFill>
                <a:highlight>
                  <a:srgbClr val="FFFFFF"/>
                </a:highlight>
              </a:rPr>
              <a:t>w</a:t>
            </a:r>
            <a:r>
              <a:rPr lang="en-US" sz="1700" b="0" i="0" dirty="0">
                <a:solidFill>
                  <a:srgbClr val="FF0000"/>
                </a:solidFill>
                <a:effectLst/>
                <a:highlight>
                  <a:srgbClr val="FFFFFF"/>
                </a:highlight>
              </a:rPr>
              <a:t>atch them </a:t>
            </a:r>
            <a:r>
              <a:rPr lang="en-US" sz="1700" b="0" i="0" dirty="0">
                <a:solidFill>
                  <a:schemeClr val="tx1"/>
                </a:solidFill>
                <a:effectLst/>
                <a:highlight>
                  <a:srgbClr val="FFFFFF"/>
                </a:highlight>
              </a:rPr>
              <a:t>play a game and join in</a:t>
            </a:r>
            <a:r>
              <a:rPr lang="en-US" sz="1700" dirty="0">
                <a:solidFill>
                  <a:schemeClr val="tx1"/>
                </a:solidFill>
                <a:highlight>
                  <a:srgbClr val="FFFFFF"/>
                </a:highlight>
              </a:rPr>
              <a:t>. W</a:t>
            </a:r>
            <a:r>
              <a:rPr lang="en-US" sz="1700" b="0" i="0" dirty="0">
                <a:solidFill>
                  <a:schemeClr val="tx1"/>
                </a:solidFill>
                <a:effectLst/>
                <a:highlight>
                  <a:srgbClr val="FFFFFF"/>
                </a:highlight>
              </a:rPr>
              <a:t>ho are they playing with? </a:t>
            </a:r>
            <a:r>
              <a:rPr lang="en-US" sz="1700" dirty="0">
                <a:solidFill>
                  <a:schemeClr val="tx1"/>
                </a:solidFill>
                <a:highlight>
                  <a:srgbClr val="FFFFFF"/>
                </a:highlight>
              </a:rPr>
              <a:t>Do they know the other players?</a:t>
            </a:r>
            <a:endParaRPr lang="en-US" sz="1700" b="0" i="0" dirty="0">
              <a:solidFill>
                <a:schemeClr val="tx1"/>
              </a:solidFill>
              <a:effectLst/>
              <a:highlight>
                <a:srgbClr val="FFFFFF"/>
              </a:highlight>
            </a:endParaRPr>
          </a:p>
          <a:p>
            <a:pPr marL="285750"/>
            <a:r>
              <a:rPr lang="en-US" sz="1700" b="1" dirty="0">
                <a:solidFill>
                  <a:schemeClr val="tx1"/>
                </a:solidFill>
                <a:highlight>
                  <a:srgbClr val="FFFFFF"/>
                </a:highlight>
              </a:rPr>
              <a:t>‘Show me how…’ </a:t>
            </a:r>
            <a:r>
              <a:rPr lang="en-US" sz="1700" dirty="0">
                <a:solidFill>
                  <a:schemeClr val="tx1"/>
                </a:solidFill>
                <a:highlight>
                  <a:srgbClr val="FFFFFF"/>
                </a:highlight>
              </a:rPr>
              <a:t>– </a:t>
            </a:r>
            <a:r>
              <a:rPr lang="en-US" sz="1700" dirty="0">
                <a:solidFill>
                  <a:srgbClr val="FF0000"/>
                </a:solidFill>
                <a:highlight>
                  <a:srgbClr val="FFFFFF"/>
                </a:highlight>
              </a:rPr>
              <a:t>ask their advice </a:t>
            </a:r>
            <a:r>
              <a:rPr lang="en-US" sz="1700" dirty="0">
                <a:solidFill>
                  <a:schemeClr val="tx1"/>
                </a:solidFill>
                <a:highlight>
                  <a:srgbClr val="FFFFFF"/>
                </a:highlight>
              </a:rPr>
              <a:t>to help you with your privacy settings, who you should add as a friend, are there any risks?</a:t>
            </a:r>
          </a:p>
          <a:p>
            <a:pPr marL="285750"/>
            <a:r>
              <a:rPr lang="en-US" sz="1700" b="1" dirty="0">
                <a:solidFill>
                  <a:schemeClr val="tx1"/>
                </a:solidFill>
                <a:highlight>
                  <a:srgbClr val="FFFFFF"/>
                </a:highlight>
              </a:rPr>
              <a:t>Lead by example </a:t>
            </a:r>
            <a:r>
              <a:rPr lang="en-US" sz="1700" dirty="0">
                <a:solidFill>
                  <a:schemeClr val="tx1"/>
                </a:solidFill>
                <a:highlight>
                  <a:srgbClr val="FFFFFF"/>
                </a:highlight>
              </a:rPr>
              <a:t>- c</a:t>
            </a:r>
            <a:r>
              <a:rPr lang="en-US" sz="1700" b="0" i="0" dirty="0">
                <a:solidFill>
                  <a:schemeClr val="tx1"/>
                </a:solidFill>
                <a:effectLst/>
                <a:highlight>
                  <a:srgbClr val="FFFFFF"/>
                </a:highlight>
              </a:rPr>
              <a:t>hildren learn as much from watching as they do from being told not to do something, so </a:t>
            </a:r>
            <a:r>
              <a:rPr lang="en-US" sz="1700" b="0" i="0" dirty="0">
                <a:solidFill>
                  <a:srgbClr val="FF0000"/>
                </a:solidFill>
                <a:effectLst/>
                <a:highlight>
                  <a:srgbClr val="FFFFFF"/>
                </a:highlight>
              </a:rPr>
              <a:t>model</a:t>
            </a:r>
            <a:r>
              <a:rPr lang="en-US" sz="1700" b="0" i="0" dirty="0">
                <a:solidFill>
                  <a:schemeClr val="tx1"/>
                </a:solidFill>
                <a:effectLst/>
                <a:highlight>
                  <a:srgbClr val="FFFFFF"/>
                </a:highlight>
              </a:rPr>
              <a:t> good behaviour</a:t>
            </a:r>
          </a:p>
          <a:p>
            <a:pPr marL="285750"/>
            <a:r>
              <a:rPr lang="en-GB" sz="1700" b="1" dirty="0">
                <a:solidFill>
                  <a:schemeClr val="tx1"/>
                </a:solidFill>
                <a:highlight>
                  <a:srgbClr val="FFFFFF"/>
                </a:highlight>
              </a:rPr>
              <a:t>Reassure them -  </a:t>
            </a:r>
            <a:r>
              <a:rPr lang="en-GB" sz="1700" dirty="0">
                <a:solidFill>
                  <a:schemeClr val="tx1"/>
                </a:solidFill>
                <a:highlight>
                  <a:srgbClr val="FFFFFF"/>
                </a:highlight>
              </a:rPr>
              <a:t>tell them that they </a:t>
            </a:r>
            <a:r>
              <a:rPr lang="en-GB" sz="1700" dirty="0">
                <a:solidFill>
                  <a:srgbClr val="FF0000"/>
                </a:solidFill>
                <a:highlight>
                  <a:srgbClr val="FFFFFF"/>
                </a:highlight>
              </a:rPr>
              <a:t>won't get in trouble </a:t>
            </a:r>
            <a:r>
              <a:rPr lang="en-GB" sz="1700" dirty="0">
                <a:solidFill>
                  <a:schemeClr val="tx1"/>
                </a:solidFill>
                <a:highlight>
                  <a:srgbClr val="FFFFFF"/>
                </a:highlight>
              </a:rPr>
              <a:t>and that you are always there </a:t>
            </a:r>
            <a:r>
              <a:rPr lang="en-GB" sz="1700" dirty="0">
                <a:solidFill>
                  <a:srgbClr val="FF0000"/>
                </a:solidFill>
                <a:highlight>
                  <a:srgbClr val="FFFFFF"/>
                </a:highlight>
              </a:rPr>
              <a:t>to help</a:t>
            </a:r>
            <a:r>
              <a:rPr lang="en-GB" sz="1700" dirty="0">
                <a:solidFill>
                  <a:schemeClr val="tx1"/>
                </a:solidFill>
                <a:highlight>
                  <a:srgbClr val="FFFFFF"/>
                </a:highlight>
              </a:rPr>
              <a:t>.</a:t>
            </a:r>
            <a:endParaRPr lang="en-US" sz="1700" dirty="0">
              <a:solidFill>
                <a:schemeClr val="tx1"/>
              </a:solidFill>
              <a:highlight>
                <a:srgbClr val="FFFFFF"/>
              </a:highlight>
            </a:endParaRPr>
          </a:p>
          <a:p>
            <a:endParaRPr lang="en-US" sz="1200" dirty="0">
              <a:solidFill>
                <a:schemeClr val="tx1"/>
              </a:solidFill>
            </a:endParaRPr>
          </a:p>
        </p:txBody>
      </p:sp>
      <p:pic>
        <p:nvPicPr>
          <p:cNvPr id="4" name="Picture 2" descr="Internet safety for children | Keep your child safe online - CBeebies - BBC">
            <a:extLst>
              <a:ext uri="{FF2B5EF4-FFF2-40B4-BE49-F238E27FC236}">
                <a16:creationId xmlns:a16="http://schemas.microsoft.com/office/drawing/2014/main" id="{B022BCD0-FBB8-A28D-C0BE-E948A1C378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465" r="16728"/>
          <a:stretch/>
        </p:blipFill>
        <p:spPr bwMode="auto">
          <a:xfrm>
            <a:off x="7022904" y="10"/>
            <a:ext cx="5160939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Free dialog tip advice illustration">
            <a:extLst>
              <a:ext uri="{FF2B5EF4-FFF2-40B4-BE49-F238E27FC236}">
                <a16:creationId xmlns:a16="http://schemas.microsoft.com/office/drawing/2014/main" id="{6C313E5F-12AF-6246-B7BA-8E8EE1D436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4476" y="19627"/>
            <a:ext cx="2580903" cy="1834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A red and black rectangular sign with white text&#10;&#10;Description automatically generated with low confidence">
            <a:extLst>
              <a:ext uri="{FF2B5EF4-FFF2-40B4-BE49-F238E27FC236}">
                <a16:creationId xmlns:a16="http://schemas.microsoft.com/office/drawing/2014/main" id="{328141C9-9409-195A-4D05-EA6097713738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61" y="226750"/>
            <a:ext cx="1138484" cy="80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741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E67430F6-665E-51B1-7942-0B7A0AC56D3F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67"/>
          <a:stretch/>
        </p:blipFill>
        <p:spPr>
          <a:xfrm>
            <a:off x="0" y="-1"/>
            <a:ext cx="12192000" cy="14114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3C3F1E8-7EB9-5011-817A-1E8941640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The positives of being online…</a:t>
            </a:r>
          </a:p>
        </p:txBody>
      </p:sp>
      <p:graphicFrame>
        <p:nvGraphicFramePr>
          <p:cNvPr id="16" name="Content Placeholder 15">
            <a:extLst>
              <a:ext uri="{FF2B5EF4-FFF2-40B4-BE49-F238E27FC236}">
                <a16:creationId xmlns:a16="http://schemas.microsoft.com/office/drawing/2014/main" id="{3D398681-9A14-D1EC-4F47-AACDF3C9E9F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1801809"/>
              </p:ext>
            </p:extLst>
          </p:nvPr>
        </p:nvGraphicFramePr>
        <p:xfrm>
          <a:off x="948799" y="2256956"/>
          <a:ext cx="2487518" cy="2364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7" name="TextBox 16">
            <a:extLst>
              <a:ext uri="{FF2B5EF4-FFF2-40B4-BE49-F238E27FC236}">
                <a16:creationId xmlns:a16="http://schemas.microsoft.com/office/drawing/2014/main" id="{C33DBE96-1DF2-ED35-7C1F-CF9A1DC97907}"/>
              </a:ext>
            </a:extLst>
          </p:cNvPr>
          <p:cNvSpPr txBox="1"/>
          <p:nvPr/>
        </p:nvSpPr>
        <p:spPr>
          <a:xfrm>
            <a:off x="1521594" y="3023557"/>
            <a:ext cx="148309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71599B"/>
                </a:solidFill>
                <a:latin typeface="Montserrat" panose="00000500000000000000" pitchFamily="50" charset="0"/>
              </a:rPr>
              <a:t>59%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1FD0FE1-C139-A88A-4FC2-1766BE652A4F}"/>
              </a:ext>
            </a:extLst>
          </p:cNvPr>
          <p:cNvSpPr txBox="1"/>
          <p:nvPr/>
        </p:nvSpPr>
        <p:spPr>
          <a:xfrm>
            <a:off x="563888" y="4543294"/>
            <a:ext cx="32573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243044"/>
                </a:solidFill>
                <a:latin typeface="Montserrat" panose="00000500000000000000" pitchFamily="50" charset="0"/>
              </a:rPr>
              <a:t>of children say the internet has a positive impact on their wellbeing*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A18B6FF-BC6B-4854-27D2-5B80499FC5EC}"/>
              </a:ext>
            </a:extLst>
          </p:cNvPr>
          <p:cNvSpPr txBox="1"/>
          <p:nvPr/>
        </p:nvSpPr>
        <p:spPr>
          <a:xfrm>
            <a:off x="166036" y="6266046"/>
            <a:ext cx="365519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i="1" dirty="0">
                <a:latin typeface="Montserrat" panose="00000500000000000000" pitchFamily="50" charset="0"/>
              </a:rPr>
              <a:t>*Internet Matters tracker survey, Wave 19 (2024)</a:t>
            </a:r>
          </a:p>
        </p:txBody>
      </p:sp>
      <p:graphicFrame>
        <p:nvGraphicFramePr>
          <p:cNvPr id="25" name="Chart 24">
            <a:extLst>
              <a:ext uri="{FF2B5EF4-FFF2-40B4-BE49-F238E27FC236}">
                <a16:creationId xmlns:a16="http://schemas.microsoft.com/office/drawing/2014/main" id="{05D5C440-9B2F-A425-ADBE-172463BFB80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27592938"/>
              </p:ext>
            </p:extLst>
          </p:nvPr>
        </p:nvGraphicFramePr>
        <p:xfrm>
          <a:off x="4238118" y="2100227"/>
          <a:ext cx="3715558" cy="24430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6" name="TextBox 25">
            <a:extLst>
              <a:ext uri="{FF2B5EF4-FFF2-40B4-BE49-F238E27FC236}">
                <a16:creationId xmlns:a16="http://schemas.microsoft.com/office/drawing/2014/main" id="{8B09AD27-2C5A-AD18-412B-1C94BD03ADA6}"/>
              </a:ext>
            </a:extLst>
          </p:cNvPr>
          <p:cNvSpPr txBox="1"/>
          <p:nvPr/>
        </p:nvSpPr>
        <p:spPr>
          <a:xfrm>
            <a:off x="4214790" y="4543294"/>
            <a:ext cx="34864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243044"/>
                </a:solidFill>
                <a:latin typeface="Montserrat" panose="00000500000000000000" pitchFamily="50" charset="0"/>
              </a:rPr>
              <a:t>% of children who say spending time online makes them feel confident**</a:t>
            </a:r>
          </a:p>
        </p:txBody>
      </p:sp>
      <p:graphicFrame>
        <p:nvGraphicFramePr>
          <p:cNvPr id="27" name="Content Placeholder 15">
            <a:extLst>
              <a:ext uri="{FF2B5EF4-FFF2-40B4-BE49-F238E27FC236}">
                <a16:creationId xmlns:a16="http://schemas.microsoft.com/office/drawing/2014/main" id="{B233C366-5701-E57D-7B20-AFD6D30A055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4477668"/>
              </p:ext>
            </p:extLst>
          </p:nvPr>
        </p:nvGraphicFramePr>
        <p:xfrm>
          <a:off x="8599878" y="2246900"/>
          <a:ext cx="2487518" cy="2364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8" name="TextBox 27">
            <a:extLst>
              <a:ext uri="{FF2B5EF4-FFF2-40B4-BE49-F238E27FC236}">
                <a16:creationId xmlns:a16="http://schemas.microsoft.com/office/drawing/2014/main" id="{30565DE9-EE5F-7FA9-75EA-5B0D71913DF3}"/>
              </a:ext>
            </a:extLst>
          </p:cNvPr>
          <p:cNvSpPr txBox="1"/>
          <p:nvPr/>
        </p:nvSpPr>
        <p:spPr>
          <a:xfrm>
            <a:off x="9230328" y="3013501"/>
            <a:ext cx="12153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71599B"/>
                </a:solidFill>
                <a:latin typeface="Montserrat" panose="00000500000000000000" pitchFamily="50" charset="0"/>
              </a:rPr>
              <a:t>3/4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A0BFE96C-3EB3-F668-644F-F23E989BED7A}"/>
              </a:ext>
            </a:extLst>
          </p:cNvPr>
          <p:cNvSpPr txBox="1"/>
          <p:nvPr/>
        </p:nvSpPr>
        <p:spPr>
          <a:xfrm>
            <a:off x="8094802" y="4527708"/>
            <a:ext cx="34864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rgbClr val="243044"/>
                </a:solidFill>
                <a:latin typeface="Montserrat" panose="00000500000000000000" pitchFamily="50" charset="0"/>
              </a:rPr>
              <a:t>of children say the internet/tech is important for their independence**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F931488-71C8-F3CF-B184-1403D18C5F7B}"/>
              </a:ext>
            </a:extLst>
          </p:cNvPr>
          <p:cNvSpPr txBox="1"/>
          <p:nvPr/>
        </p:nvSpPr>
        <p:spPr>
          <a:xfrm>
            <a:off x="166036" y="6527656"/>
            <a:ext cx="580162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i="1" dirty="0">
                <a:latin typeface="Montserrat" panose="00000500000000000000" pitchFamily="50" charset="0"/>
              </a:rPr>
              <a:t>**Children’s Wellbeing in a Digital World, Year Three, Internet Matters (2024)</a:t>
            </a:r>
          </a:p>
        </p:txBody>
      </p:sp>
    </p:spTree>
    <p:extLst>
      <p:ext uri="{BB962C8B-B14F-4D97-AF65-F5344CB8AC3E}">
        <p14:creationId xmlns:p14="http://schemas.microsoft.com/office/powerpoint/2010/main" val="2917907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67A2E6B3-A3F2-3051-4189-243674C295C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67"/>
          <a:stretch/>
        </p:blipFill>
        <p:spPr>
          <a:xfrm>
            <a:off x="0" y="-1"/>
            <a:ext cx="12192000" cy="14114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3C3F1E8-7EB9-5011-817A-1E8941640F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What they’re doing online…</a:t>
            </a:r>
          </a:p>
        </p:txBody>
      </p:sp>
      <p:pic>
        <p:nvPicPr>
          <p:cNvPr id="5" name="Picture 4" descr="A couple of people in uniform&#10;&#10;Description automatically generated">
            <a:extLst>
              <a:ext uri="{FF2B5EF4-FFF2-40B4-BE49-F238E27FC236}">
                <a16:creationId xmlns:a16="http://schemas.microsoft.com/office/drawing/2014/main" id="{3301CB7F-9908-9118-E469-CD967AFEDD1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246"/>
          <a:stretch/>
        </p:blipFill>
        <p:spPr>
          <a:xfrm>
            <a:off x="8772230" y="3403266"/>
            <a:ext cx="4154504" cy="3454734"/>
          </a:xfrm>
          <a:prstGeom prst="rect">
            <a:avLst/>
          </a:prstGeom>
        </p:spPr>
      </p:pic>
      <p:graphicFrame>
        <p:nvGraphicFramePr>
          <p:cNvPr id="9" name="Content Placeholder 8">
            <a:extLst>
              <a:ext uri="{FF2B5EF4-FFF2-40B4-BE49-F238E27FC236}">
                <a16:creationId xmlns:a16="http://schemas.microsoft.com/office/drawing/2014/main" id="{DE378446-24EE-A80F-813F-8F431FDA07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8776845"/>
              </p:ext>
            </p:extLst>
          </p:nvPr>
        </p:nvGraphicFramePr>
        <p:xfrm>
          <a:off x="297180" y="1580108"/>
          <a:ext cx="10378440" cy="484595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9F33A900-7A03-81DD-BF66-D6B2A62CD560}"/>
              </a:ext>
            </a:extLst>
          </p:cNvPr>
          <p:cNvSpPr txBox="1"/>
          <p:nvPr/>
        </p:nvSpPr>
        <p:spPr>
          <a:xfrm>
            <a:off x="6521116" y="4172710"/>
            <a:ext cx="9749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71599B"/>
                </a:solidFill>
                <a:latin typeface="Montserrat" panose="00000500000000000000" pitchFamily="50" charset="0"/>
              </a:rPr>
              <a:t>46%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8B972C-EC83-FEBA-778B-B848FB92A7D2}"/>
              </a:ext>
            </a:extLst>
          </p:cNvPr>
          <p:cNvSpPr txBox="1"/>
          <p:nvPr/>
        </p:nvSpPr>
        <p:spPr>
          <a:xfrm>
            <a:off x="5474970" y="5072067"/>
            <a:ext cx="94128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3366"/>
                </a:solidFill>
                <a:latin typeface="Montserrat" panose="00000500000000000000" pitchFamily="50" charset="0"/>
              </a:rPr>
              <a:t>36%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D1926A3-F9BF-DA49-9E16-C8E731EF94C9}"/>
              </a:ext>
            </a:extLst>
          </p:cNvPr>
          <p:cNvSpPr txBox="1"/>
          <p:nvPr/>
        </p:nvSpPr>
        <p:spPr>
          <a:xfrm>
            <a:off x="9052766" y="2295888"/>
            <a:ext cx="9653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E59629"/>
                </a:solidFill>
                <a:latin typeface="Montserrat" panose="00000500000000000000" pitchFamily="50" charset="0"/>
              </a:rPr>
              <a:t>70%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07C57F6-7169-AE57-E150-C438185482BF}"/>
              </a:ext>
            </a:extLst>
          </p:cNvPr>
          <p:cNvSpPr txBox="1"/>
          <p:nvPr/>
        </p:nvSpPr>
        <p:spPr>
          <a:xfrm>
            <a:off x="131746" y="6426066"/>
            <a:ext cx="41545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i="1" dirty="0">
                <a:latin typeface="Montserrat" panose="00000500000000000000" pitchFamily="50" charset="0"/>
              </a:rPr>
              <a:t>Source: Internet Matters tracker survey, Wave 19 (2024)</a:t>
            </a:r>
          </a:p>
        </p:txBody>
      </p:sp>
    </p:spTree>
    <p:extLst>
      <p:ext uri="{BB962C8B-B14F-4D97-AF65-F5344CB8AC3E}">
        <p14:creationId xmlns:p14="http://schemas.microsoft.com/office/powerpoint/2010/main" val="225465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768010CD-EA5E-E675-B848-C1BD9FC43FB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67"/>
          <a:stretch/>
        </p:blipFill>
        <p:spPr>
          <a:xfrm>
            <a:off x="0" y="-1"/>
            <a:ext cx="12192000" cy="1411487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15EA5D6F-B27F-96C4-72DE-510EE7125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The potentially negative impacts…</a:t>
            </a:r>
          </a:p>
        </p:txBody>
      </p:sp>
      <p:sp>
        <p:nvSpPr>
          <p:cNvPr id="6" name="Content Placeholder 9">
            <a:extLst>
              <a:ext uri="{FF2B5EF4-FFF2-40B4-BE49-F238E27FC236}">
                <a16:creationId xmlns:a16="http://schemas.microsoft.com/office/drawing/2014/main" id="{476757B1-4897-4397-773B-26EC7B4D6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41750"/>
            <a:ext cx="7951470" cy="474192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800" b="1" dirty="0">
                <a:solidFill>
                  <a:srgbClr val="71599B"/>
                </a:solidFill>
              </a:rPr>
              <a:t>Sleep cycles </a:t>
            </a:r>
            <a:r>
              <a:rPr lang="en-GB" sz="2800" dirty="0"/>
              <a:t>are often affected by blue light from too much screen use</a:t>
            </a:r>
            <a:r>
              <a:rPr lang="en-GB" sz="2800" b="1" dirty="0"/>
              <a:t>, </a:t>
            </a:r>
            <a:r>
              <a:rPr lang="en-GB" sz="2800" dirty="0"/>
              <a:t>which can </a:t>
            </a:r>
            <a:r>
              <a:rPr lang="en-GB" sz="2800" b="1" dirty="0">
                <a:solidFill>
                  <a:srgbClr val="71599B"/>
                </a:solidFill>
              </a:rPr>
              <a:t>impact their daytime activities</a:t>
            </a:r>
            <a:r>
              <a:rPr lang="en-GB" sz="2800" b="1" dirty="0"/>
              <a:t> </a:t>
            </a:r>
            <a:r>
              <a:rPr lang="en-GB" sz="2800" dirty="0"/>
              <a:t>like school;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800" dirty="0"/>
              <a:t>Excessive screen use might result in </a:t>
            </a:r>
            <a:r>
              <a:rPr lang="en-GB" sz="2800" b="1" dirty="0">
                <a:solidFill>
                  <a:srgbClr val="E59629"/>
                </a:solidFill>
              </a:rPr>
              <a:t>less movement</a:t>
            </a:r>
            <a:r>
              <a:rPr lang="en-GB" sz="2800" b="1" dirty="0"/>
              <a:t>, </a:t>
            </a:r>
            <a:r>
              <a:rPr lang="en-GB" sz="2800" dirty="0"/>
              <a:t>leading to </a:t>
            </a:r>
            <a:r>
              <a:rPr lang="en-GB" sz="2800" b="1" dirty="0">
                <a:solidFill>
                  <a:srgbClr val="E59629"/>
                </a:solidFill>
              </a:rPr>
              <a:t>physical health issues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800" dirty="0"/>
              <a:t>Platforms use </a:t>
            </a:r>
            <a:r>
              <a:rPr lang="en-GB" sz="2800" b="1" dirty="0">
                <a:solidFill>
                  <a:srgbClr val="71599B"/>
                </a:solidFill>
              </a:rPr>
              <a:t>persuasive design </a:t>
            </a:r>
            <a:r>
              <a:rPr lang="en-GB" sz="2800" dirty="0"/>
              <a:t>to keep people using it, which children are particularly </a:t>
            </a:r>
            <a:r>
              <a:rPr lang="en-GB" sz="2800" b="1" dirty="0">
                <a:solidFill>
                  <a:srgbClr val="71599B"/>
                </a:solidFill>
              </a:rPr>
              <a:t>vulnerable</a:t>
            </a:r>
            <a:r>
              <a:rPr lang="en-GB" sz="2800" b="1" dirty="0"/>
              <a:t> </a:t>
            </a:r>
            <a:r>
              <a:rPr lang="en-GB" sz="2800" dirty="0"/>
              <a:t>to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800" dirty="0"/>
              <a:t>More time online means more opportunity to come across</a:t>
            </a:r>
            <a:r>
              <a:rPr lang="en-GB" sz="2800" b="1" dirty="0"/>
              <a:t> </a:t>
            </a:r>
            <a:r>
              <a:rPr lang="en-GB" sz="2800" b="1" dirty="0">
                <a:solidFill>
                  <a:srgbClr val="E59629"/>
                </a:solidFill>
              </a:rPr>
              <a:t>potential harms</a:t>
            </a:r>
            <a:r>
              <a:rPr lang="en-GB" sz="2800" b="1" dirty="0"/>
              <a:t>.</a:t>
            </a:r>
            <a:endParaRPr lang="en-GB" sz="2800" dirty="0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475B6BC-7731-A128-AE4B-64A5F25B4D01}"/>
              </a:ext>
            </a:extLst>
          </p:cNvPr>
          <p:cNvGrpSpPr/>
          <p:nvPr/>
        </p:nvGrpSpPr>
        <p:grpSpPr>
          <a:xfrm rot="20980532">
            <a:off x="9587468" y="1004000"/>
            <a:ext cx="1715050" cy="3442179"/>
            <a:chOff x="9897125" y="815831"/>
            <a:chExt cx="1156093" cy="2222267"/>
          </a:xfrm>
        </p:grpSpPr>
        <p:pic>
          <p:nvPicPr>
            <p:cNvPr id="8" name="Picture 7" descr="A blue rectangle with black lines&#10;&#10;Description automatically generated">
              <a:extLst>
                <a:ext uri="{FF2B5EF4-FFF2-40B4-BE49-F238E27FC236}">
                  <a16:creationId xmlns:a16="http://schemas.microsoft.com/office/drawing/2014/main" id="{4FBF41BF-6E1F-90C3-C7EC-ABED674E8C0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97125" y="815831"/>
              <a:ext cx="1156093" cy="2222267"/>
            </a:xfrm>
            <a:prstGeom prst="rect">
              <a:avLst/>
            </a:prstGeom>
          </p:spPr>
        </p:pic>
        <p:pic>
          <p:nvPicPr>
            <p:cNvPr id="10" name="Picture 9" descr="A white question mark on a black background&#10;&#10;Description automatically generated">
              <a:extLst>
                <a:ext uri="{FF2B5EF4-FFF2-40B4-BE49-F238E27FC236}">
                  <a16:creationId xmlns:a16="http://schemas.microsoft.com/office/drawing/2014/main" id="{803A9068-2FCE-0C16-9691-55DF49E1CAE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089307" y="1487142"/>
              <a:ext cx="682771" cy="8796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155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9F65BA6A-B523-1A1D-0284-E216F70C760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67"/>
          <a:stretch/>
        </p:blipFill>
        <p:spPr>
          <a:xfrm>
            <a:off x="0" y="-1"/>
            <a:ext cx="12192000" cy="1411487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15EA5D6F-B27F-96C4-72DE-510EE7125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Device preferences by age</a:t>
            </a:r>
          </a:p>
        </p:txBody>
      </p: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C3C93980-9509-9262-B0CC-5CAD09D18C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234917803"/>
              </p:ext>
            </p:extLst>
          </p:nvPr>
        </p:nvGraphicFramePr>
        <p:xfrm>
          <a:off x="680893" y="2006083"/>
          <a:ext cx="10830214" cy="34150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E8D8FAA3-D041-1CE5-B27B-5143B92D04F6}"/>
              </a:ext>
            </a:extLst>
          </p:cNvPr>
          <p:cNvSpPr txBox="1"/>
          <p:nvPr/>
        </p:nvSpPr>
        <p:spPr>
          <a:xfrm>
            <a:off x="131746" y="6426066"/>
            <a:ext cx="41545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i="1" dirty="0">
                <a:latin typeface="Montserrat" panose="00000500000000000000" pitchFamily="50" charset="0"/>
              </a:rPr>
              <a:t>Source: Internet Matters tracker survey, Wave 19 (2024)</a:t>
            </a:r>
          </a:p>
        </p:txBody>
      </p:sp>
    </p:spTree>
    <p:extLst>
      <p:ext uri="{BB962C8B-B14F-4D97-AF65-F5344CB8AC3E}">
        <p14:creationId xmlns:p14="http://schemas.microsoft.com/office/powerpoint/2010/main" val="28938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6A6A2EBA-2CA0-9D68-127D-A2ACC4DA3B89}"/>
              </a:ext>
            </a:extLst>
          </p:cNvPr>
          <p:cNvSpPr/>
          <p:nvPr/>
        </p:nvSpPr>
        <p:spPr>
          <a:xfrm>
            <a:off x="392004" y="1652395"/>
            <a:ext cx="2491740" cy="4869180"/>
          </a:xfrm>
          <a:prstGeom prst="roundRect">
            <a:avLst/>
          </a:prstGeom>
          <a:solidFill>
            <a:srgbClr val="61AB8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2BDF9087-C59B-48EB-4D9D-B7261C5498F2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67"/>
          <a:stretch/>
        </p:blipFill>
        <p:spPr>
          <a:xfrm>
            <a:off x="0" y="-1"/>
            <a:ext cx="12192000" cy="1411487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7B88DE8D-D09C-7E89-84B5-FB52B4923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chemeClr val="bg1"/>
                </a:solidFill>
              </a:rPr>
              <a:t>Smartphones vs dumb phones</a:t>
            </a:r>
          </a:p>
        </p:txBody>
      </p:sp>
      <p:pic>
        <p:nvPicPr>
          <p:cNvPr id="6" name="Picture 5" descr="A close-up of a cell phone&#10;&#10;Description automatically generated">
            <a:extLst>
              <a:ext uri="{FF2B5EF4-FFF2-40B4-BE49-F238E27FC236}">
                <a16:creationId xmlns:a16="http://schemas.microsoft.com/office/drawing/2014/main" id="{2CF185BC-83F6-D9F0-AD29-11707631162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43" t="13881" r="25331" b="11162"/>
          <a:stretch/>
        </p:blipFill>
        <p:spPr>
          <a:xfrm>
            <a:off x="9231345" y="1588770"/>
            <a:ext cx="3032760" cy="4960620"/>
          </a:xfrm>
          <a:prstGeom prst="rect">
            <a:avLst/>
          </a:prstGeom>
        </p:spPr>
      </p:pic>
      <p:pic>
        <p:nvPicPr>
          <p:cNvPr id="9" name="Picture 8" descr="A black smartphone with a black screen&#10;&#10;Description automatically generated">
            <a:extLst>
              <a:ext uri="{FF2B5EF4-FFF2-40B4-BE49-F238E27FC236}">
                <a16:creationId xmlns:a16="http://schemas.microsoft.com/office/drawing/2014/main" id="{319B48E8-3334-9123-B2BA-A9043BF89AD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63" t="5406" r="25716" b="3176"/>
          <a:stretch/>
        </p:blipFill>
        <p:spPr>
          <a:xfrm>
            <a:off x="102869" y="1437263"/>
            <a:ext cx="2914651" cy="5263634"/>
          </a:xfrm>
          <a:prstGeom prst="rect">
            <a:avLst/>
          </a:prstGeom>
        </p:spPr>
      </p:pic>
      <p:sp>
        <p:nvSpPr>
          <p:cNvPr id="11" name="Content Placeholder 9">
            <a:extLst>
              <a:ext uri="{FF2B5EF4-FFF2-40B4-BE49-F238E27FC236}">
                <a16:creationId xmlns:a16="http://schemas.microsoft.com/office/drawing/2014/main" id="{4AB851CE-5D69-9DEB-5705-1B5F3B5435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27300" y="1858135"/>
            <a:ext cx="4602763" cy="245097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GB" sz="2400" b="1" dirty="0">
                <a:solidFill>
                  <a:srgbClr val="71599B"/>
                </a:solidFill>
              </a:rPr>
              <a:t>Internet access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400" b="1" dirty="0">
                <a:solidFill>
                  <a:srgbClr val="71599B"/>
                </a:solidFill>
              </a:rPr>
              <a:t>Apps and games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400" b="1" dirty="0">
                <a:solidFill>
                  <a:srgbClr val="71599B"/>
                </a:solidFill>
              </a:rPr>
              <a:t>Connection any time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2400" b="1" dirty="0">
                <a:solidFill>
                  <a:srgbClr val="71599B"/>
                </a:solidFill>
              </a:rPr>
              <a:t>A range of parental controls</a:t>
            </a:r>
            <a:endParaRPr lang="en-GB" sz="2400" dirty="0"/>
          </a:p>
        </p:txBody>
      </p:sp>
      <p:sp>
        <p:nvSpPr>
          <p:cNvPr id="12" name="Content Placeholder 9">
            <a:extLst>
              <a:ext uri="{FF2B5EF4-FFF2-40B4-BE49-F238E27FC236}">
                <a16:creationId xmlns:a16="http://schemas.microsoft.com/office/drawing/2014/main" id="{1018B066-35A7-AB27-45C7-72A749692637}"/>
              </a:ext>
            </a:extLst>
          </p:cNvPr>
          <p:cNvSpPr txBox="1">
            <a:spLocks/>
          </p:cNvSpPr>
          <p:nvPr/>
        </p:nvSpPr>
        <p:spPr>
          <a:xfrm>
            <a:off x="4865086" y="3960049"/>
            <a:ext cx="4602763" cy="20064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en-GB" sz="2400" b="1" dirty="0">
                <a:solidFill>
                  <a:srgbClr val="E59629"/>
                </a:solidFill>
              </a:rPr>
              <a:t>No internet access</a:t>
            </a:r>
          </a:p>
          <a:p>
            <a:pPr marL="0" indent="0" algn="r">
              <a:lnSpc>
                <a:spcPct val="100000"/>
              </a:lnSpc>
              <a:buNone/>
            </a:pPr>
            <a:r>
              <a:rPr lang="en-GB" sz="2400" b="1" dirty="0">
                <a:solidFill>
                  <a:srgbClr val="E59629"/>
                </a:solidFill>
              </a:rPr>
              <a:t>No (or few) apps and games</a:t>
            </a:r>
          </a:p>
          <a:p>
            <a:pPr marL="0" indent="0" algn="r">
              <a:lnSpc>
                <a:spcPct val="100000"/>
              </a:lnSpc>
              <a:buNone/>
            </a:pPr>
            <a:r>
              <a:rPr lang="en-GB" sz="2400" b="1" dirty="0">
                <a:solidFill>
                  <a:srgbClr val="E59629"/>
                </a:solidFill>
              </a:rPr>
              <a:t>Messages and calls any time</a:t>
            </a:r>
          </a:p>
          <a:p>
            <a:pPr marL="0" indent="0" algn="r">
              <a:lnSpc>
                <a:spcPct val="100000"/>
              </a:lnSpc>
              <a:buNone/>
            </a:pPr>
            <a:r>
              <a:rPr lang="en-GB" sz="2400" b="1" dirty="0">
                <a:solidFill>
                  <a:srgbClr val="E59629"/>
                </a:solidFill>
              </a:rPr>
              <a:t>Limited parental controls</a:t>
            </a:r>
            <a:endParaRPr lang="en-GB" sz="2400" dirty="0">
              <a:solidFill>
                <a:srgbClr val="E5962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14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uild="p"/>
      <p:bldP spid="1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19936A2-9522-52FA-F137-A7E28848A496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194C1BD7-FF25-4C12-86BF-C0C40ECA0B16}"/>
              </a:ext>
            </a:extLst>
          </p:cNvPr>
          <p:cNvSpPr txBox="1"/>
          <p:nvPr/>
        </p:nvSpPr>
        <p:spPr>
          <a:xfrm>
            <a:off x="8905674" y="6289284"/>
            <a:ext cx="31760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Source: </a:t>
            </a: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Children and parents: media use and attitudes report 2024</a:t>
            </a: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42D2087-C368-F87E-262F-DD7425960597}"/>
              </a:ext>
            </a:extLst>
          </p:cNvPr>
          <p:cNvSpPr txBox="1"/>
          <p:nvPr/>
        </p:nvSpPr>
        <p:spPr>
          <a:xfrm>
            <a:off x="2056395" y="569196"/>
            <a:ext cx="8157029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What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RULES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do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SET </a:t>
            </a: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about being online?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C42FA0D-0CDA-7566-9651-CF639F6AC65B}"/>
              </a:ext>
            </a:extLst>
          </p:cNvPr>
          <p:cNvSpPr/>
          <p:nvPr/>
        </p:nvSpPr>
        <p:spPr>
          <a:xfrm>
            <a:off x="10238283" y="217357"/>
            <a:ext cx="1843472" cy="256506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273A6B6-4C02-CCB2-A89C-F22203349811}"/>
              </a:ext>
            </a:extLst>
          </p:cNvPr>
          <p:cNvSpPr txBox="1"/>
          <p:nvPr/>
        </p:nvSpPr>
        <p:spPr>
          <a:xfrm>
            <a:off x="811354" y="2858268"/>
            <a:ext cx="10138895" cy="18158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While parental concerns in some areas have increased considerably, their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enforcement of rules appears to be diminishing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partly because of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resignation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about their </a:t>
            </a: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ability to intervene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 their children’s online lives.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6CC76B4-F493-709F-B95A-ACB0B3A67314}"/>
              </a:ext>
            </a:extLst>
          </p:cNvPr>
          <p:cNvSpPr txBox="1"/>
          <p:nvPr/>
        </p:nvSpPr>
        <p:spPr>
          <a:xfrm rot="21352133">
            <a:off x="377321" y="2201709"/>
            <a:ext cx="479764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Information their child can share online (49%)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F69BD6C-836E-3C86-4212-AFFE2FF769C8}"/>
              </a:ext>
            </a:extLst>
          </p:cNvPr>
          <p:cNvSpPr txBox="1"/>
          <p:nvPr/>
        </p:nvSpPr>
        <p:spPr>
          <a:xfrm>
            <a:off x="1214516" y="5226609"/>
            <a:ext cx="46662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5B9BD5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Types of websites and apps they can use (41%)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25A958F-D5E3-D5AE-ADFD-AD32BFA43F88}"/>
              </a:ext>
            </a:extLst>
          </p:cNvPr>
          <p:cNvSpPr txBox="1"/>
          <p:nvPr/>
        </p:nvSpPr>
        <p:spPr>
          <a:xfrm rot="643716">
            <a:off x="4429013" y="1796109"/>
            <a:ext cx="399675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Spending money online (52%)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8D88F4D-0C5F-BE8C-6CFB-2AC0CC88C422}"/>
              </a:ext>
            </a:extLst>
          </p:cNvPr>
          <p:cNvSpPr txBox="1"/>
          <p:nvPr/>
        </p:nvSpPr>
        <p:spPr>
          <a:xfrm rot="21292806">
            <a:off x="3256971" y="5793960"/>
            <a:ext cx="634083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Video content their children are allowed to watch online (67%)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68463D2-9CD1-747C-3D5D-0B95CF994BA3}"/>
              </a:ext>
            </a:extLst>
          </p:cNvPr>
          <p:cNvSpPr txBox="1"/>
          <p:nvPr/>
        </p:nvSpPr>
        <p:spPr>
          <a:xfrm rot="461188">
            <a:off x="7759178" y="2032403"/>
            <a:ext cx="335760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D026E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Who you can interact with online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30B922-A75B-F0C0-DC25-96C48EF64CBD}"/>
              </a:ext>
            </a:extLst>
          </p:cNvPr>
          <p:cNvSpPr txBox="1"/>
          <p:nvPr/>
        </p:nvSpPr>
        <p:spPr>
          <a:xfrm rot="420000">
            <a:off x="6688690" y="5026782"/>
            <a:ext cx="46662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Where and when devices can / can’t be used</a:t>
            </a:r>
          </a:p>
        </p:txBody>
      </p:sp>
      <p:pic>
        <p:nvPicPr>
          <p:cNvPr id="8" name="Picture 7" descr="Free speech bubble talking chat illustration">
            <a:extLst>
              <a:ext uri="{FF2B5EF4-FFF2-40B4-BE49-F238E27FC236}">
                <a16:creationId xmlns:a16="http://schemas.microsoft.com/office/drawing/2014/main" id="{90239844-6D61-0A00-32D5-DCC1B074A9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40" y="305981"/>
            <a:ext cx="1437496" cy="1437496"/>
          </a:xfrm>
          <a:prstGeom prst="ellipse">
            <a:avLst/>
          </a:prstGeom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070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BEE03A3-DE62-3CD2-3FE3-89AAC357463C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AB75A9DA-5794-47DE-8EC5-3EC37C0E7912}"/>
              </a:ext>
            </a:extLst>
          </p:cNvPr>
          <p:cNvSpPr txBox="1"/>
          <p:nvPr/>
        </p:nvSpPr>
        <p:spPr>
          <a:xfrm>
            <a:off x="8905674" y="6289284"/>
            <a:ext cx="317608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Source: </a:t>
            </a:r>
            <a:r>
              <a:rPr kumimoji="0" lang="en-GB" sz="11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Children and parents: media use and attitudes report 2024</a:t>
            </a:r>
            <a:endParaRPr kumimoji="0" lang="en-GB" sz="1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peech Bubble: Rectangle with Corners Rounded 2">
            <a:extLst>
              <a:ext uri="{FF2B5EF4-FFF2-40B4-BE49-F238E27FC236}">
                <a16:creationId xmlns:a16="http://schemas.microsoft.com/office/drawing/2014/main" id="{D57FFAFB-FBA4-D7CF-C918-1ABE1C2EBAEE}"/>
              </a:ext>
            </a:extLst>
          </p:cNvPr>
          <p:cNvSpPr/>
          <p:nvPr/>
        </p:nvSpPr>
        <p:spPr>
          <a:xfrm>
            <a:off x="8424949" y="3404809"/>
            <a:ext cx="2518348" cy="2293495"/>
          </a:xfrm>
          <a:prstGeom prst="wedgeRoundRectCallout">
            <a:avLst>
              <a:gd name="adj1" fmla="val -82910"/>
              <a:gd name="adj2" fmla="val 41454"/>
              <a:gd name="adj3" fmla="val 16667"/>
            </a:avLst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‘I prefer to supervise my child’s online use by talking to them about setting rules</a:t>
            </a:r>
            <a:r>
              <a:rPr kumimoji="0" lang="en-GB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’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(39%)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50C1A4-F074-71FC-94E8-B968A458CD8A}"/>
              </a:ext>
            </a:extLst>
          </p:cNvPr>
          <p:cNvSpPr txBox="1"/>
          <p:nvPr/>
        </p:nvSpPr>
        <p:spPr>
          <a:xfrm>
            <a:off x="1043806" y="595205"/>
            <a:ext cx="10725661" cy="20005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High awareness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of technical control tools among parents, </a:t>
            </a:r>
            <a:r>
              <a:rPr kumimoji="0" lang="en-GB" sz="20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BUT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many are choosing not to use them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</a:t>
            </a: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WHY DO YOU THINK THIS IS THE CASE?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Around four in ten parents who know about content filters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prefer to rely on their child’s ability 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navigate online content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rather than to have a technical filter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D96C863A-96FA-CF5C-0E2B-ADD8D188D1C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051"/>
          <a:stretch/>
        </p:blipFill>
        <p:spPr>
          <a:xfrm>
            <a:off x="1159926" y="3120757"/>
            <a:ext cx="6300300" cy="26485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Picture 1" descr="Free speech bubble talking chat illustration">
            <a:extLst>
              <a:ext uri="{FF2B5EF4-FFF2-40B4-BE49-F238E27FC236}">
                <a16:creationId xmlns:a16="http://schemas.microsoft.com/office/drawing/2014/main" id="{DD86273E-85D7-97BA-9054-39C6B3ABC8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36" y="595205"/>
            <a:ext cx="1054871" cy="1054871"/>
          </a:xfrm>
          <a:prstGeom prst="ellipse">
            <a:avLst/>
          </a:prstGeom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7363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37D8FC-B836-0C07-E412-894B5BCE08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2" y="3429000"/>
            <a:ext cx="5257800" cy="2743201"/>
          </a:xfrm>
        </p:spPr>
        <p:txBody>
          <a:bodyPr>
            <a:normAutofit/>
          </a:bodyPr>
          <a:lstStyle/>
          <a:p>
            <a:r>
              <a:rPr lang="en-GB" sz="6000" dirty="0"/>
              <a:t>Common online safety issues</a:t>
            </a:r>
          </a:p>
        </p:txBody>
      </p:sp>
      <p:pic>
        <p:nvPicPr>
          <p:cNvPr id="5" name="Picture 4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2015183D-1458-B0FF-F453-945F6713B5AC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563"/>
          <a:stretch/>
        </p:blipFill>
        <p:spPr>
          <a:xfrm>
            <a:off x="0" y="0"/>
            <a:ext cx="5905500" cy="6858000"/>
          </a:xfrm>
          <a:prstGeom prst="rect">
            <a:avLst/>
          </a:prstGeom>
        </p:spPr>
      </p:pic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22DB8D2-0BEC-D1AA-69CA-76BA3E83EF38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6457950" y="3429000"/>
            <a:ext cx="2457452" cy="0"/>
          </a:xfrm>
          <a:prstGeom prst="line">
            <a:avLst/>
          </a:prstGeom>
          <a:ln w="38100">
            <a:solidFill>
              <a:srgbClr val="E59629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9" name="Group 8">
            <a:extLst>
              <a:ext uri="{FF2B5EF4-FFF2-40B4-BE49-F238E27FC236}">
                <a16:creationId xmlns:a16="http://schemas.microsoft.com/office/drawing/2014/main" id="{A5EFED17-25A0-A2CD-19CE-D143D4C4EEF3}"/>
              </a:ext>
            </a:extLst>
          </p:cNvPr>
          <p:cNvGrpSpPr/>
          <p:nvPr/>
        </p:nvGrpSpPr>
        <p:grpSpPr>
          <a:xfrm>
            <a:off x="9703293" y="468629"/>
            <a:ext cx="1932447" cy="2331719"/>
            <a:chOff x="9316627" y="1071563"/>
            <a:chExt cx="1717153" cy="2106012"/>
          </a:xfrm>
        </p:grpSpPr>
        <p:pic>
          <p:nvPicPr>
            <p:cNvPr id="10" name="Picture 9" descr="A pink triangle with a black exclamation mark&#10;&#10;Description automatically generated">
              <a:extLst>
                <a:ext uri="{FF2B5EF4-FFF2-40B4-BE49-F238E27FC236}">
                  <a16:creationId xmlns:a16="http://schemas.microsoft.com/office/drawing/2014/main" id="{7801BBB3-545B-ADFC-C603-B1DB8D71CD0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327390">
              <a:off x="10131149" y="2378554"/>
              <a:ext cx="902631" cy="799021"/>
            </a:xfrm>
            <a:prstGeom prst="rect">
              <a:avLst/>
            </a:prstGeom>
          </p:spPr>
        </p:pic>
        <p:pic>
          <p:nvPicPr>
            <p:cNvPr id="11" name="Picture 10" descr="A yellow lock with a black silhouette&#10;&#10;Description automatically generated">
              <a:extLst>
                <a:ext uri="{FF2B5EF4-FFF2-40B4-BE49-F238E27FC236}">
                  <a16:creationId xmlns:a16="http://schemas.microsoft.com/office/drawing/2014/main" id="{0778ED29-D71A-3720-B1FE-2C99FDBE417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401940">
              <a:off x="9316627" y="2280331"/>
              <a:ext cx="609162" cy="809646"/>
            </a:xfrm>
            <a:prstGeom prst="rect">
              <a:avLst/>
            </a:prstGeom>
          </p:spPr>
        </p:pic>
        <p:pic>
          <p:nvPicPr>
            <p:cNvPr id="12" name="Picture 11" descr="A blue and black question mark&#10;&#10;Description automatically generated">
              <a:extLst>
                <a:ext uri="{FF2B5EF4-FFF2-40B4-BE49-F238E27FC236}">
                  <a16:creationId xmlns:a16="http://schemas.microsoft.com/office/drawing/2014/main" id="{4C3A2C2D-B2A9-EF08-1C80-96ABF39EC68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34988" y="1071563"/>
              <a:ext cx="892872" cy="96712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05769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08FC3966-CA6E-5764-7DE7-290C6D9FB94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67"/>
          <a:stretch/>
        </p:blipFill>
        <p:spPr>
          <a:xfrm>
            <a:off x="0" y="-1"/>
            <a:ext cx="12192000" cy="14114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CE884B-9384-3F1E-ECED-166A146F5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Types of harmful risks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4A45CA3D-64DE-6415-CD38-D0787A09A61A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010939504"/>
              </p:ext>
            </p:extLst>
          </p:nvPr>
        </p:nvGraphicFramePr>
        <p:xfrm>
          <a:off x="432434" y="2228850"/>
          <a:ext cx="11327132" cy="3479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1783">
                  <a:extLst>
                    <a:ext uri="{9D8B030D-6E8A-4147-A177-3AD203B41FA5}">
                      <a16:colId xmlns:a16="http://schemas.microsoft.com/office/drawing/2014/main" val="4284952592"/>
                    </a:ext>
                  </a:extLst>
                </a:gridCol>
                <a:gridCol w="2831783">
                  <a:extLst>
                    <a:ext uri="{9D8B030D-6E8A-4147-A177-3AD203B41FA5}">
                      <a16:colId xmlns:a16="http://schemas.microsoft.com/office/drawing/2014/main" val="3999779451"/>
                    </a:ext>
                  </a:extLst>
                </a:gridCol>
                <a:gridCol w="2831783">
                  <a:extLst>
                    <a:ext uri="{9D8B030D-6E8A-4147-A177-3AD203B41FA5}">
                      <a16:colId xmlns:a16="http://schemas.microsoft.com/office/drawing/2014/main" val="2302503082"/>
                    </a:ext>
                  </a:extLst>
                </a:gridCol>
                <a:gridCol w="2831783">
                  <a:extLst>
                    <a:ext uri="{9D8B030D-6E8A-4147-A177-3AD203B41FA5}">
                      <a16:colId xmlns:a16="http://schemas.microsoft.com/office/drawing/2014/main" val="3984513978"/>
                    </a:ext>
                  </a:extLst>
                </a:gridCol>
              </a:tblGrid>
              <a:tr h="32309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Contact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7159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Content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7159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Conduct</a:t>
                      </a: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>
                    <a:solidFill>
                      <a:srgbClr val="71599B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Commerce</a:t>
                      </a:r>
                    </a:p>
                  </a:txBody>
                  <a:tcPr>
                    <a:solidFill>
                      <a:srgbClr val="71599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7192771"/>
                  </a:ext>
                </a:extLst>
              </a:tr>
              <a:tr h="3083050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Contact risks come with online communication.</a:t>
                      </a: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This could include cyberbullying and hate speech as well as grooming and sextortion.</a:t>
                      </a:r>
                    </a:p>
                  </a:txBody>
                  <a:tcPr>
                    <a:solidFill>
                      <a:srgbClr val="D2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Content risks come with image- and video-sharing online. It’s also in video games and music.</a:t>
                      </a:r>
                    </a:p>
                    <a:p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This could include explicit or hateful language, violent videos, age-inappropriate games and pornography.</a:t>
                      </a:r>
                    </a:p>
                  </a:txBody>
                  <a:tcPr>
                    <a:solidFill>
                      <a:srgbClr val="D2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Conduct risks are the actions children might take that could lead to harm.</a:t>
                      </a:r>
                    </a:p>
                    <a:p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This could include visiting porn sites, gambling platforms and chat rooms, or sending sexual images or texts.</a:t>
                      </a:r>
                    </a:p>
                  </a:txBody>
                  <a:tcPr>
                    <a:solidFill>
                      <a:srgbClr val="D2CAE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Commerce risks come with online spending, advertising and scams.</a:t>
                      </a:r>
                    </a:p>
                    <a:p>
                      <a:endParaRPr lang="en-GB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r>
                        <a:rPr lang="en-GB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This could include clicking on ads in a mobile game, sending money to a harmful source or even receiving a phishing email.</a:t>
                      </a:r>
                    </a:p>
                  </a:txBody>
                  <a:tcPr>
                    <a:solidFill>
                      <a:srgbClr val="D2CAE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720394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5210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768010CD-EA5E-E675-B848-C1BD9FC43FB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67"/>
          <a:stretch/>
        </p:blipFill>
        <p:spPr>
          <a:xfrm>
            <a:off x="0" y="-1"/>
            <a:ext cx="12192000" cy="1411487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15EA5D6F-B27F-96C4-72DE-510EE7125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Dealing with inappropriate CONTACT</a:t>
            </a:r>
          </a:p>
        </p:txBody>
      </p:sp>
      <p:sp>
        <p:nvSpPr>
          <p:cNvPr id="6" name="Content Placeholder 9">
            <a:extLst>
              <a:ext uri="{FF2B5EF4-FFF2-40B4-BE49-F238E27FC236}">
                <a16:creationId xmlns:a16="http://schemas.microsoft.com/office/drawing/2014/main" id="{476757B1-4897-4397-773B-26EC7B4D6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11730"/>
            <a:ext cx="5093970" cy="417194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Sometimes people hide behind fake profiles for dishonest reasons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Agree how they will respond to requests from people asking them for something/to do something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Never agree to meet up with anyone they don’t know in real life (or who makes them uncomfortable)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endParaRPr lang="en-GB" sz="2400" dirty="0"/>
          </a:p>
        </p:txBody>
      </p:sp>
      <p:sp>
        <p:nvSpPr>
          <p:cNvPr id="2" name="Content Placeholder 9">
            <a:extLst>
              <a:ext uri="{FF2B5EF4-FFF2-40B4-BE49-F238E27FC236}">
                <a16:creationId xmlns:a16="http://schemas.microsoft.com/office/drawing/2014/main" id="{7F2E94DF-BD6A-71A7-C6ED-36F7BFF0382A}"/>
              </a:ext>
            </a:extLst>
          </p:cNvPr>
          <p:cNvSpPr txBox="1">
            <a:spLocks/>
          </p:cNvSpPr>
          <p:nvPr/>
        </p:nvSpPr>
        <p:spPr>
          <a:xfrm>
            <a:off x="6259830" y="2411729"/>
            <a:ext cx="5615940" cy="417194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Set up safe social media profiles that don’t share personal information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Customise communication options in video games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Turn off geolocation settings on devices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Learn/teach your child how to report, block, mute and use any other similar tools</a:t>
            </a:r>
          </a:p>
        </p:txBody>
      </p:sp>
      <p:sp>
        <p:nvSpPr>
          <p:cNvPr id="3" name="Content Placeholder 9">
            <a:extLst>
              <a:ext uri="{FF2B5EF4-FFF2-40B4-BE49-F238E27FC236}">
                <a16:creationId xmlns:a16="http://schemas.microsoft.com/office/drawing/2014/main" id="{F9EFCCC5-00A1-EC37-D8A1-D3F8714B4AF8}"/>
              </a:ext>
            </a:extLst>
          </p:cNvPr>
          <p:cNvSpPr txBox="1">
            <a:spLocks/>
          </p:cNvSpPr>
          <p:nvPr/>
        </p:nvSpPr>
        <p:spPr>
          <a:xfrm>
            <a:off x="1116330" y="1809751"/>
            <a:ext cx="2987040" cy="4876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2800"/>
              </a:lnSpc>
              <a:spcAft>
                <a:spcPts val="1200"/>
              </a:spcAft>
              <a:buNone/>
            </a:pPr>
            <a:r>
              <a:rPr lang="en-GB" sz="2400" b="1" dirty="0">
                <a:solidFill>
                  <a:srgbClr val="E59629"/>
                </a:solidFill>
              </a:rPr>
              <a:t>What to talk about</a:t>
            </a:r>
          </a:p>
        </p:txBody>
      </p:sp>
      <p:sp>
        <p:nvSpPr>
          <p:cNvPr id="9" name="Content Placeholder 9">
            <a:extLst>
              <a:ext uri="{FF2B5EF4-FFF2-40B4-BE49-F238E27FC236}">
                <a16:creationId xmlns:a16="http://schemas.microsoft.com/office/drawing/2014/main" id="{A8947DD6-169A-2677-58B2-11219E7D6F28}"/>
              </a:ext>
            </a:extLst>
          </p:cNvPr>
          <p:cNvSpPr txBox="1">
            <a:spLocks/>
          </p:cNvSpPr>
          <p:nvPr/>
        </p:nvSpPr>
        <p:spPr>
          <a:xfrm>
            <a:off x="6488430" y="1809751"/>
            <a:ext cx="2987040" cy="4876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2800"/>
              </a:lnSpc>
              <a:spcAft>
                <a:spcPts val="1200"/>
              </a:spcAft>
              <a:buNone/>
            </a:pPr>
            <a:r>
              <a:rPr lang="en-GB" sz="2400" b="1" dirty="0">
                <a:solidFill>
                  <a:srgbClr val="E59629"/>
                </a:solidFill>
              </a:rPr>
              <a:t>Top tips &amp; tools</a:t>
            </a:r>
          </a:p>
        </p:txBody>
      </p:sp>
    </p:spTree>
    <p:extLst>
      <p:ext uri="{BB962C8B-B14F-4D97-AF65-F5344CB8AC3E}">
        <p14:creationId xmlns:p14="http://schemas.microsoft.com/office/powerpoint/2010/main" val="445794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2" grpId="0" build="p"/>
      <p:bldP spid="3" grpId="0" build="p"/>
      <p:bldP spid="9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768010CD-EA5E-E675-B848-C1BD9FC43FB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67"/>
          <a:stretch/>
        </p:blipFill>
        <p:spPr>
          <a:xfrm>
            <a:off x="0" y="-1"/>
            <a:ext cx="12192000" cy="1411487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15EA5D6F-B27F-96C4-72DE-510EE7125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Dealing with inappropriate CONTENT</a:t>
            </a:r>
          </a:p>
        </p:txBody>
      </p:sp>
      <p:sp>
        <p:nvSpPr>
          <p:cNvPr id="6" name="Content Placeholder 9">
            <a:extLst>
              <a:ext uri="{FF2B5EF4-FFF2-40B4-BE49-F238E27FC236}">
                <a16:creationId xmlns:a16="http://schemas.microsoft.com/office/drawing/2014/main" id="{476757B1-4897-4397-773B-26EC7B4D6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11730"/>
            <a:ext cx="5093970" cy="417194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They can come to you if they see anything that upsets them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The importance of respect for each other and the meaning of consent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If they have seen online pornography, talk about the unrealistic image of sex and relationships it presents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endParaRPr lang="en-GB" sz="2400" dirty="0"/>
          </a:p>
        </p:txBody>
      </p:sp>
      <p:sp>
        <p:nvSpPr>
          <p:cNvPr id="2" name="Content Placeholder 9">
            <a:extLst>
              <a:ext uri="{FF2B5EF4-FFF2-40B4-BE49-F238E27FC236}">
                <a16:creationId xmlns:a16="http://schemas.microsoft.com/office/drawing/2014/main" id="{7F2E94DF-BD6A-71A7-C6ED-36F7BFF0382A}"/>
              </a:ext>
            </a:extLst>
          </p:cNvPr>
          <p:cNvSpPr txBox="1">
            <a:spLocks/>
          </p:cNvSpPr>
          <p:nvPr/>
        </p:nvSpPr>
        <p:spPr>
          <a:xfrm>
            <a:off x="6259830" y="2411729"/>
            <a:ext cx="5093970" cy="417194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Parental controls on home broadband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Content locks on mobile networks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Safe search on browser search engines (or use child-friendly search engines)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Content controls in the apps they use or games they play</a:t>
            </a:r>
          </a:p>
        </p:txBody>
      </p:sp>
      <p:sp>
        <p:nvSpPr>
          <p:cNvPr id="3" name="Content Placeholder 9">
            <a:extLst>
              <a:ext uri="{FF2B5EF4-FFF2-40B4-BE49-F238E27FC236}">
                <a16:creationId xmlns:a16="http://schemas.microsoft.com/office/drawing/2014/main" id="{F9EFCCC5-00A1-EC37-D8A1-D3F8714B4AF8}"/>
              </a:ext>
            </a:extLst>
          </p:cNvPr>
          <p:cNvSpPr txBox="1">
            <a:spLocks/>
          </p:cNvSpPr>
          <p:nvPr/>
        </p:nvSpPr>
        <p:spPr>
          <a:xfrm>
            <a:off x="1116330" y="1809751"/>
            <a:ext cx="2987040" cy="4876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2800"/>
              </a:lnSpc>
              <a:spcAft>
                <a:spcPts val="1200"/>
              </a:spcAft>
              <a:buNone/>
            </a:pPr>
            <a:r>
              <a:rPr lang="en-GB" sz="2400" b="1" dirty="0">
                <a:solidFill>
                  <a:srgbClr val="E59629"/>
                </a:solidFill>
              </a:rPr>
              <a:t>What to talk about</a:t>
            </a:r>
          </a:p>
        </p:txBody>
      </p:sp>
      <p:sp>
        <p:nvSpPr>
          <p:cNvPr id="9" name="Content Placeholder 9">
            <a:extLst>
              <a:ext uri="{FF2B5EF4-FFF2-40B4-BE49-F238E27FC236}">
                <a16:creationId xmlns:a16="http://schemas.microsoft.com/office/drawing/2014/main" id="{A8947DD6-169A-2677-58B2-11219E7D6F28}"/>
              </a:ext>
            </a:extLst>
          </p:cNvPr>
          <p:cNvSpPr txBox="1">
            <a:spLocks/>
          </p:cNvSpPr>
          <p:nvPr/>
        </p:nvSpPr>
        <p:spPr>
          <a:xfrm>
            <a:off x="6488430" y="1809751"/>
            <a:ext cx="2987040" cy="4876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2800"/>
              </a:lnSpc>
              <a:spcAft>
                <a:spcPts val="1200"/>
              </a:spcAft>
              <a:buNone/>
            </a:pPr>
            <a:r>
              <a:rPr lang="en-GB" sz="2400" b="1" dirty="0">
                <a:solidFill>
                  <a:srgbClr val="E59629"/>
                </a:solidFill>
              </a:rPr>
              <a:t>Top tips &amp; tools</a:t>
            </a:r>
          </a:p>
        </p:txBody>
      </p:sp>
    </p:spTree>
    <p:extLst>
      <p:ext uri="{BB962C8B-B14F-4D97-AF65-F5344CB8AC3E}">
        <p14:creationId xmlns:p14="http://schemas.microsoft.com/office/powerpoint/2010/main" val="278817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2" grpId="0" build="p"/>
      <p:bldP spid="3" grpId="0" build="p"/>
      <p:bldP spid="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768010CD-EA5E-E675-B848-C1BD9FC43FB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67"/>
          <a:stretch/>
        </p:blipFill>
        <p:spPr>
          <a:xfrm>
            <a:off x="0" y="-1"/>
            <a:ext cx="12192000" cy="1411487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15EA5D6F-B27F-96C4-72DE-510EE7125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Dealing with inappropriate CONDUCT</a:t>
            </a:r>
          </a:p>
        </p:txBody>
      </p:sp>
      <p:sp>
        <p:nvSpPr>
          <p:cNvPr id="6" name="Content Placeholder 9">
            <a:extLst>
              <a:ext uri="{FF2B5EF4-FFF2-40B4-BE49-F238E27FC236}">
                <a16:creationId xmlns:a16="http://schemas.microsoft.com/office/drawing/2014/main" id="{476757B1-4897-4397-773B-26EC7B4D6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" y="2411730"/>
            <a:ext cx="5360670" cy="4446270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Talk to a trusted adult if they experience anything upsetting online or if they’re not sure about something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Think carefully about sharing images or videos of others without permission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Every action they take creates a digital footprint, which creates a picture of who they are; so, be responsible.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endParaRPr lang="en-GB" sz="2400" dirty="0"/>
          </a:p>
        </p:txBody>
      </p:sp>
      <p:sp>
        <p:nvSpPr>
          <p:cNvPr id="2" name="Content Placeholder 9">
            <a:extLst>
              <a:ext uri="{FF2B5EF4-FFF2-40B4-BE49-F238E27FC236}">
                <a16:creationId xmlns:a16="http://schemas.microsoft.com/office/drawing/2014/main" id="{7F2E94DF-BD6A-71A7-C6ED-36F7BFF0382A}"/>
              </a:ext>
            </a:extLst>
          </p:cNvPr>
          <p:cNvSpPr txBox="1">
            <a:spLocks/>
          </p:cNvSpPr>
          <p:nvPr/>
        </p:nvSpPr>
        <p:spPr>
          <a:xfrm>
            <a:off x="6259830" y="2411729"/>
            <a:ext cx="5093970" cy="417194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Demonstrate healthy behaviour both offline and online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Block age-inappropriate websites on broadband or using parental controls apps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Report inappropriate posts or content on social media or other apps to web providers or the Internet Watch Foundation.</a:t>
            </a:r>
          </a:p>
        </p:txBody>
      </p:sp>
      <p:sp>
        <p:nvSpPr>
          <p:cNvPr id="3" name="Content Placeholder 9">
            <a:extLst>
              <a:ext uri="{FF2B5EF4-FFF2-40B4-BE49-F238E27FC236}">
                <a16:creationId xmlns:a16="http://schemas.microsoft.com/office/drawing/2014/main" id="{F9EFCCC5-00A1-EC37-D8A1-D3F8714B4AF8}"/>
              </a:ext>
            </a:extLst>
          </p:cNvPr>
          <p:cNvSpPr txBox="1">
            <a:spLocks/>
          </p:cNvSpPr>
          <p:nvPr/>
        </p:nvSpPr>
        <p:spPr>
          <a:xfrm>
            <a:off x="1116330" y="1809751"/>
            <a:ext cx="2987040" cy="4876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2800"/>
              </a:lnSpc>
              <a:spcAft>
                <a:spcPts val="1200"/>
              </a:spcAft>
              <a:buNone/>
            </a:pPr>
            <a:r>
              <a:rPr lang="en-GB" sz="2400" b="1" dirty="0">
                <a:solidFill>
                  <a:srgbClr val="E59629"/>
                </a:solidFill>
              </a:rPr>
              <a:t>What to talk about</a:t>
            </a:r>
          </a:p>
        </p:txBody>
      </p:sp>
      <p:sp>
        <p:nvSpPr>
          <p:cNvPr id="9" name="Content Placeholder 9">
            <a:extLst>
              <a:ext uri="{FF2B5EF4-FFF2-40B4-BE49-F238E27FC236}">
                <a16:creationId xmlns:a16="http://schemas.microsoft.com/office/drawing/2014/main" id="{A8947DD6-169A-2677-58B2-11219E7D6F28}"/>
              </a:ext>
            </a:extLst>
          </p:cNvPr>
          <p:cNvSpPr txBox="1">
            <a:spLocks/>
          </p:cNvSpPr>
          <p:nvPr/>
        </p:nvSpPr>
        <p:spPr>
          <a:xfrm>
            <a:off x="6488430" y="1809751"/>
            <a:ext cx="2987040" cy="4876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2800"/>
              </a:lnSpc>
              <a:spcAft>
                <a:spcPts val="1200"/>
              </a:spcAft>
              <a:buNone/>
            </a:pPr>
            <a:r>
              <a:rPr lang="en-GB" sz="2400" b="1" dirty="0">
                <a:solidFill>
                  <a:srgbClr val="E59629"/>
                </a:solidFill>
              </a:rPr>
              <a:t>Top tips &amp; tools</a:t>
            </a:r>
          </a:p>
        </p:txBody>
      </p:sp>
    </p:spTree>
    <p:extLst>
      <p:ext uri="{BB962C8B-B14F-4D97-AF65-F5344CB8AC3E}">
        <p14:creationId xmlns:p14="http://schemas.microsoft.com/office/powerpoint/2010/main" val="162754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2" grpId="0" build="p"/>
      <p:bldP spid="3" grpId="0" build="p"/>
      <p:bldP spid="9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768010CD-EA5E-E675-B848-C1BD9FC43FB6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67"/>
          <a:stretch/>
        </p:blipFill>
        <p:spPr>
          <a:xfrm>
            <a:off x="0" y="-1"/>
            <a:ext cx="12192000" cy="1411487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15EA5D6F-B27F-96C4-72DE-510EE7125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Dealing with inappropriate COMMERCE</a:t>
            </a:r>
          </a:p>
        </p:txBody>
      </p:sp>
      <p:sp>
        <p:nvSpPr>
          <p:cNvPr id="6" name="Content Placeholder 9">
            <a:extLst>
              <a:ext uri="{FF2B5EF4-FFF2-40B4-BE49-F238E27FC236}">
                <a16:creationId xmlns:a16="http://schemas.microsoft.com/office/drawing/2014/main" id="{476757B1-4897-4397-773B-26EC7B4D60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11730"/>
            <a:ext cx="5093970" cy="4171949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Talk about scams, including what they could look like and the harm they could lead to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Encourage them to come to you or another trusted adult if they’re not sure if something is trustworthy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Avoid clicking on unknown links or responding to unexpected emails/text/WhatsApp messages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endParaRPr lang="en-GB" sz="2400" dirty="0"/>
          </a:p>
        </p:txBody>
      </p:sp>
      <p:sp>
        <p:nvSpPr>
          <p:cNvPr id="2" name="Content Placeholder 9">
            <a:extLst>
              <a:ext uri="{FF2B5EF4-FFF2-40B4-BE49-F238E27FC236}">
                <a16:creationId xmlns:a16="http://schemas.microsoft.com/office/drawing/2014/main" id="{7F2E94DF-BD6A-71A7-C6ED-36F7BFF0382A}"/>
              </a:ext>
            </a:extLst>
          </p:cNvPr>
          <p:cNvSpPr txBox="1">
            <a:spLocks/>
          </p:cNvSpPr>
          <p:nvPr/>
        </p:nvSpPr>
        <p:spPr>
          <a:xfrm>
            <a:off x="6259830" y="2411729"/>
            <a:ext cx="5093970" cy="444627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Stay informed about scams that your child could come across in social media or video games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Install cyber security software on your child’s devices – there are free and paid-for options available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Where relevant, set up parental controls that restrict spending or require a PIN so you can check purchases first.</a:t>
            </a:r>
          </a:p>
        </p:txBody>
      </p:sp>
      <p:sp>
        <p:nvSpPr>
          <p:cNvPr id="3" name="Content Placeholder 9">
            <a:extLst>
              <a:ext uri="{FF2B5EF4-FFF2-40B4-BE49-F238E27FC236}">
                <a16:creationId xmlns:a16="http://schemas.microsoft.com/office/drawing/2014/main" id="{F9EFCCC5-00A1-EC37-D8A1-D3F8714B4AF8}"/>
              </a:ext>
            </a:extLst>
          </p:cNvPr>
          <p:cNvSpPr txBox="1">
            <a:spLocks/>
          </p:cNvSpPr>
          <p:nvPr/>
        </p:nvSpPr>
        <p:spPr>
          <a:xfrm>
            <a:off x="1116330" y="1809751"/>
            <a:ext cx="2987040" cy="4876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2800"/>
              </a:lnSpc>
              <a:spcAft>
                <a:spcPts val="1200"/>
              </a:spcAft>
              <a:buNone/>
            </a:pPr>
            <a:r>
              <a:rPr lang="en-GB" sz="2400" b="1" dirty="0">
                <a:solidFill>
                  <a:srgbClr val="E59629"/>
                </a:solidFill>
              </a:rPr>
              <a:t>What to talk about</a:t>
            </a:r>
          </a:p>
        </p:txBody>
      </p:sp>
      <p:sp>
        <p:nvSpPr>
          <p:cNvPr id="9" name="Content Placeholder 9">
            <a:extLst>
              <a:ext uri="{FF2B5EF4-FFF2-40B4-BE49-F238E27FC236}">
                <a16:creationId xmlns:a16="http://schemas.microsoft.com/office/drawing/2014/main" id="{A8947DD6-169A-2677-58B2-11219E7D6F28}"/>
              </a:ext>
            </a:extLst>
          </p:cNvPr>
          <p:cNvSpPr txBox="1">
            <a:spLocks/>
          </p:cNvSpPr>
          <p:nvPr/>
        </p:nvSpPr>
        <p:spPr>
          <a:xfrm>
            <a:off x="6488430" y="1809751"/>
            <a:ext cx="2987040" cy="48768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rgbClr val="31CCFF"/>
              </a:buClr>
              <a:buFont typeface="Arial" panose="020B0604020202020204" pitchFamily="34" charset="0"/>
              <a:buChar char="•"/>
              <a:defRPr sz="1800" kern="1200">
                <a:solidFill>
                  <a:srgbClr val="243044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ts val="2800"/>
              </a:lnSpc>
              <a:spcAft>
                <a:spcPts val="1200"/>
              </a:spcAft>
              <a:buNone/>
            </a:pPr>
            <a:r>
              <a:rPr lang="en-GB" sz="2400" b="1" dirty="0">
                <a:solidFill>
                  <a:srgbClr val="E59629"/>
                </a:solidFill>
              </a:rPr>
              <a:t>Top tips &amp; tools</a:t>
            </a:r>
          </a:p>
        </p:txBody>
      </p:sp>
    </p:spTree>
    <p:extLst>
      <p:ext uri="{BB962C8B-B14F-4D97-AF65-F5344CB8AC3E}">
        <p14:creationId xmlns:p14="http://schemas.microsoft.com/office/powerpoint/2010/main" val="2493066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  <p:bldP spid="2" grpId="0" build="p"/>
      <p:bldP spid="3" grpId="0" build="p"/>
      <p:bldP spid="9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08FC3966-CA6E-5764-7DE7-290C6D9FB94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67"/>
          <a:stretch/>
        </p:blipFill>
        <p:spPr>
          <a:xfrm>
            <a:off x="0" y="-1"/>
            <a:ext cx="12192000" cy="14114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CE884B-9384-3F1E-ECED-166A146F5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Risk is not harm</a:t>
            </a:r>
          </a:p>
        </p:txBody>
      </p:sp>
      <p:sp>
        <p:nvSpPr>
          <p:cNvPr id="9" name="Content Placeholder 9">
            <a:extLst>
              <a:ext uri="{FF2B5EF4-FFF2-40B4-BE49-F238E27FC236}">
                <a16:creationId xmlns:a16="http://schemas.microsoft.com/office/drawing/2014/main" id="{EAE117DB-D0E7-B53B-25B2-514F766D0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910" y="1789554"/>
            <a:ext cx="10930890" cy="4725546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lnSpc>
                <a:spcPts val="2800"/>
              </a:lnSpc>
              <a:spcAft>
                <a:spcPts val="1200"/>
              </a:spcAft>
              <a:buNone/>
            </a:pPr>
            <a:r>
              <a:rPr lang="en-GB" sz="2400" dirty="0"/>
              <a:t>While risk-taking can lead to harm, it more often results in children discovering new passions and abilities. </a:t>
            </a:r>
          </a:p>
          <a:p>
            <a:pPr marL="0" indent="0">
              <a:lnSpc>
                <a:spcPts val="2800"/>
              </a:lnSpc>
              <a:spcAft>
                <a:spcPts val="1200"/>
              </a:spcAft>
              <a:buNone/>
            </a:pPr>
            <a:r>
              <a:rPr lang="en-GB" sz="2400" dirty="0"/>
              <a:t>Positive actions can limit risks from becoming harmful. Here are 5 tips:</a:t>
            </a:r>
          </a:p>
          <a:p>
            <a:pPr marL="457200" indent="-457200">
              <a:lnSpc>
                <a:spcPts val="28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GB" sz="2400" dirty="0"/>
              <a:t>Understand the risks</a:t>
            </a:r>
          </a:p>
          <a:p>
            <a:pPr marL="457200" indent="-457200">
              <a:lnSpc>
                <a:spcPts val="28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GB" sz="2400" dirty="0"/>
              <a:t>Communicate regularly</a:t>
            </a:r>
          </a:p>
          <a:p>
            <a:pPr marL="457200" indent="-457200">
              <a:lnSpc>
                <a:spcPts val="28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GB" sz="2400" dirty="0"/>
              <a:t>Keep risks in proportion</a:t>
            </a:r>
          </a:p>
          <a:p>
            <a:pPr marL="457200" indent="-457200">
              <a:lnSpc>
                <a:spcPts val="28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GB" sz="2400" dirty="0"/>
              <a:t>Agree on helpful mediation strategies</a:t>
            </a:r>
          </a:p>
          <a:p>
            <a:pPr marL="457200" indent="-457200">
              <a:lnSpc>
                <a:spcPts val="2800"/>
              </a:lnSpc>
              <a:spcAft>
                <a:spcPts val="1200"/>
              </a:spcAft>
              <a:buFont typeface="+mj-lt"/>
              <a:buAutoNum type="arabicPeriod"/>
            </a:pPr>
            <a:r>
              <a:rPr lang="en-GB" sz="2400" dirty="0"/>
              <a:t>Develop coping strategies to foster resilience</a:t>
            </a:r>
          </a:p>
        </p:txBody>
      </p:sp>
    </p:spTree>
    <p:extLst>
      <p:ext uri="{BB962C8B-B14F-4D97-AF65-F5344CB8AC3E}">
        <p14:creationId xmlns:p14="http://schemas.microsoft.com/office/powerpoint/2010/main" val="647639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08FC3966-CA6E-5764-7DE7-290C6D9FB94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67"/>
          <a:stretch/>
        </p:blipFill>
        <p:spPr>
          <a:xfrm>
            <a:off x="0" y="-1"/>
            <a:ext cx="12192000" cy="14114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CE884B-9384-3F1E-ECED-166A146F5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Children who have experienced online issues</a:t>
            </a:r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1F7AB043-5D97-B584-FDC9-3614C5F35A9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47136933"/>
              </p:ext>
            </p:extLst>
          </p:nvPr>
        </p:nvGraphicFramePr>
        <p:xfrm>
          <a:off x="205740" y="1411486"/>
          <a:ext cx="11765226" cy="52636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CCB4C8C2-CDFD-3DED-89CF-873B20B710AE}"/>
              </a:ext>
            </a:extLst>
          </p:cNvPr>
          <p:cNvSpPr txBox="1"/>
          <p:nvPr/>
        </p:nvSpPr>
        <p:spPr>
          <a:xfrm>
            <a:off x="7926979" y="6544315"/>
            <a:ext cx="4154504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i="1" dirty="0">
                <a:latin typeface="Montserrat" panose="00000500000000000000" pitchFamily="50" charset="0"/>
              </a:rPr>
              <a:t>Source: Internet Matters tracker survey, Wave 19 (2024)</a:t>
            </a:r>
          </a:p>
        </p:txBody>
      </p:sp>
    </p:spTree>
    <p:extLst>
      <p:ext uri="{BB962C8B-B14F-4D97-AF65-F5344CB8AC3E}">
        <p14:creationId xmlns:p14="http://schemas.microsoft.com/office/powerpoint/2010/main" val="3400008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53DBCAB8-C023-B8CF-AD12-52E44BF1B1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165282">
            <a:off x="6337548" y="2143808"/>
            <a:ext cx="2657657" cy="3793245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4" name="Picture 3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08FC3966-CA6E-5764-7DE7-290C6D9FB94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67"/>
          <a:stretch/>
        </p:blipFill>
        <p:spPr>
          <a:xfrm>
            <a:off x="0" y="-1"/>
            <a:ext cx="12192000" cy="14114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CE884B-9384-3F1E-ECED-166A146F5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Dangerous online challenges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1A6C2D7-BE24-8666-2CCA-31D4A25B2AF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488170">
            <a:off x="8671852" y="2171049"/>
            <a:ext cx="2826086" cy="4032830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9" name="Content Placeholder 9">
            <a:extLst>
              <a:ext uri="{FF2B5EF4-FFF2-40B4-BE49-F238E27FC236}">
                <a16:creationId xmlns:a16="http://schemas.microsoft.com/office/drawing/2014/main" id="{EAE117DB-D0E7-B53B-25B2-514F766D0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910" y="1789554"/>
            <a:ext cx="5886450" cy="490419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Viral online trends attract many children and teens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Most are harmless, but some can be dangerous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b="1" dirty="0">
                <a:solidFill>
                  <a:srgbClr val="71599B"/>
                </a:solidFill>
              </a:rPr>
              <a:t>1 in 5 </a:t>
            </a:r>
            <a:r>
              <a:rPr lang="en-GB" sz="2400" dirty="0"/>
              <a:t>children say they’ve come across content which promotes dangerous stunts or challenges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It’s important to talk with your child so they understand the dangers and can avoid potential harm.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D576961-8527-6B2D-19B5-71042B754B62}"/>
              </a:ext>
            </a:extLst>
          </p:cNvPr>
          <p:cNvSpPr/>
          <p:nvPr/>
        </p:nvSpPr>
        <p:spPr>
          <a:xfrm>
            <a:off x="9904456" y="4768856"/>
            <a:ext cx="2011375" cy="1965959"/>
          </a:xfrm>
          <a:prstGeom prst="rect">
            <a:avLst/>
          </a:prstGeom>
          <a:solidFill>
            <a:srgbClr val="E59629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A qr code on a white background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39297383-E4D2-F60B-7302-3B63BF5D701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0717" y="4850979"/>
            <a:ext cx="1801712" cy="1801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15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08FC3966-CA6E-5764-7DE7-290C6D9FB94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67"/>
          <a:stretch/>
        </p:blipFill>
        <p:spPr>
          <a:xfrm>
            <a:off x="0" y="-1"/>
            <a:ext cx="12192000" cy="14114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CE884B-9384-3F1E-ECED-166A146F5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Online bullying (cyberbullying)</a:t>
            </a:r>
          </a:p>
        </p:txBody>
      </p:sp>
      <p:sp>
        <p:nvSpPr>
          <p:cNvPr id="9" name="Content Placeholder 9">
            <a:extLst>
              <a:ext uri="{FF2B5EF4-FFF2-40B4-BE49-F238E27FC236}">
                <a16:creationId xmlns:a16="http://schemas.microsoft.com/office/drawing/2014/main" id="{EAE117DB-D0E7-B53B-25B2-514F766D0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910" y="1789554"/>
            <a:ext cx="6903720" cy="4904198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Online bullying is more difficult to escape than ‘traditional’ bullying</a:t>
            </a:r>
            <a:endParaRPr lang="en-GB" sz="2000" dirty="0"/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It can happen between friends or strangers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It can happen in video games, on social media, in messaging apps, etc.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About </a:t>
            </a:r>
            <a:r>
              <a:rPr lang="en-GB" sz="2400" b="1" dirty="0">
                <a:solidFill>
                  <a:srgbClr val="71599B"/>
                </a:solidFill>
              </a:rPr>
              <a:t>1 in 10 </a:t>
            </a:r>
            <a:r>
              <a:rPr lang="en-GB" sz="2400" dirty="0"/>
              <a:t>children say they have experienced online bullying. This increases for children with SEN needs or similar vulnerabilities.</a:t>
            </a:r>
          </a:p>
          <a:p>
            <a:pPr marL="0" indent="0">
              <a:lnSpc>
                <a:spcPts val="2800"/>
              </a:lnSpc>
              <a:spcAft>
                <a:spcPts val="1200"/>
              </a:spcAft>
              <a:buNone/>
            </a:pPr>
            <a:r>
              <a:rPr lang="en-GB" sz="2400" dirty="0"/>
              <a:t>Set parental controls, talk about healthy behaviour and show your child how to block and report content.</a:t>
            </a:r>
            <a:endParaRPr lang="en-GB" sz="20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D576961-8527-6B2D-19B5-71042B754B62}"/>
              </a:ext>
            </a:extLst>
          </p:cNvPr>
          <p:cNvSpPr/>
          <p:nvPr/>
        </p:nvSpPr>
        <p:spPr>
          <a:xfrm>
            <a:off x="9904456" y="4768856"/>
            <a:ext cx="2011375" cy="1965959"/>
          </a:xfrm>
          <a:prstGeom prst="rect">
            <a:avLst/>
          </a:prstGeom>
          <a:solidFill>
            <a:srgbClr val="FF33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 descr="A group of blue and orange chat bubbles&#10;&#10;Description automatically generated">
            <a:extLst>
              <a:ext uri="{FF2B5EF4-FFF2-40B4-BE49-F238E27FC236}">
                <a16:creationId xmlns:a16="http://schemas.microsoft.com/office/drawing/2014/main" id="{CDC5D2CC-A838-93C8-E324-16E7803B166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264"/>
          <a:stretch/>
        </p:blipFill>
        <p:spPr>
          <a:xfrm>
            <a:off x="9810123" y="2923320"/>
            <a:ext cx="1752202" cy="1257732"/>
          </a:xfrm>
          <a:prstGeom prst="rect">
            <a:avLst/>
          </a:prstGeom>
        </p:spPr>
      </p:pic>
      <p:pic>
        <p:nvPicPr>
          <p:cNvPr id="8" name="Picture 7" descr="A group of purple and pink rectangular objects with dots&#10;&#10;Description automatically generated">
            <a:extLst>
              <a:ext uri="{FF2B5EF4-FFF2-40B4-BE49-F238E27FC236}">
                <a16:creationId xmlns:a16="http://schemas.microsoft.com/office/drawing/2014/main" id="{B0F266B4-4D2D-4E10-6192-1B494386B17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183"/>
          <a:stretch/>
        </p:blipFill>
        <p:spPr>
          <a:xfrm>
            <a:off x="8258399" y="1678683"/>
            <a:ext cx="2005878" cy="141148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E819934-B3B4-2D66-9D9E-FF123C66C13A}"/>
              </a:ext>
            </a:extLst>
          </p:cNvPr>
          <p:cNvSpPr txBox="1"/>
          <p:nvPr/>
        </p:nvSpPr>
        <p:spPr>
          <a:xfrm>
            <a:off x="7625122" y="4895678"/>
            <a:ext cx="230546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Cyberbullying conversation guide</a:t>
            </a: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2DA69F05-C95D-D464-0DBA-861723C9BE51}"/>
              </a:ext>
            </a:extLst>
          </p:cNvPr>
          <p:cNvSpPr/>
          <p:nvPr/>
        </p:nvSpPr>
        <p:spPr>
          <a:xfrm>
            <a:off x="8823987" y="5751834"/>
            <a:ext cx="923074" cy="688346"/>
          </a:xfrm>
          <a:prstGeom prst="rightArrow">
            <a:avLst/>
          </a:prstGeom>
          <a:solidFill>
            <a:srgbClr val="FF33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qr code with a white background&#10;&#10;Description automatically generated">
            <a:extLst>
              <a:ext uri="{FF2B5EF4-FFF2-40B4-BE49-F238E27FC236}">
                <a16:creationId xmlns:a16="http://schemas.microsoft.com/office/drawing/2014/main" id="{0BAD53A1-27BC-4B15-4DB6-7729C2CF8E3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4807" y="4832994"/>
            <a:ext cx="1807622" cy="18196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0387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08FC3966-CA6E-5764-7DE7-290C6D9FB94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67"/>
          <a:stretch/>
        </p:blipFill>
        <p:spPr>
          <a:xfrm>
            <a:off x="0" y="-1"/>
            <a:ext cx="12192000" cy="14114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CE884B-9384-3F1E-ECED-166A146F5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Inappropriate content</a:t>
            </a:r>
          </a:p>
        </p:txBody>
      </p:sp>
      <p:sp>
        <p:nvSpPr>
          <p:cNvPr id="9" name="Content Placeholder 9">
            <a:extLst>
              <a:ext uri="{FF2B5EF4-FFF2-40B4-BE49-F238E27FC236}">
                <a16:creationId xmlns:a16="http://schemas.microsoft.com/office/drawing/2014/main" id="{EAE117DB-D0E7-B53B-25B2-514F766D0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910" y="1789554"/>
            <a:ext cx="7932420" cy="490419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27% of children see pornography by age 11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Around 1 in 10 children report seeing pornographic or violent content online. This increases with age.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Children with vulnerabilities are more likely to come across these things – especially violent content.</a:t>
            </a:r>
            <a:endParaRPr lang="en-GB" sz="2000" dirty="0"/>
          </a:p>
          <a:p>
            <a:pPr marL="0" indent="0">
              <a:lnSpc>
                <a:spcPts val="2800"/>
              </a:lnSpc>
              <a:spcAft>
                <a:spcPts val="1200"/>
              </a:spcAft>
              <a:buNone/>
            </a:pPr>
            <a:r>
              <a:rPr lang="en-GB" sz="2400" dirty="0"/>
              <a:t>Parental controls can help limit access to certain websites, content and more. It’s also important for your child to report any inappropriate content they accidentally come across.</a:t>
            </a:r>
            <a:endParaRPr lang="en-GB" sz="2800" dirty="0"/>
          </a:p>
        </p:txBody>
      </p:sp>
      <p:pic>
        <p:nvPicPr>
          <p:cNvPr id="3" name="Picture 2" descr="A black hand in a pink background&#10;&#10;Description automatically generated">
            <a:extLst>
              <a:ext uri="{FF2B5EF4-FFF2-40B4-BE49-F238E27FC236}">
                <a16:creationId xmlns:a16="http://schemas.microsoft.com/office/drawing/2014/main" id="{4E1A09E8-9BF8-DD2B-8F7B-8DDA2180F9E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7080">
            <a:off x="8829601" y="2054512"/>
            <a:ext cx="2397998" cy="2397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759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08FC3966-CA6E-5764-7DE7-290C6D9FB94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67"/>
          <a:stretch/>
        </p:blipFill>
        <p:spPr>
          <a:xfrm>
            <a:off x="0" y="-1"/>
            <a:ext cx="12192000" cy="14114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CE884B-9384-3F1E-ECED-166A146F5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Spending too much time online</a:t>
            </a:r>
          </a:p>
        </p:txBody>
      </p:sp>
      <p:sp>
        <p:nvSpPr>
          <p:cNvPr id="9" name="Content Placeholder 9">
            <a:extLst>
              <a:ext uri="{FF2B5EF4-FFF2-40B4-BE49-F238E27FC236}">
                <a16:creationId xmlns:a16="http://schemas.microsoft.com/office/drawing/2014/main" id="{EAE117DB-D0E7-B53B-25B2-514F766D00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2910" y="1789554"/>
            <a:ext cx="6903720" cy="490419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41% of children believe they spend too much time online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Of these children, most reported it causing them some distress, upset or harm</a:t>
            </a:r>
          </a:p>
          <a:p>
            <a:pPr>
              <a:lnSpc>
                <a:spcPts val="2800"/>
              </a:lnSpc>
              <a:spcAft>
                <a:spcPts val="1200"/>
              </a:spcAft>
            </a:pPr>
            <a:r>
              <a:rPr lang="en-GB" sz="2400" dirty="0"/>
              <a:t>Not all screen time is negative, but if your child’s wellbeing is negatively impacted, they need your support.</a:t>
            </a:r>
          </a:p>
          <a:p>
            <a:pPr marL="0" indent="0">
              <a:lnSpc>
                <a:spcPts val="2800"/>
              </a:lnSpc>
              <a:spcAft>
                <a:spcPts val="1200"/>
              </a:spcAft>
              <a:buNone/>
            </a:pPr>
            <a:r>
              <a:rPr lang="en-GB" sz="2400" dirty="0"/>
              <a:t>Most games and apps have screen time controls to manage this, but you should also help them find other activities to make their time online positive.</a:t>
            </a:r>
            <a:endParaRPr lang="en-GB" sz="2800" dirty="0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1D576961-8527-6B2D-19B5-71042B754B62}"/>
              </a:ext>
            </a:extLst>
          </p:cNvPr>
          <p:cNvSpPr/>
          <p:nvPr/>
        </p:nvSpPr>
        <p:spPr>
          <a:xfrm>
            <a:off x="9904456" y="4768856"/>
            <a:ext cx="2011375" cy="1965959"/>
          </a:xfrm>
          <a:prstGeom prst="rect">
            <a:avLst/>
          </a:prstGeom>
          <a:solidFill>
            <a:srgbClr val="FF33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E819934-B3B4-2D66-9D9E-FF123C66C13A}"/>
              </a:ext>
            </a:extLst>
          </p:cNvPr>
          <p:cNvSpPr txBox="1"/>
          <p:nvPr/>
        </p:nvSpPr>
        <p:spPr>
          <a:xfrm>
            <a:off x="7974098" y="4832994"/>
            <a:ext cx="19303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Guide to</a:t>
            </a:r>
          </a:p>
          <a:p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balancing screen time</a:t>
            </a:r>
          </a:p>
        </p:txBody>
      </p:sp>
      <p:sp>
        <p:nvSpPr>
          <p:cNvPr id="12" name="Arrow: Right 11">
            <a:extLst>
              <a:ext uri="{FF2B5EF4-FFF2-40B4-BE49-F238E27FC236}">
                <a16:creationId xmlns:a16="http://schemas.microsoft.com/office/drawing/2014/main" id="{2DA69F05-C95D-D464-0DBA-861723C9BE51}"/>
              </a:ext>
            </a:extLst>
          </p:cNvPr>
          <p:cNvSpPr/>
          <p:nvPr/>
        </p:nvSpPr>
        <p:spPr>
          <a:xfrm>
            <a:off x="8464670" y="5964345"/>
            <a:ext cx="923074" cy="688346"/>
          </a:xfrm>
          <a:prstGeom prst="rightArrow">
            <a:avLst/>
          </a:prstGeom>
          <a:solidFill>
            <a:srgbClr val="FF33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BAD53A1-27BC-4B15-4DB6-7729C2CF8E3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014807" y="4839031"/>
            <a:ext cx="1807622" cy="1807622"/>
          </a:xfrm>
          <a:prstGeom prst="rect">
            <a:avLst/>
          </a:prstGeom>
        </p:spPr>
      </p:pic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3F55DF7F-7A32-85F1-0CBA-45B309C4653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6855269"/>
              </p:ext>
            </p:extLst>
          </p:nvPr>
        </p:nvGraphicFramePr>
        <p:xfrm>
          <a:off x="7886700" y="1789554"/>
          <a:ext cx="4317386" cy="289717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4228669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5AA0DA52-9BD2-2561-0412-55E83461572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67"/>
          <a:stretch/>
        </p:blipFill>
        <p:spPr>
          <a:xfrm>
            <a:off x="0" y="-1"/>
            <a:ext cx="12192000" cy="1411487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4CE884B-9384-3F1E-ECED-166A146F5F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3 things to teach your child</a:t>
            </a:r>
          </a:p>
        </p:txBody>
      </p:sp>
      <p:sp>
        <p:nvSpPr>
          <p:cNvPr id="5" name="Speech Bubble: Rectangle with Corners Rounded 4">
            <a:extLst>
              <a:ext uri="{FF2B5EF4-FFF2-40B4-BE49-F238E27FC236}">
                <a16:creationId xmlns:a16="http://schemas.microsoft.com/office/drawing/2014/main" id="{658CA23C-F7DD-E023-E267-31D40321E648}"/>
              </a:ext>
            </a:extLst>
          </p:cNvPr>
          <p:cNvSpPr/>
          <p:nvPr/>
        </p:nvSpPr>
        <p:spPr>
          <a:xfrm>
            <a:off x="834390" y="1977390"/>
            <a:ext cx="3108960" cy="2080260"/>
          </a:xfrm>
          <a:prstGeom prst="wedgeRoundRectCallout">
            <a:avLst/>
          </a:prstGeom>
          <a:solidFill>
            <a:srgbClr val="E5FAE5"/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rgbClr val="2530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a confident communicator</a:t>
            </a:r>
          </a:p>
        </p:txBody>
      </p:sp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FE18FDC7-0FD5-8305-BEB8-6C2A59C59DC6}"/>
              </a:ext>
            </a:extLst>
          </p:cNvPr>
          <p:cNvSpPr/>
          <p:nvPr/>
        </p:nvSpPr>
        <p:spPr>
          <a:xfrm>
            <a:off x="4539615" y="3017520"/>
            <a:ext cx="3108960" cy="2080260"/>
          </a:xfrm>
          <a:prstGeom prst="wedgeRoundRectCallout">
            <a:avLst/>
          </a:prstGeom>
          <a:solidFill>
            <a:srgbClr val="D2CAE0"/>
          </a:solidFill>
          <a:ln>
            <a:solidFill>
              <a:srgbClr val="71599B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rgbClr val="25304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a critical thinker</a:t>
            </a:r>
          </a:p>
        </p:txBody>
      </p:sp>
      <p:sp>
        <p:nvSpPr>
          <p:cNvPr id="8" name="Speech Bubble: Rectangle with Corners Rounded 7">
            <a:extLst>
              <a:ext uri="{FF2B5EF4-FFF2-40B4-BE49-F238E27FC236}">
                <a16:creationId xmlns:a16="http://schemas.microsoft.com/office/drawing/2014/main" id="{1187AD94-8DB0-25C3-65B5-8C4A96C0AF5F}"/>
              </a:ext>
            </a:extLst>
          </p:cNvPr>
          <p:cNvSpPr/>
          <p:nvPr/>
        </p:nvSpPr>
        <p:spPr>
          <a:xfrm>
            <a:off x="8244840" y="4057650"/>
            <a:ext cx="3108960" cy="2080260"/>
          </a:xfrm>
          <a:prstGeom prst="wedgeRoundRectCallout">
            <a:avLst/>
          </a:prstGeom>
          <a:solidFill>
            <a:srgbClr val="32CCFE"/>
          </a:solidFill>
          <a:ln>
            <a:solidFill>
              <a:srgbClr val="0033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 a capable tools user</a:t>
            </a:r>
          </a:p>
        </p:txBody>
      </p:sp>
    </p:spTree>
    <p:extLst>
      <p:ext uri="{BB962C8B-B14F-4D97-AF65-F5344CB8AC3E}">
        <p14:creationId xmlns:p14="http://schemas.microsoft.com/office/powerpoint/2010/main" val="3639285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A98C5A87-3974-EAF5-10F9-E6A9825F7828}"/>
              </a:ext>
            </a:extLst>
          </p:cNvPr>
          <p:cNvSpPr/>
          <p:nvPr/>
        </p:nvSpPr>
        <p:spPr>
          <a:xfrm>
            <a:off x="261144" y="4754880"/>
            <a:ext cx="2157800" cy="2006230"/>
          </a:xfrm>
          <a:prstGeom prst="rect">
            <a:avLst/>
          </a:prstGeom>
          <a:solidFill>
            <a:srgbClr val="FF336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A cartoon of a person with blue hair&#10;&#10;Description automatically generated">
            <a:extLst>
              <a:ext uri="{FF2B5EF4-FFF2-40B4-BE49-F238E27FC236}">
                <a16:creationId xmlns:a16="http://schemas.microsoft.com/office/drawing/2014/main" id="{B3CDEE57-AF88-4FF7-A031-F1AE81308D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3171" y="2228850"/>
            <a:ext cx="3362325" cy="4629150"/>
          </a:xfrm>
          <a:prstGeom prst="rect">
            <a:avLst/>
          </a:prstGeom>
        </p:spPr>
      </p:pic>
      <p:pic>
        <p:nvPicPr>
          <p:cNvPr id="7" name="Picture 6" descr="A purple background with different symbols&#10;&#10;Description automatically generated">
            <a:extLst>
              <a:ext uri="{FF2B5EF4-FFF2-40B4-BE49-F238E27FC236}">
                <a16:creationId xmlns:a16="http://schemas.microsoft.com/office/drawing/2014/main" id="{01ED45BF-44A5-F554-8B93-E958DC80428B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1167"/>
          <a:stretch/>
        </p:blipFill>
        <p:spPr>
          <a:xfrm>
            <a:off x="0" y="-1"/>
            <a:ext cx="12192000" cy="1411487"/>
          </a:xfrm>
          <a:prstGeom prst="rect">
            <a:avLst/>
          </a:prstGeom>
        </p:spPr>
      </p:pic>
      <p:sp>
        <p:nvSpPr>
          <p:cNvPr id="9" name="Title 8">
            <a:extLst>
              <a:ext uri="{FF2B5EF4-FFF2-40B4-BE49-F238E27FC236}">
                <a16:creationId xmlns:a16="http://schemas.microsoft.com/office/drawing/2014/main" id="{0FA53F4F-C461-1206-28D6-7EF2B985AF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Create your family’s digital toolkit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44F16499-D0AC-0751-CB04-B9AB67FBF7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9734" y="1662244"/>
            <a:ext cx="7214076" cy="317449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ts val="2260"/>
              </a:lnSpc>
              <a:spcAft>
                <a:spcPts val="1200"/>
              </a:spcAft>
            </a:pPr>
            <a:r>
              <a:rPr lang="en-GB" sz="2400" dirty="0"/>
              <a:t>Get resources based on your child’s </a:t>
            </a:r>
            <a:r>
              <a:rPr lang="en-GB" sz="2400" b="1" dirty="0">
                <a:solidFill>
                  <a:srgbClr val="E59629"/>
                </a:solidFill>
              </a:rPr>
              <a:t>age</a:t>
            </a:r>
            <a:r>
              <a:rPr lang="en-GB" sz="2400" dirty="0"/>
              <a:t>, </a:t>
            </a:r>
            <a:r>
              <a:rPr lang="en-GB" sz="2400" b="1" dirty="0">
                <a:solidFill>
                  <a:srgbClr val="E59629"/>
                </a:solidFill>
              </a:rPr>
              <a:t>devices</a:t>
            </a:r>
            <a:r>
              <a:rPr lang="en-GB" sz="2400" dirty="0"/>
              <a:t>, </a:t>
            </a:r>
            <a:r>
              <a:rPr lang="en-GB" sz="2400" b="1" dirty="0">
                <a:solidFill>
                  <a:srgbClr val="E59629"/>
                </a:solidFill>
              </a:rPr>
              <a:t>interests</a:t>
            </a:r>
            <a:r>
              <a:rPr lang="en-GB" sz="2400" dirty="0"/>
              <a:t> and </a:t>
            </a:r>
            <a:r>
              <a:rPr lang="en-GB" sz="2400" b="1" dirty="0">
                <a:solidFill>
                  <a:srgbClr val="E59629"/>
                </a:solidFill>
              </a:rPr>
              <a:t>needs</a:t>
            </a:r>
            <a:r>
              <a:rPr lang="en-GB" sz="2400" dirty="0"/>
              <a:t> along with your </a:t>
            </a:r>
            <a:r>
              <a:rPr lang="en-GB" sz="2400" b="1" dirty="0">
                <a:solidFill>
                  <a:srgbClr val="E59629"/>
                </a:solidFill>
              </a:rPr>
              <a:t>concerns</a:t>
            </a:r>
            <a:r>
              <a:rPr lang="en-GB" sz="2400" dirty="0"/>
              <a:t>.</a:t>
            </a:r>
          </a:p>
          <a:p>
            <a:pPr>
              <a:lnSpc>
                <a:spcPts val="2260"/>
              </a:lnSpc>
              <a:spcAft>
                <a:spcPts val="1200"/>
              </a:spcAft>
            </a:pPr>
            <a:r>
              <a:rPr lang="en-GB" sz="2400" dirty="0"/>
              <a:t>Learn about the </a:t>
            </a:r>
            <a:r>
              <a:rPr lang="en-GB" sz="2400" b="1" dirty="0">
                <a:solidFill>
                  <a:srgbClr val="71599B"/>
                </a:solidFill>
              </a:rPr>
              <a:t>popular apps and platforms </a:t>
            </a:r>
            <a:r>
              <a:rPr lang="en-GB" sz="2400" dirty="0"/>
              <a:t>your child uses and see how to set </a:t>
            </a:r>
            <a:r>
              <a:rPr lang="en-GB" sz="2400" b="1" dirty="0">
                <a:solidFill>
                  <a:srgbClr val="71599B"/>
                </a:solidFill>
              </a:rPr>
              <a:t>parental controls</a:t>
            </a:r>
            <a:r>
              <a:rPr lang="en-GB" sz="2400" dirty="0"/>
              <a:t>.</a:t>
            </a:r>
          </a:p>
          <a:p>
            <a:pPr>
              <a:lnSpc>
                <a:spcPts val="2260"/>
              </a:lnSpc>
              <a:spcAft>
                <a:spcPts val="1200"/>
              </a:spcAft>
            </a:pPr>
            <a:r>
              <a:rPr lang="en-GB" sz="2400" dirty="0"/>
              <a:t>Learn how to </a:t>
            </a:r>
            <a:r>
              <a:rPr lang="en-GB" sz="2400" b="1" dirty="0">
                <a:solidFill>
                  <a:srgbClr val="E59629"/>
                </a:solidFill>
              </a:rPr>
              <a:t>deal with any issues </a:t>
            </a:r>
            <a:r>
              <a:rPr lang="en-GB" sz="2400" dirty="0"/>
              <a:t>or harmful risks your child might face.</a:t>
            </a:r>
          </a:p>
        </p:txBody>
      </p:sp>
      <p:pic>
        <p:nvPicPr>
          <p:cNvPr id="3" name="Picture 2" descr="A cartoon of a person holding a phone&#10;&#10;Description automatically generated">
            <a:extLst>
              <a:ext uri="{FF2B5EF4-FFF2-40B4-BE49-F238E27FC236}">
                <a16:creationId xmlns:a16="http://schemas.microsoft.com/office/drawing/2014/main" id="{8F96A359-6DDC-584C-4D42-42EC1AD4EDF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244" r="8108" b="59109"/>
          <a:stretch/>
        </p:blipFill>
        <p:spPr>
          <a:xfrm>
            <a:off x="9489561" y="1906841"/>
            <a:ext cx="2702440" cy="4951160"/>
          </a:xfrm>
          <a:prstGeom prst="rect">
            <a:avLst/>
          </a:prstGeom>
        </p:spPr>
      </p:pic>
      <p:pic>
        <p:nvPicPr>
          <p:cNvPr id="4" name="Picture 3" descr="A blue and black rectangle with black circles&#10;&#10;Description automatically generated">
            <a:extLst>
              <a:ext uri="{FF2B5EF4-FFF2-40B4-BE49-F238E27FC236}">
                <a16:creationId xmlns:a16="http://schemas.microsoft.com/office/drawing/2014/main" id="{4FCAD23E-496F-F667-2098-C3BD53235427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605741" y="2162230"/>
            <a:ext cx="1067587" cy="723586"/>
          </a:xfrm>
          <a:prstGeom prst="rect">
            <a:avLst/>
          </a:prstGeom>
        </p:spPr>
      </p:pic>
      <p:pic>
        <p:nvPicPr>
          <p:cNvPr id="5" name="Picture 4" descr="A blue and black rectangle with black circles&#10;&#10;Description automatically generated">
            <a:extLst>
              <a:ext uri="{FF2B5EF4-FFF2-40B4-BE49-F238E27FC236}">
                <a16:creationId xmlns:a16="http://schemas.microsoft.com/office/drawing/2014/main" id="{77AEA3EE-3741-CED9-B86A-08FA65980126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4646" y="1545089"/>
            <a:ext cx="614888" cy="416757"/>
          </a:xfrm>
          <a:prstGeom prst="rect">
            <a:avLst/>
          </a:prstGeom>
        </p:spPr>
      </p:pic>
      <p:pic>
        <p:nvPicPr>
          <p:cNvPr id="15" name="Picture 14" descr="A qr code with a white background&#10;&#10;Description automatically generated">
            <a:extLst>
              <a:ext uri="{FF2B5EF4-FFF2-40B4-BE49-F238E27FC236}">
                <a16:creationId xmlns:a16="http://schemas.microsoft.com/office/drawing/2014/main" id="{46C2CE32-1524-3E54-F2B0-AAA5C31A7781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97" y="4866848"/>
            <a:ext cx="1782293" cy="1782293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4D307F8-9AE3-D1E6-A8BB-34C1B589B1A1}"/>
              </a:ext>
            </a:extLst>
          </p:cNvPr>
          <p:cNvSpPr txBox="1"/>
          <p:nvPr/>
        </p:nvSpPr>
        <p:spPr>
          <a:xfrm>
            <a:off x="2567534" y="4979358"/>
            <a:ext cx="2157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Create your digital toolkit</a:t>
            </a:r>
          </a:p>
        </p:txBody>
      </p:sp>
      <p:sp>
        <p:nvSpPr>
          <p:cNvPr id="18" name="Arrow: Right 17">
            <a:extLst>
              <a:ext uri="{FF2B5EF4-FFF2-40B4-BE49-F238E27FC236}">
                <a16:creationId xmlns:a16="http://schemas.microsoft.com/office/drawing/2014/main" id="{8DD7302C-4A98-AE03-69A3-427FC8C17D5D}"/>
              </a:ext>
            </a:extLst>
          </p:cNvPr>
          <p:cNvSpPr/>
          <p:nvPr/>
        </p:nvSpPr>
        <p:spPr>
          <a:xfrm rot="10800000">
            <a:off x="2831809" y="5818144"/>
            <a:ext cx="1312832" cy="830997"/>
          </a:xfrm>
          <a:prstGeom prst="rightArrow">
            <a:avLst/>
          </a:prstGeom>
          <a:solidFill>
            <a:srgbClr val="71599B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9578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50210559-FA13-EFF9-B35E-9A9324564E58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64F144A5-D031-49D8-945C-526C17B1E028}"/>
              </a:ext>
            </a:extLst>
          </p:cNvPr>
          <p:cNvSpPr/>
          <p:nvPr/>
        </p:nvSpPr>
        <p:spPr>
          <a:xfrm>
            <a:off x="10149245" y="230345"/>
            <a:ext cx="1904691" cy="23238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1798443-7EB3-4698-9C45-EA843368FDE3}"/>
              </a:ext>
            </a:extLst>
          </p:cNvPr>
          <p:cNvSpPr txBox="1"/>
          <p:nvPr/>
        </p:nvSpPr>
        <p:spPr>
          <a:xfrm>
            <a:off x="457200" y="2198329"/>
            <a:ext cx="4902496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Why not have a family agreement to: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clarify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what is allowed...or not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establish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ground rules like no phones at the table or in the bedroom at night-time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agree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shared expectations to reduce arguments and keep everyone safe &amp; healthy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4D451099-42BC-49D4-BC3E-355B75E87FB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97971" y="1240631"/>
            <a:ext cx="5612377" cy="39582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18E08B5F-C18F-4EDB-A30B-F2E576142D71}"/>
              </a:ext>
            </a:extLst>
          </p:cNvPr>
          <p:cNvSpPr txBox="1"/>
          <p:nvPr/>
        </p:nvSpPr>
        <p:spPr>
          <a:xfrm>
            <a:off x="4429903" y="5637321"/>
            <a:ext cx="762403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Download it at 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parentsafe.lgfl.net/digital-family-agreement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Free dialog tip advice illustration">
            <a:extLst>
              <a:ext uri="{FF2B5EF4-FFF2-40B4-BE49-F238E27FC236}">
                <a16:creationId xmlns:a16="http://schemas.microsoft.com/office/drawing/2014/main" id="{B457BF5D-87E7-CAA7-D67B-1CD59010B2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8448" y="141254"/>
            <a:ext cx="2580903" cy="1834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5750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C5D68C4C-8EC3-AD27-08FD-6D2B2C72526E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>
            <a:extLst>
              <a:ext uri="{FF2B5EF4-FFF2-40B4-BE49-F238E27FC236}">
                <a16:creationId xmlns:a16="http://schemas.microsoft.com/office/drawing/2014/main" id="{1C1C65D6-2E4D-434E-B7C4-29266B979FFC}"/>
              </a:ext>
            </a:extLst>
          </p:cNvPr>
          <p:cNvSpPr txBox="1"/>
          <p:nvPr/>
        </p:nvSpPr>
        <p:spPr>
          <a:xfrm>
            <a:off x="4505412" y="6396335"/>
            <a:ext cx="4572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Helvetica Neue"/>
                <a:ea typeface="+mn-ea"/>
                <a:cs typeface="+mn-cs"/>
              </a:rPr>
              <a:t>parentsafe.lgfl.net 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8EEDF8C-C446-0757-D082-638E04D78E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0885" y="281583"/>
            <a:ext cx="8785717" cy="6107577"/>
          </a:xfrm>
          <a:prstGeom prst="rect">
            <a:avLst/>
          </a:prstGeom>
        </p:spPr>
      </p:pic>
      <p:sp>
        <p:nvSpPr>
          <p:cNvPr id="2" name="Callout: Up Arrow 1">
            <a:extLst>
              <a:ext uri="{FF2B5EF4-FFF2-40B4-BE49-F238E27FC236}">
                <a16:creationId xmlns:a16="http://schemas.microsoft.com/office/drawing/2014/main" id="{BCD4C555-3830-918E-C2B0-18CA8C800016}"/>
              </a:ext>
            </a:extLst>
          </p:cNvPr>
          <p:cNvSpPr/>
          <p:nvPr/>
        </p:nvSpPr>
        <p:spPr>
          <a:xfrm rot="20798161">
            <a:off x="8392893" y="4497289"/>
            <a:ext cx="2672527" cy="1730734"/>
          </a:xfrm>
          <a:prstGeom prst="upArrowCallout">
            <a:avLst/>
          </a:prstGeom>
          <a:solidFill>
            <a:srgbClr val="FF0000"/>
          </a:solidFill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SHARENTING!</a:t>
            </a:r>
          </a:p>
        </p:txBody>
      </p:sp>
    </p:spTree>
    <p:extLst>
      <p:ext uri="{BB962C8B-B14F-4D97-AF65-F5344CB8AC3E}">
        <p14:creationId xmlns:p14="http://schemas.microsoft.com/office/powerpoint/2010/main" val="2977436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A64B0C1B-BDA5-5A9A-00F8-2B586905455B}"/>
              </a:ext>
            </a:extLst>
          </p:cNvPr>
          <p:cNvCxnSpPr/>
          <p:nvPr/>
        </p:nvCxnSpPr>
        <p:spPr>
          <a:xfrm>
            <a:off x="0" y="0"/>
            <a:ext cx="9144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>
            <a:extLst>
              <a:ext uri="{FF2B5EF4-FFF2-40B4-BE49-F238E27FC236}">
                <a16:creationId xmlns:a16="http://schemas.microsoft.com/office/drawing/2014/main" id="{4B8D4DC7-73B7-4BA4-8DE4-3AB10B65D7AE}"/>
              </a:ext>
            </a:extLst>
          </p:cNvPr>
          <p:cNvSpPr/>
          <p:nvPr/>
        </p:nvSpPr>
        <p:spPr>
          <a:xfrm>
            <a:off x="8208355" y="294326"/>
            <a:ext cx="3899498" cy="23717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F83A97F-0EAF-4AFF-9834-C8684908CD37}"/>
              </a:ext>
            </a:extLst>
          </p:cNvPr>
          <p:cNvSpPr/>
          <p:nvPr/>
        </p:nvSpPr>
        <p:spPr>
          <a:xfrm>
            <a:off x="4397147" y="4696480"/>
            <a:ext cx="7204303" cy="19644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1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ED4B726-26AD-AA80-EF5B-EE41F8E71A05}"/>
              </a:ext>
            </a:extLst>
          </p:cNvPr>
          <p:cNvSpPr txBox="1"/>
          <p:nvPr/>
        </p:nvSpPr>
        <p:spPr>
          <a:xfrm>
            <a:off x="337776" y="461096"/>
            <a:ext cx="11402148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PEGI helps parents to make informed decisions when buying video games: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age rating confirms that the game content is appropriate for players of certain age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It considers the age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suitability</a:t>
            </a:r>
            <a:r>
              <a:rPr kumimoji="0" lang="en-GB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a game, </a:t>
            </a: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not the level of difficulty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55BBE3-158A-F98C-48B7-A722980E6D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42397" y="2021368"/>
            <a:ext cx="7879439" cy="412889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155D978-3777-6A71-8B2B-55884360F5FD}"/>
              </a:ext>
            </a:extLst>
          </p:cNvPr>
          <p:cNvSpPr txBox="1"/>
          <p:nvPr/>
        </p:nvSpPr>
        <p:spPr>
          <a:xfrm>
            <a:off x="3640311" y="6342636"/>
            <a:ext cx="60972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4"/>
              </a:rPr>
              <a:t>pegi.info</a:t>
            </a: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 descr="Free did you know speech balloon message illustration">
            <a:extLst>
              <a:ext uri="{FF2B5EF4-FFF2-40B4-BE49-F238E27FC236}">
                <a16:creationId xmlns:a16="http://schemas.microsoft.com/office/drawing/2014/main" id="{5BDD0549-18C5-745D-A1DD-F79D84454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076" y="1599869"/>
            <a:ext cx="3031418" cy="3031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8558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1798443-7EB3-4698-9C45-EA843368FDE3}"/>
              </a:ext>
            </a:extLst>
          </p:cNvPr>
          <p:cNvSpPr txBox="1"/>
          <p:nvPr/>
        </p:nvSpPr>
        <p:spPr>
          <a:xfrm>
            <a:off x="381158" y="333029"/>
            <a:ext cx="116006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UK Reporting Helplines and Services for Children and Young People</a:t>
            </a:r>
            <a:endParaRPr kumimoji="0" lang="en-GB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9C83514F-0306-57BD-B57B-7BF3A24C3472}"/>
              </a:ext>
            </a:extLst>
          </p:cNvPr>
          <p:cNvGrpSpPr/>
          <p:nvPr/>
        </p:nvGrpSpPr>
        <p:grpSpPr>
          <a:xfrm>
            <a:off x="3470983" y="1299047"/>
            <a:ext cx="8198185" cy="4782803"/>
            <a:chOff x="558420" y="1617997"/>
            <a:chExt cx="8198185" cy="4782803"/>
          </a:xfrm>
        </p:grpSpPr>
        <p:grpSp>
          <p:nvGrpSpPr>
            <p:cNvPr id="5" name="Group 4">
              <a:extLst>
                <a:ext uri="{FF2B5EF4-FFF2-40B4-BE49-F238E27FC236}">
                  <a16:creationId xmlns:a16="http://schemas.microsoft.com/office/drawing/2014/main" id="{987E8AF9-EB19-9A5A-7C6B-C9DD93C5CA34}"/>
                </a:ext>
              </a:extLst>
            </p:cNvPr>
            <p:cNvGrpSpPr/>
            <p:nvPr/>
          </p:nvGrpSpPr>
          <p:grpSpPr>
            <a:xfrm>
              <a:off x="558420" y="1617997"/>
              <a:ext cx="8198185" cy="4782803"/>
              <a:chOff x="470599" y="1941846"/>
              <a:chExt cx="6148639" cy="4519913"/>
            </a:xfrm>
            <a:solidFill>
              <a:schemeClr val="accent3">
                <a:lumMod val="20000"/>
                <a:lumOff val="80000"/>
              </a:schemeClr>
            </a:solidFill>
          </p:grpSpPr>
          <p:sp>
            <p:nvSpPr>
              <p:cNvPr id="12" name="Rounded Rectangle 5">
                <a:extLst>
                  <a:ext uri="{FF2B5EF4-FFF2-40B4-BE49-F238E27FC236}">
                    <a16:creationId xmlns:a16="http://schemas.microsoft.com/office/drawing/2014/main" id="{E426BA4D-96E6-85E4-00D8-38D49E0B08FC}"/>
                  </a:ext>
                </a:extLst>
              </p:cNvPr>
              <p:cNvSpPr/>
              <p:nvPr userDrawn="1"/>
            </p:nvSpPr>
            <p:spPr>
              <a:xfrm>
                <a:off x="4638737" y="1941847"/>
                <a:ext cx="1980501" cy="4519912"/>
              </a:xfrm>
              <a:prstGeom prst="roundRect">
                <a:avLst>
                  <a:gd name="adj" fmla="val 178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44000" tIns="1620000" rIns="144000" rtlCol="0" anchor="t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3F3250"/>
                    </a:solidFill>
                    <a:effectLst/>
                    <a:uLnTx/>
                    <a:uFillTx/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ChildLine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757575"/>
                    </a:solidFill>
                    <a:effectLst/>
                    <a:uLnTx/>
                    <a:uFillTx/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A free, private and confidential service where CYP can talk about anything to a trained counsellor, online or on the phone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1" i="0" u="none" strike="noStrike" kern="1200" cap="none" spc="0" normalizeH="0" baseline="0" noProof="0" dirty="0">
                  <a:ln>
                    <a:noFill/>
                  </a:ln>
                  <a:solidFill>
                    <a:srgbClr val="3F3250"/>
                  </a:solidFill>
                  <a:effectLst/>
                  <a:uLnTx/>
                  <a:uFillTx/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  <p:sp>
            <p:nvSpPr>
              <p:cNvPr id="13" name="Rounded Rectangle 8">
                <a:extLst>
                  <a:ext uri="{FF2B5EF4-FFF2-40B4-BE49-F238E27FC236}">
                    <a16:creationId xmlns:a16="http://schemas.microsoft.com/office/drawing/2014/main" id="{339160AD-D1E8-D4A1-3522-A234ECEC6CCF}"/>
                  </a:ext>
                </a:extLst>
              </p:cNvPr>
              <p:cNvSpPr/>
              <p:nvPr userDrawn="1"/>
            </p:nvSpPr>
            <p:spPr>
              <a:xfrm>
                <a:off x="2554668" y="1941847"/>
                <a:ext cx="1980501" cy="4519912"/>
              </a:xfrm>
              <a:prstGeom prst="roundRect">
                <a:avLst>
                  <a:gd name="adj" fmla="val 178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44000" tIns="1620000" rIns="144000" rtlCol="0" anchor="t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3F3250"/>
                    </a:solidFill>
                    <a:effectLst/>
                    <a:uLnTx/>
                    <a:uFillTx/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Report Remove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6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757575"/>
                    </a:solidFill>
                    <a:effectLst/>
                    <a:uLnTx/>
                    <a:uFillTx/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A free tool that allows children to report nude or sexual images and videos of themselves that they think might have been shared online</a:t>
                </a:r>
              </a:p>
            </p:txBody>
          </p:sp>
          <p:sp>
            <p:nvSpPr>
              <p:cNvPr id="15" name="Rounded Rectangle 14">
                <a:extLst>
                  <a:ext uri="{FF2B5EF4-FFF2-40B4-BE49-F238E27FC236}">
                    <a16:creationId xmlns:a16="http://schemas.microsoft.com/office/drawing/2014/main" id="{360ADB3D-78A6-77D8-BB76-C48817FF5998}"/>
                  </a:ext>
                </a:extLst>
              </p:cNvPr>
              <p:cNvSpPr/>
              <p:nvPr userDrawn="1"/>
            </p:nvSpPr>
            <p:spPr>
              <a:xfrm>
                <a:off x="470599" y="1941846"/>
                <a:ext cx="1980501" cy="4519913"/>
              </a:xfrm>
              <a:prstGeom prst="roundRect">
                <a:avLst>
                  <a:gd name="adj" fmla="val 1788"/>
                </a:avLst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144000" tIns="1620000" rIns="144000" rtlCol="0" anchor="t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60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400" b="1" i="0" u="none" strike="noStrike" kern="1200" cap="none" spc="0" normalizeH="0" baseline="0" noProof="0" dirty="0">
                    <a:ln>
                      <a:noFill/>
                    </a:ln>
                    <a:solidFill>
                      <a:srgbClr val="3F3250"/>
                    </a:solidFill>
                    <a:effectLst/>
                    <a:uLnTx/>
                    <a:uFillTx/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NCA</a:t>
                </a: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1800" b="0" i="0" u="none" strike="noStrike" kern="1200" cap="none" spc="0" normalizeH="0" baseline="0" noProof="0" dirty="0">
                    <a:ln>
                      <a:noFill/>
                    </a:ln>
                    <a:solidFill>
                      <a:srgbClr val="757575"/>
                    </a:solidFill>
                    <a:effectLst/>
                    <a:uLnTx/>
                    <a:uFillTx/>
                    <a:latin typeface="Verdana" panose="020B0604030504040204" pitchFamily="34" charset="0"/>
                    <a:ea typeface="Verdana" panose="020B0604030504040204" pitchFamily="34" charset="0"/>
                    <a:cs typeface="Verdana" panose="020B0604030504040204" pitchFamily="34" charset="0"/>
                  </a:rPr>
                  <a:t>Young people can report concerns about child sexual abuse and exploitation to NCA</a:t>
                </a: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757575"/>
                  </a:solidFill>
                  <a:effectLst/>
                  <a:uLnTx/>
                  <a:uFillTx/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endParaRPr>
              </a:p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757575"/>
                  </a:solidFill>
                  <a:effectLst/>
                  <a:uLnTx/>
                  <a:uFillTx/>
                  <a:latin typeface="Verdana" panose="020B0604030504040204" pitchFamily="34" charset="0"/>
                  <a:ea typeface="Verdana" panose="020B0604030504040204" pitchFamily="34" charset="0"/>
                  <a:cs typeface="Verdana" panose="020B0604030504040204" pitchFamily="34" charset="0"/>
                </a:endParaRPr>
              </a:p>
            </p:txBody>
          </p:sp>
        </p:grp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5DA1C63-E9AF-7913-A502-6266C7244BA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44072" y="1900145"/>
              <a:ext cx="2007451" cy="902446"/>
            </a:xfrm>
            <a:prstGeom prst="rect">
              <a:avLst/>
            </a:prstGeom>
          </p:spPr>
        </p:pic>
        <p:pic>
          <p:nvPicPr>
            <p:cNvPr id="9" name="Picture 2">
              <a:extLst>
                <a:ext uri="{FF2B5EF4-FFF2-40B4-BE49-F238E27FC236}">
                  <a16:creationId xmlns:a16="http://schemas.microsoft.com/office/drawing/2014/main" id="{E9765890-16CC-AEF0-4A9E-7C3BF54E4F6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81816" y="1770236"/>
              <a:ext cx="2151393" cy="14352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" name="Picture 3">
              <a:extLst>
                <a:ext uri="{FF2B5EF4-FFF2-40B4-BE49-F238E27FC236}">
                  <a16:creationId xmlns:a16="http://schemas.microsoft.com/office/drawing/2014/main" id="{F6EDA087-6A71-F3E7-92CA-DD260524D3C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hq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43317" y="1845272"/>
              <a:ext cx="2385908" cy="1012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10C0BE46-47C1-ECFD-C194-C9E4B2B7D374}"/>
              </a:ext>
            </a:extLst>
          </p:cNvPr>
          <p:cNvSpPr txBox="1"/>
          <p:nvPr/>
        </p:nvSpPr>
        <p:spPr>
          <a:xfrm>
            <a:off x="7780284" y="6171026"/>
            <a:ext cx="41021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Go to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6"/>
              </a:rPr>
              <a:t>reporting.lgfl.net </a:t>
            </a:r>
            <a:r>
              <a: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find out more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BB686EC-7862-B89F-6C3B-E46CC7166DFB}"/>
              </a:ext>
            </a:extLst>
          </p:cNvPr>
          <p:cNvSpPr txBox="1"/>
          <p:nvPr/>
        </p:nvSpPr>
        <p:spPr>
          <a:xfrm>
            <a:off x="381158" y="1763176"/>
            <a:ext cx="2511814" cy="156966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Call 101 or 999 if there is an immediate risk of harm to your child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E82F835-7C7F-E92D-C3B0-2B99C499F9A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1158" y="3799028"/>
            <a:ext cx="2533780" cy="16066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341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55AF7C9-2F07-02E0-3728-E0C0649134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890" y="146026"/>
            <a:ext cx="10515600" cy="1390261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More support available at InternetMatters.org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FCA4019-6E45-43BD-712F-C6A7664956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0047" y="1891046"/>
            <a:ext cx="6707553" cy="38168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b="1" dirty="0">
                <a:solidFill>
                  <a:schemeClr val="bg1"/>
                </a:solidFill>
              </a:rPr>
              <a:t>Or on social media:</a:t>
            </a:r>
          </a:p>
          <a:p>
            <a:pPr marL="0" indent="0">
              <a:buNone/>
            </a:pPr>
            <a:endParaRPr lang="en-GB" sz="2400" b="1" dirty="0">
              <a:solidFill>
                <a:schemeClr val="bg1"/>
              </a:solidFill>
            </a:endParaRPr>
          </a:p>
          <a:p>
            <a:pPr marL="1828800" lvl="4" indent="0">
              <a:lnSpc>
                <a:spcPct val="150000"/>
              </a:lnSpc>
              <a:buNone/>
            </a:pPr>
            <a:r>
              <a:rPr lang="en-GB" sz="2400" b="1" dirty="0">
                <a:solidFill>
                  <a:schemeClr val="bg1"/>
                </a:solidFill>
              </a:rPr>
              <a:t>/</a:t>
            </a:r>
            <a:r>
              <a:rPr lang="en-GB" sz="2400" b="1" dirty="0" err="1">
                <a:solidFill>
                  <a:schemeClr val="bg1"/>
                </a:solidFill>
              </a:rPr>
              <a:t>InternetMatters</a:t>
            </a:r>
            <a:endParaRPr lang="en-GB" sz="2400" b="1" dirty="0">
              <a:solidFill>
                <a:schemeClr val="bg1"/>
              </a:solidFill>
            </a:endParaRPr>
          </a:p>
          <a:p>
            <a:pPr marL="1828800" lvl="4" indent="0">
              <a:lnSpc>
                <a:spcPct val="150000"/>
              </a:lnSpc>
              <a:buNone/>
            </a:pPr>
            <a:r>
              <a:rPr lang="en-GB" sz="2400" b="1" dirty="0">
                <a:solidFill>
                  <a:schemeClr val="bg1"/>
                </a:solidFill>
              </a:rPr>
              <a:t>@IM_Org</a:t>
            </a:r>
          </a:p>
          <a:p>
            <a:pPr marL="1828800" lvl="4" indent="0">
              <a:lnSpc>
                <a:spcPct val="150000"/>
              </a:lnSpc>
              <a:buNone/>
            </a:pPr>
            <a:r>
              <a:rPr lang="en-GB" sz="2400" b="1" dirty="0">
                <a:solidFill>
                  <a:schemeClr val="bg1"/>
                </a:solidFill>
              </a:rPr>
              <a:t>@InternetMattersOrg</a:t>
            </a:r>
          </a:p>
          <a:p>
            <a:pPr marL="1828800" lvl="4" indent="0">
              <a:lnSpc>
                <a:spcPct val="150000"/>
              </a:lnSpc>
              <a:buNone/>
            </a:pPr>
            <a:r>
              <a:rPr lang="en-GB" sz="2400" b="1" dirty="0">
                <a:solidFill>
                  <a:schemeClr val="bg1"/>
                </a:solidFill>
              </a:rPr>
              <a:t>@InternetMatters</a:t>
            </a:r>
          </a:p>
          <a:p>
            <a:pPr marL="0" indent="0">
              <a:buNone/>
            </a:pP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14" name="Picture 13" descr="A green screen with white text&#10;&#10;Description automatically generated">
            <a:extLst>
              <a:ext uri="{FF2B5EF4-FFF2-40B4-BE49-F238E27FC236}">
                <a16:creationId xmlns:a16="http://schemas.microsoft.com/office/drawing/2014/main" id="{BFE89039-5ADE-3628-1F27-2A6B12765C2A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7856" y="4963386"/>
            <a:ext cx="2134097" cy="1346143"/>
          </a:xfrm>
          <a:prstGeom prst="rect">
            <a:avLst/>
          </a:prstGeom>
        </p:spPr>
      </p:pic>
      <p:pic>
        <p:nvPicPr>
          <p:cNvPr id="18" name="Picture 17" descr="A black letter f in a white circle&#10;&#10;Description automatically generated">
            <a:extLst>
              <a:ext uri="{FF2B5EF4-FFF2-40B4-BE49-F238E27FC236}">
                <a16:creationId xmlns:a16="http://schemas.microsoft.com/office/drawing/2014/main" id="{F3D1CB4B-2480-7DB7-068A-540CC023D274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340" y="2838152"/>
            <a:ext cx="443155" cy="443155"/>
          </a:xfrm>
          <a:prstGeom prst="rect">
            <a:avLst/>
          </a:prstGeom>
        </p:spPr>
      </p:pic>
      <p:pic>
        <p:nvPicPr>
          <p:cNvPr id="20" name="Picture 19" descr="A white x on a black background&#10;&#10;Description automatically generated">
            <a:extLst>
              <a:ext uri="{FF2B5EF4-FFF2-40B4-BE49-F238E27FC236}">
                <a16:creationId xmlns:a16="http://schemas.microsoft.com/office/drawing/2014/main" id="{F8B41702-D010-492B-CDA8-02B6B78A5485}"/>
              </a:ext>
            </a:extLst>
          </p:cNvPr>
          <p:cNvPicPr>
            <a:picLocks noChangeAspect="1"/>
          </p:cNvPicPr>
          <p:nvPr/>
        </p:nvPicPr>
        <p:blipFill>
          <a:blip r:embed="rId6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8340" y="3490074"/>
            <a:ext cx="443155" cy="443155"/>
          </a:xfrm>
          <a:prstGeom prst="rect">
            <a:avLst/>
          </a:prstGeom>
        </p:spPr>
      </p:pic>
      <p:pic>
        <p:nvPicPr>
          <p:cNvPr id="22" name="Picture 21" descr="A logo of a camera&#10;&#10;Description automatically generated">
            <a:extLst>
              <a:ext uri="{FF2B5EF4-FFF2-40B4-BE49-F238E27FC236}">
                <a16:creationId xmlns:a16="http://schemas.microsoft.com/office/drawing/2014/main" id="{010FEE2A-0752-E5A6-ECAD-A595766B6CF5}"/>
              </a:ext>
            </a:extLst>
          </p:cNvPr>
          <p:cNvPicPr>
            <a:picLocks noChangeAspect="1"/>
          </p:cNvPicPr>
          <p:nvPr/>
        </p:nvPicPr>
        <p:blipFill>
          <a:blip r:embed="rId7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720" y="4112522"/>
            <a:ext cx="443360" cy="443155"/>
          </a:xfrm>
          <a:prstGeom prst="rect">
            <a:avLst/>
          </a:prstGeom>
        </p:spPr>
      </p:pic>
      <p:pic>
        <p:nvPicPr>
          <p:cNvPr id="24" name="Picture 23" descr="A white text on a black background&#10;&#10;Description automatically generated">
            <a:extLst>
              <a:ext uri="{FF2B5EF4-FFF2-40B4-BE49-F238E27FC236}">
                <a16:creationId xmlns:a16="http://schemas.microsoft.com/office/drawing/2014/main" id="{F743BBA1-10AB-F77F-8246-A4D1A653BB83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844"/>
          <a:stretch/>
        </p:blipFill>
        <p:spPr>
          <a:xfrm>
            <a:off x="1924050" y="4789521"/>
            <a:ext cx="500002" cy="338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3402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CLASSIFIERTOPTEXTBOX" val="{CLASSIFIER}"/>
  <p:tag name="BJHEADERFOOTERTEXTBOXNAME" val="bjCLSTB-HO-HC-VT-RA-BN-DH"/>
  <p:tag name="BJHEADERFOOTERLABEL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CLASSIFIERBOTTOMTEXTBOX" val="{CLASSIFIER}"/>
  <p:tag name="BJHEADERFOOTERTEXTBOXNAME" val="bjCLSTB-FO-HC-VB-RA-BN-DH"/>
  <p:tag name="BJHEADERFOOTERLABEL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CLASSIFIERTOPTEXTBOX" val="{CLASSIFIER}"/>
  <p:tag name="BJHEADERFOOTERTEXTBOXNAME" val="bjCLSTB-HO-HC-VT-RA-BN-DH"/>
  <p:tag name="BJHEADERFOOTERLABEL" val="TRU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CLASSIFIERBOTTOMTEXTBOX" val="{CLASSIFIER}"/>
  <p:tag name="BJHEADERFOOTERTEXTBOXNAME" val="bjCLSTB-FO-HC-VB-RA-BN-DH"/>
  <p:tag name="BJHEADERFOOTERLABEL" val="TRU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CLASSIFIERTOPTEXTBOX" val="{CLASSIFIER}"/>
  <p:tag name="BJHEADERFOOTERTEXTBOXNAME" val="bjCLSTB-HO-HC-VT-RA-BN-DH"/>
  <p:tag name="BJHEADERFOOTERLABEL" val="TRU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CLASSIFIERBOTTOMTEXTBOX" val="{CLASSIFIER}"/>
  <p:tag name="BJHEADERFOOTERTEXTBOXNAME" val="bjCLSTB-FO-HC-VB-RA-BN-DH"/>
  <p:tag name="BJHEADERFOOTERLABEL" val="TRUE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CLASSIFIERTOPTEXTBOX" val="{CLASSIFIER}"/>
  <p:tag name="BJHEADERFOOTERTEXTBOXNAME" val="bjCLSTB-HO-HC-VT-RA-BN-DH"/>
  <p:tag name="BJHEADERFOOTERLABEL" val="TRUE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CLASSIFIERBOTTOMTEXTBOX" val="{CLASSIFIER}"/>
  <p:tag name="BJHEADERFOOTERTEXTBOXNAME" val="bjCLSTB-FO-HC-VB-RA-BN-DH"/>
  <p:tag name="BJHEADERFOOTERLABEL" val="TRUE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CLASSIFIERTOPTEXTBOX" val="{CLASSIFIER}"/>
  <p:tag name="BJHEADERFOOTERTEXTBOXNAME" val="bjCLSTB-HO-HC-VT-RA-BN-DH"/>
  <p:tag name="BJHEADERFOOTERLABEL" val="TRUE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CLASSIFIERBOTTOMTEXTBOX" val="{CLASSIFIER}"/>
  <p:tag name="BJHEADERFOOTERTEXTBOXNAME" val="bjCLSTB-FO-HC-VB-RA-BN-DH"/>
  <p:tag name="BJHEADERFOOTERLABEL" val="TRUE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CLASSIFIERTOPTEXTBOX" val="{CLASSIFIER}"/>
  <p:tag name="BJHEADERFOOTERTEXTBOXNAME" val="bjCLSTB-HO-HC-VT-RA-BN-DH"/>
  <p:tag name="BJHEADERFOOTERLABEL" val="TRUE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CLASSIFIERBOTTOMTEXTBOX" val="{CLASSIFIER}"/>
  <p:tag name="BJHEADERFOOTERTEXTBOXNAME" val="bjCLSTB-FO-HC-VB-RA-BN-DH"/>
  <p:tag name="BJHEADERFOOTERLABEL" val="TRUE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CLASSIFIERTOPTEXTBOX" val="{CLASSIFIER}"/>
  <p:tag name="BJHEADERFOOTERTEXTBOXNAME" val="bjCLSTB-HO-HC-VT-RA-BN-DH"/>
  <p:tag name="BJHEADERFOOTERLABEL" val="TRUE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BJCLASSIFIERBOTTOMTEXTBOX" val="{CLASSIFIER}"/>
  <p:tag name="BJHEADERFOOTERTEXTBOXNAME" val="bjCLSTB-FO-HC-VB-RA-BN-DH"/>
  <p:tag name="BJHEADERFOOTERLABEL" val="TRU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7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8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MigrationWizIdVersion xmlns="e2ee1e51-b988-463a-ab88-125fc2b9e94a" xsi:nil="true"/>
    <_activity xmlns="e2ee1e51-b988-463a-ab88-125fc2b9e94a" xsi:nil="true"/>
    <MigrationWizId xmlns="e2ee1e51-b988-463a-ab88-125fc2b9e94a" xsi:nil="true"/>
    <MigrationWizIdPermissions xmlns="e2ee1e51-b988-463a-ab88-125fc2b9e94a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14300D24B773E4888C55DE4C752807B" ma:contentTypeVersion="21" ma:contentTypeDescription="Create a new document." ma:contentTypeScope="" ma:versionID="bd6c14cda8436d5ee72d7586aaa2454a">
  <xsd:schema xmlns:xsd="http://www.w3.org/2001/XMLSchema" xmlns:xs="http://www.w3.org/2001/XMLSchema" xmlns:p="http://schemas.microsoft.com/office/2006/metadata/properties" xmlns:ns3="e2ee1e51-b988-463a-ab88-125fc2b9e94a" xmlns:ns4="6b038927-0a24-46f0-a81f-7465e38df9bd" targetNamespace="http://schemas.microsoft.com/office/2006/metadata/properties" ma:root="true" ma:fieldsID="c03bf1c68a1e624ca1a83b97a58bff64" ns3:_="" ns4:_="">
    <xsd:import namespace="e2ee1e51-b988-463a-ab88-125fc2b9e94a"/>
    <xsd:import namespace="6b038927-0a24-46f0-a81f-7465e38df9bd"/>
    <xsd:element name="properties">
      <xsd:complexType>
        <xsd:sequence>
          <xsd:element name="documentManagement">
            <xsd:complexType>
              <xsd:all>
                <xsd:element ref="ns3:MigrationWizId" minOccurs="0"/>
                <xsd:element ref="ns3:MigrationWizIdPermissions" minOccurs="0"/>
                <xsd:element ref="ns3:MigrationWizIdVersion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LengthInSeconds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2ee1e51-b988-463a-ab88-125fc2b9e94a" elementFormDefault="qualified">
    <xsd:import namespace="http://schemas.microsoft.com/office/2006/documentManagement/types"/>
    <xsd:import namespace="http://schemas.microsoft.com/office/infopath/2007/PartnerControls"/>
    <xsd:element name="MigrationWizId" ma:index="8" nillable="true" ma:displayName="MigrationWizId" ma:internalName="MigrationWizId">
      <xsd:simpleType>
        <xsd:restriction base="dms:Text"/>
      </xsd:simpleType>
    </xsd:element>
    <xsd:element name="MigrationWizIdPermissions" ma:index="9" nillable="true" ma:displayName="MigrationWizIdPermissions" ma:internalName="MigrationWizIdPermissions">
      <xsd:simpleType>
        <xsd:restriction base="dms:Text"/>
      </xsd:simpleType>
    </xsd:element>
    <xsd:element name="MigrationWizIdVersion" ma:index="10" nillable="true" ma:displayName="MigrationWizIdVersion" ma:internalName="MigrationWizIdVersion">
      <xsd:simpleType>
        <xsd:restriction base="dms:Text"/>
      </xsd:simpleType>
    </xsd:element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20" nillable="true" ma:displayName="Tags" ma:internalName="MediaServiceAutoTags" ma:readOnly="true">
      <xsd:simpleType>
        <xsd:restriction base="dms:Text"/>
      </xsd:simple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4" nillable="true" ma:displayName="Location" ma:internalName="MediaServiceLocation" ma:readOnly="true">
      <xsd:simpleType>
        <xsd:restriction base="dms:Text"/>
      </xsd:simpleType>
    </xsd:element>
    <xsd:element name="_activity" ma:index="25" nillable="true" ma:displayName="_activity" ma:hidden="true" ma:internalName="_activity">
      <xsd:simpleType>
        <xsd:restriction base="dms:Note"/>
      </xsd:simpleType>
    </xsd:element>
    <xsd:element name="MediaServiceObjectDetectorVersions" ma:index="2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7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b038927-0a24-46f0-a81f-7465e38df9bd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506711B2-DD1A-477F-8767-A6D351695547}">
  <ds:schemaRefs>
    <ds:schemaRef ds:uri="e2ee1e51-b988-463a-ab88-125fc2b9e94a"/>
    <ds:schemaRef ds:uri="6b038927-0a24-46f0-a81f-7465e38df9bd"/>
    <ds:schemaRef ds:uri="http://schemas.microsoft.com/office/2006/documentManagement/types"/>
    <ds:schemaRef ds:uri="http://purl.org/dc/elements/1.1/"/>
    <ds:schemaRef ds:uri="http://purl.org/dc/terms/"/>
    <ds:schemaRef ds:uri="http://www.w3.org/XML/1998/namespace"/>
    <ds:schemaRef ds:uri="http://purl.org/dc/dcmitype/"/>
    <ds:schemaRef ds:uri="http://schemas.microsoft.com/office/infopath/2007/PartnerControls"/>
    <ds:schemaRef ds:uri="http://schemas.openxmlformats.org/package/2006/metadata/core-properties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4127A604-CBE9-4A06-B8C9-7FC2AADF6C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2ee1e51-b988-463a-ab88-125fc2b9e94a"/>
    <ds:schemaRef ds:uri="6b038927-0a24-46f0-a81f-7465e38df9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6E25AD6-64F6-430F-AFC8-62EDCF1B32C9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978</TotalTime>
  <Words>1926</Words>
  <Application>Microsoft Office PowerPoint</Application>
  <PresentationFormat>Widescreen</PresentationFormat>
  <Paragraphs>232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30</vt:i4>
      </vt:variant>
    </vt:vector>
  </HeadingPairs>
  <TitlesOfParts>
    <vt:vector size="48" baseType="lpstr">
      <vt:lpstr>Aptos</vt:lpstr>
      <vt:lpstr>arial</vt:lpstr>
      <vt:lpstr>arial</vt:lpstr>
      <vt:lpstr>Calibri</vt:lpstr>
      <vt:lpstr>Calibri Light</vt:lpstr>
      <vt:lpstr>Helvetica Neue</vt:lpstr>
      <vt:lpstr>Montserrat</vt:lpstr>
      <vt:lpstr>Roboto</vt:lpstr>
      <vt:lpstr>Times New Roman</vt:lpstr>
      <vt:lpstr>Verdana</vt:lpstr>
      <vt:lpstr>Office Theme</vt:lpstr>
      <vt:lpstr>1_Office Theme</vt:lpstr>
      <vt:lpstr>2_Office Theme</vt:lpstr>
      <vt:lpstr>3_Office Theme</vt:lpstr>
      <vt:lpstr>4_Office Theme</vt:lpstr>
      <vt:lpstr>7_Office Theme</vt:lpstr>
      <vt:lpstr>8_Office Theme</vt:lpstr>
      <vt:lpstr>5_Office Theme</vt:lpstr>
      <vt:lpstr>PowerPoint Presentation</vt:lpstr>
      <vt:lpstr>PowerPoint Presentation</vt:lpstr>
      <vt:lpstr>How do you keep up with online safety?</vt:lpstr>
      <vt:lpstr>YOU don’t need to be an EXPERT … be a PARENT </vt:lpstr>
      <vt:lpstr>The positives of being online…</vt:lpstr>
      <vt:lpstr>What they’re doing online…</vt:lpstr>
      <vt:lpstr>The potentially negative impacts…</vt:lpstr>
      <vt:lpstr>Device preferences by age</vt:lpstr>
      <vt:lpstr>Smartphones vs dumb phones</vt:lpstr>
      <vt:lpstr>PowerPoint Presentation</vt:lpstr>
      <vt:lpstr>PowerPoint Presentation</vt:lpstr>
      <vt:lpstr>Common online safety issues</vt:lpstr>
      <vt:lpstr>Types of harmful risks</vt:lpstr>
      <vt:lpstr>Dealing with inappropriate CONTACT</vt:lpstr>
      <vt:lpstr>Dealing with inappropriate CONTENT</vt:lpstr>
      <vt:lpstr>Dealing with inappropriate CONDUCT</vt:lpstr>
      <vt:lpstr>Dealing with inappropriate COMMERCE</vt:lpstr>
      <vt:lpstr>Risk is not harm</vt:lpstr>
      <vt:lpstr>Children who have experienced online issues</vt:lpstr>
      <vt:lpstr>Dangerous online challenges</vt:lpstr>
      <vt:lpstr>Online bullying (cyberbullying)</vt:lpstr>
      <vt:lpstr>Inappropriate content</vt:lpstr>
      <vt:lpstr>Spending too much time online</vt:lpstr>
      <vt:lpstr>3 things to teach your child</vt:lpstr>
      <vt:lpstr>Create your family’s digital toolkit</vt:lpstr>
      <vt:lpstr>PowerPoint Presentation</vt:lpstr>
      <vt:lpstr>PowerPoint Presentation</vt:lpstr>
      <vt:lpstr>PowerPoint Presentation</vt:lpstr>
      <vt:lpstr>PowerPoint Presentation</vt:lpstr>
      <vt:lpstr>More support available at InternetMatters.org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Moving to secondary</dc:title>
  <dc:creator>Sheena Peckham</dc:creator>
  <cp:lastModifiedBy>Fiona Mitchell</cp:lastModifiedBy>
  <cp:revision>57</cp:revision>
  <cp:lastPrinted>2025-10-08T08:09:45Z</cp:lastPrinted>
  <dcterms:created xsi:type="dcterms:W3CDTF">2024-04-24T14:05:01Z</dcterms:created>
  <dcterms:modified xsi:type="dcterms:W3CDTF">2025-10-10T07:49:54Z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0x010100714300D24B773E4888C55DE4C752807B</vt:lpwstr>
  </property>
</Properties>
</file>